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60" r:id="rId2"/>
    <p:sldId id="261" r:id="rId3"/>
    <p:sldId id="262" r:id="rId4"/>
    <p:sldId id="298" r:id="rId5"/>
    <p:sldId id="299" r:id="rId6"/>
    <p:sldId id="300" r:id="rId7"/>
    <p:sldId id="301" r:id="rId8"/>
    <p:sldId id="302" r:id="rId9"/>
    <p:sldId id="303" r:id="rId10"/>
    <p:sldId id="304" r:id="rId11"/>
    <p:sldId id="305" r:id="rId12"/>
    <p:sldId id="306" r:id="rId13"/>
    <p:sldId id="307" r:id="rId14"/>
    <p:sldId id="311" r:id="rId15"/>
    <p:sldId id="312" r:id="rId16"/>
    <p:sldId id="332"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34" r:id="rId32"/>
    <p:sldId id="327" r:id="rId33"/>
    <p:sldId id="328" r:id="rId34"/>
    <p:sldId id="333" r:id="rId35"/>
    <p:sldId id="329" r:id="rId36"/>
    <p:sldId id="330" r:id="rId37"/>
    <p:sldId id="33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id="{E43D6138-F737-A046-8E75-98A650128E6B}">
          <p14:sldIdLst>
            <p14:sldId id="260"/>
            <p14:sldId id="261"/>
            <p14:sldId id="262"/>
            <p14:sldId id="298"/>
            <p14:sldId id="299"/>
            <p14:sldId id="300"/>
            <p14:sldId id="301"/>
            <p14:sldId id="302"/>
            <p14:sldId id="303"/>
            <p14:sldId id="304"/>
            <p14:sldId id="305"/>
            <p14:sldId id="306"/>
            <p14:sldId id="307"/>
            <p14:sldId id="311"/>
            <p14:sldId id="312"/>
            <p14:sldId id="332"/>
            <p14:sldId id="313"/>
            <p14:sldId id="314"/>
            <p14:sldId id="315"/>
            <p14:sldId id="316"/>
            <p14:sldId id="317"/>
            <p14:sldId id="318"/>
            <p14:sldId id="319"/>
            <p14:sldId id="320"/>
            <p14:sldId id="321"/>
            <p14:sldId id="322"/>
            <p14:sldId id="323"/>
            <p14:sldId id="324"/>
            <p14:sldId id="325"/>
            <p14:sldId id="326"/>
            <p14:sldId id="334"/>
            <p14:sldId id="327"/>
            <p14:sldId id="328"/>
            <p14:sldId id="333"/>
            <p14:sldId id="329"/>
            <p14:sldId id="330"/>
            <p14:sldId id="3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732"/>
    <a:srgbClr val="0033A0"/>
    <a:srgbClr val="008550"/>
    <a:srgbClr val="FFD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CE6CA6-2A9E-FB4C-6259-6C80289A8A17}" v="7" dt="2025-03-25T14:54:01.626"/>
    <p1510:client id="{BC22D8B6-E446-4B60-85CE-5941B8424354}" v="782" dt="2025-03-25T14:55:27.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3"/>
    <p:restoredTop sz="86301" autoAdjust="0"/>
  </p:normalViewPr>
  <p:slideViewPr>
    <p:cSldViewPr snapToGrid="0">
      <p:cViewPr varScale="1">
        <p:scale>
          <a:sx n="104" d="100"/>
          <a:sy n="104" d="100"/>
        </p:scale>
        <p:origin x="400" y="2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0B5AEC-DA65-9C5D-519C-20876A4E90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6C6B3B-248E-BF36-642B-F41CDC7D23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EED89D-4402-EE4A-9811-87F9C4C9F77A}" type="datetimeFigureOut">
              <a:rPr lang="en-US" smtClean="0"/>
              <a:t>4/8/26</a:t>
            </a:fld>
            <a:endParaRPr lang="en-US"/>
          </a:p>
        </p:txBody>
      </p:sp>
      <p:sp>
        <p:nvSpPr>
          <p:cNvPr id="4" name="Footer Placeholder 3">
            <a:extLst>
              <a:ext uri="{FF2B5EF4-FFF2-40B4-BE49-F238E27FC236}">
                <a16:creationId xmlns:a16="http://schemas.microsoft.com/office/drawing/2014/main" id="{B07EC81C-4FF4-E4DD-A94F-E246D2D8F9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23417D-A910-8748-AB67-F901E88C2F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6340D0-ADD1-A24B-A510-884612EBEE7A}" type="slidenum">
              <a:rPr lang="en-US" smtClean="0"/>
              <a:t>‹#›</a:t>
            </a:fld>
            <a:endParaRPr lang="en-US"/>
          </a:p>
        </p:txBody>
      </p:sp>
    </p:spTree>
    <p:extLst>
      <p:ext uri="{BB962C8B-B14F-4D97-AF65-F5344CB8AC3E}">
        <p14:creationId xmlns:p14="http://schemas.microsoft.com/office/powerpoint/2010/main" val="19847087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3C759-9872-6842-BC67-71FE47EF2628}" type="datetimeFigureOut">
              <a:rPr lang="en-US" smtClean="0"/>
              <a:t>4/8/26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66C86-F342-4744-8F7B-A8407B3CAA4B}" type="slidenum">
              <a:rPr lang="en-US" smtClean="0"/>
              <a:t>‹#›</a:t>
            </a:fld>
            <a:endParaRPr lang="en-US"/>
          </a:p>
        </p:txBody>
      </p:sp>
    </p:spTree>
    <p:extLst>
      <p:ext uri="{BB962C8B-B14F-4D97-AF65-F5344CB8AC3E}">
        <p14:creationId xmlns:p14="http://schemas.microsoft.com/office/powerpoint/2010/main" val="384112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Contest objectives &amp; rules can be found starting on page 2 of the Special Foods Handbook. These bullets come from "General Contest Rules" found on page 2.</a:t>
            </a:r>
            <a:endParaRPr lang="en-US"/>
          </a:p>
          <a:p>
            <a:endParaRPr lang="en-US"/>
          </a:p>
        </p:txBody>
      </p:sp>
      <p:sp>
        <p:nvSpPr>
          <p:cNvPr id="4" name="Slide Number Placeholder 3"/>
          <p:cNvSpPr>
            <a:spLocks noGrp="1"/>
          </p:cNvSpPr>
          <p:nvPr>
            <p:ph type="sldNum" sz="quarter" idx="5"/>
          </p:nvPr>
        </p:nvSpPr>
        <p:spPr/>
        <p:txBody>
          <a:bodyPr/>
          <a:lstStyle/>
          <a:p>
            <a:fld id="{27A66C86-F342-4744-8F7B-A8407B3CAA4B}" type="slidenum">
              <a:rPr lang="en-US" smtClean="0"/>
              <a:t>2</a:t>
            </a:fld>
            <a:endParaRPr lang="en-US"/>
          </a:p>
        </p:txBody>
      </p:sp>
    </p:spTree>
    <p:extLst>
      <p:ext uri="{BB962C8B-B14F-4D97-AF65-F5344CB8AC3E}">
        <p14:creationId xmlns:p14="http://schemas.microsoft.com/office/powerpoint/2010/main" val="3634461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this point, allow youth to help set up the workshop workstation. This can be 1 station or multiple stations depending on the number of recipes planned for the workshop. </a:t>
            </a:r>
            <a:endParaRPr lang="en-US"/>
          </a:p>
          <a:p>
            <a:endParaRPr lang="en-US">
              <a:ea typeface="Calibri"/>
              <a:cs typeface="Calibri"/>
            </a:endParaRPr>
          </a:p>
          <a:p>
            <a:r>
              <a:rPr lang="en-US">
                <a:ea typeface="Calibri"/>
                <a:cs typeface="Calibri"/>
              </a:rPr>
              <a:t>**In a workshop setting, don't be concerned with providing a limited amount of space like they might expect during the contest. Be sure they have ample space to include all members of the group. 1 group to an 8' table would be appropriate for this event.</a:t>
            </a:r>
          </a:p>
          <a:p>
            <a:endParaRPr lang="en-US">
              <a:ea typeface="Calibri"/>
              <a:cs typeface="Calibri"/>
            </a:endParaRPr>
          </a:p>
          <a:p>
            <a:r>
              <a:rPr lang="en-US">
                <a:ea typeface="Calibri"/>
                <a:cs typeface="Calibri"/>
              </a:rPr>
              <a:t>**If having more than one recipe completed, take into consideration the complexity of the recipe. In this instance, less is more.</a:t>
            </a:r>
          </a:p>
          <a:p>
            <a:endParaRPr lang="en-US"/>
          </a:p>
        </p:txBody>
      </p:sp>
      <p:sp>
        <p:nvSpPr>
          <p:cNvPr id="4" name="Slide Number Placeholder 3"/>
          <p:cNvSpPr>
            <a:spLocks noGrp="1"/>
          </p:cNvSpPr>
          <p:nvPr>
            <p:ph type="sldNum" sz="quarter" idx="5"/>
          </p:nvPr>
        </p:nvSpPr>
        <p:spPr/>
        <p:txBody>
          <a:bodyPr/>
          <a:lstStyle/>
          <a:p>
            <a:fld id="{27A66C86-F342-4744-8F7B-A8407B3CAA4B}" type="slidenum">
              <a:rPr lang="en-US" smtClean="0"/>
              <a:t>11</a:t>
            </a:fld>
            <a:endParaRPr lang="en-US"/>
          </a:p>
        </p:txBody>
      </p:sp>
    </p:spTree>
    <p:extLst>
      <p:ext uri="{BB962C8B-B14F-4D97-AF65-F5344CB8AC3E}">
        <p14:creationId xmlns:p14="http://schemas.microsoft.com/office/powerpoint/2010/main" val="2961397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A0AEF-A618-DA77-198F-2CD7C5F7A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37245-3B2D-7EB9-226D-FA0D6BC26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41728-68FE-F224-9872-4A3C36C05B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5DE2B5-1623-C4F1-AA35-45D82677F840}"/>
              </a:ext>
            </a:extLst>
          </p:cNvPr>
          <p:cNvSpPr>
            <a:spLocks noGrp="1"/>
          </p:cNvSpPr>
          <p:nvPr>
            <p:ph type="sldNum" sz="quarter" idx="5"/>
          </p:nvPr>
        </p:nvSpPr>
        <p:spPr/>
        <p:txBody>
          <a:bodyPr/>
          <a:lstStyle/>
          <a:p>
            <a:fld id="{27A66C86-F342-4744-8F7B-A8407B3CAA4B}" type="slidenum">
              <a:rPr lang="en-US" smtClean="0"/>
              <a:t>12</a:t>
            </a:fld>
            <a:endParaRPr lang="en-US"/>
          </a:p>
        </p:txBody>
      </p:sp>
    </p:spTree>
    <p:extLst>
      <p:ext uri="{BB962C8B-B14F-4D97-AF65-F5344CB8AC3E}">
        <p14:creationId xmlns:p14="http://schemas.microsoft.com/office/powerpoint/2010/main" val="897239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When practicing at a local level, consider starting youth with basic supplies for a simple place setting. The use of plastic flatware, paper products (plate, napkin, cup), and large piece of paper (11x17" size) can serve as a placemat. This will give each member an opportunity to practice with a limited investment on your part. To establish a correct place setting, let members work where they are sitting. At this point in time don't be concerned with the serving dish/pitcher, centerpiece, menu, or recipe. We want them to learn how to set the table correctly first. There will be an opportunity to practice during slide 24 as well as several examples to discuss along the way.</a:t>
            </a:r>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27A66C86-F342-4744-8F7B-A8407B3CAA4B}" type="slidenum">
              <a:rPr lang="en-US" smtClean="0"/>
              <a:t>13</a:t>
            </a:fld>
            <a:endParaRPr lang="en-US"/>
          </a:p>
        </p:txBody>
      </p:sp>
    </p:spTree>
    <p:extLst>
      <p:ext uri="{BB962C8B-B14F-4D97-AF65-F5344CB8AC3E}">
        <p14:creationId xmlns:p14="http://schemas.microsoft.com/office/powerpoint/2010/main" val="2905461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Hopefully these helpful tips of left and right will benefit you and your 4-H members when it comes to setting the table correctly. </a:t>
            </a:r>
            <a:endParaRPr lang="en-US"/>
          </a:p>
          <a:p>
            <a:endParaRPr lang="en-US"/>
          </a:p>
        </p:txBody>
      </p:sp>
      <p:sp>
        <p:nvSpPr>
          <p:cNvPr id="4" name="Slide Number Placeholder 3"/>
          <p:cNvSpPr>
            <a:spLocks noGrp="1"/>
          </p:cNvSpPr>
          <p:nvPr>
            <p:ph type="sldNum" sz="quarter" idx="5"/>
          </p:nvPr>
        </p:nvSpPr>
        <p:spPr/>
        <p:txBody>
          <a:bodyPr/>
          <a:lstStyle/>
          <a:p>
            <a:fld id="{27A66C86-F342-4744-8F7B-A8407B3CAA4B}" type="slidenum">
              <a:rPr lang="en-US" smtClean="0"/>
              <a:t>14</a:t>
            </a:fld>
            <a:endParaRPr lang="en-US"/>
          </a:p>
        </p:txBody>
      </p:sp>
    </p:spTree>
    <p:extLst>
      <p:ext uri="{BB962C8B-B14F-4D97-AF65-F5344CB8AC3E}">
        <p14:creationId xmlns:p14="http://schemas.microsoft.com/office/powerpoint/2010/main" val="2577216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597F1-C34E-4EA0-03F0-429C88D9E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A80B4-F64D-C0FF-42BB-BEF8B35A3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245C4-F5F4-0795-D080-D3EC5F93E7E1}"/>
              </a:ext>
            </a:extLst>
          </p:cNvPr>
          <p:cNvSpPr>
            <a:spLocks noGrp="1"/>
          </p:cNvSpPr>
          <p:nvPr>
            <p:ph type="body" idx="1"/>
          </p:nvPr>
        </p:nvSpPr>
        <p:spPr/>
        <p:txBody>
          <a:bodyPr/>
          <a:lstStyle/>
          <a:p>
            <a:r>
              <a:rPr lang="en-US">
                <a:ea typeface="Calibri"/>
                <a:cs typeface="Calibri"/>
              </a:rPr>
              <a:t>This is an example of a proper place setting (before the addition of serving dish/pitcher, centerpiece, recipe, menu)</a:t>
            </a:r>
            <a:endParaRPr lang="en-US"/>
          </a:p>
          <a:p>
            <a:endParaRPr lang="en-US"/>
          </a:p>
        </p:txBody>
      </p:sp>
      <p:sp>
        <p:nvSpPr>
          <p:cNvPr id="4" name="Slide Number Placeholder 3">
            <a:extLst>
              <a:ext uri="{FF2B5EF4-FFF2-40B4-BE49-F238E27FC236}">
                <a16:creationId xmlns:a16="http://schemas.microsoft.com/office/drawing/2014/main" id="{45D555AF-895D-5242-29AA-1D59C08BC951}"/>
              </a:ext>
            </a:extLst>
          </p:cNvPr>
          <p:cNvSpPr>
            <a:spLocks noGrp="1"/>
          </p:cNvSpPr>
          <p:nvPr>
            <p:ph type="sldNum" sz="quarter" idx="5"/>
          </p:nvPr>
        </p:nvSpPr>
        <p:spPr/>
        <p:txBody>
          <a:bodyPr/>
          <a:lstStyle/>
          <a:p>
            <a:fld id="{27A66C86-F342-4744-8F7B-A8407B3CAA4B}" type="slidenum">
              <a:rPr lang="en-US" smtClean="0"/>
              <a:t>15</a:t>
            </a:fld>
            <a:endParaRPr lang="en-US"/>
          </a:p>
        </p:txBody>
      </p:sp>
    </p:spTree>
    <p:extLst>
      <p:ext uri="{BB962C8B-B14F-4D97-AF65-F5344CB8AC3E}">
        <p14:creationId xmlns:p14="http://schemas.microsoft.com/office/powerpoint/2010/main" val="1989433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1AA4C-9BE6-8003-DE23-B5C3F31CC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998F2-BBC1-AA01-E3A3-C202FAD20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B6D54-C8F3-9413-E4FE-B8DE1763DBB3}"/>
              </a:ext>
            </a:extLst>
          </p:cNvPr>
          <p:cNvSpPr>
            <a:spLocks noGrp="1"/>
          </p:cNvSpPr>
          <p:nvPr>
            <p:ph type="body" idx="1"/>
          </p:nvPr>
        </p:nvSpPr>
        <p:spPr/>
        <p:txBody>
          <a:bodyPr/>
          <a:lstStyle/>
          <a:p>
            <a:r>
              <a:rPr lang="en-US"/>
              <a:t>You can try different folds with the napkin If you use the traditional fold/style, be sure the open corners of the napkin are in the lower right hand corner. Thinking of the napkin as a book will help. (see example on page 17).</a:t>
            </a:r>
          </a:p>
          <a:p>
            <a:endParaRPr lang="en-US">
              <a:ea typeface="Calibri" panose="020F0502020204030204"/>
              <a:cs typeface="Calibri" panose="020F0502020204030204"/>
            </a:endParaRPr>
          </a:p>
          <a:p>
            <a:r>
              <a:rPr lang="en-US">
                <a:ea typeface="Calibri" panose="020F0502020204030204"/>
                <a:cs typeface="Calibri" panose="020F0502020204030204"/>
              </a:rPr>
              <a:t>**Provide your members with a paper napkin so they can practice. </a:t>
            </a:r>
          </a:p>
          <a:p>
            <a:r>
              <a:rPr lang="en-US">
                <a:ea typeface="Calibri" panose="020F0502020204030204"/>
                <a:cs typeface="Calibri" panose="020F0502020204030204"/>
              </a:rPr>
              <a:t>Find the fold (that would be most like the spine of a book) and place on table so it is closest to their left hand, making sure there are 4 layers of paper napkin in the bottom right hand corner. If there are not 4 individual layers then they have the napkin upside down and need to flip it...keeping the solid fold at their left hand. Refer to the picture; the STAR is referring to the corner of the napkin being similar to thumbing through a book</a:t>
            </a:r>
          </a:p>
          <a:p>
            <a:endParaRPr lang="en-US">
              <a:ea typeface="Calibri" panose="020F0502020204030204"/>
              <a:cs typeface="Calibri" panose="020F0502020204030204"/>
            </a:endParaRPr>
          </a:p>
          <a:p>
            <a:r>
              <a:rPr lang="en-US">
                <a:ea typeface="Calibri" panose="020F0502020204030204"/>
                <a:cs typeface="Calibri" panose="020F0502020204030204"/>
              </a:rPr>
              <a:t>Thinking a HOTDOG fold, fold the spine underneath/behind the napkin and line up the edges with the right side. You want to be able to pick up the napkin from the bottom right corner and watch the napkin 'unfold' so it can be placed across your lap.</a:t>
            </a:r>
          </a:p>
          <a:p>
            <a:endParaRPr lang="en-US"/>
          </a:p>
          <a:p>
            <a:r>
              <a:rPr lang="en-US"/>
              <a:t>A dinner napkin is 20”, 22” or 24” square A luncheon</a:t>
            </a:r>
            <a:endParaRPr lang="en-US">
              <a:ea typeface="Calibri" panose="020F0502020204030204"/>
              <a:cs typeface="Calibri" panose="020F0502020204030204"/>
            </a:endParaRPr>
          </a:p>
          <a:p>
            <a:r>
              <a:rPr lang="en-US"/>
              <a:t>napkin is 17” square and a tea napkin is 12” square</a:t>
            </a:r>
            <a:endParaRPr lang="en-US">
              <a:ea typeface="Calibri"/>
              <a:cs typeface="Calibri"/>
            </a:endParaRPr>
          </a:p>
          <a:p>
            <a:endParaRPr lang="en-US"/>
          </a:p>
          <a:p>
            <a:r>
              <a:rPr lang="en-US"/>
              <a:t>Do NOT place anything on top of the </a:t>
            </a:r>
            <a:r>
              <a:rPr lang="en-US">
                <a:ea typeface="Calibri"/>
                <a:cs typeface="Calibri"/>
              </a:rPr>
              <a:t>napkin</a:t>
            </a:r>
            <a:endParaRPr lang="en-US"/>
          </a:p>
          <a:p>
            <a:endParaRPr lang="en-US"/>
          </a:p>
        </p:txBody>
      </p:sp>
      <p:sp>
        <p:nvSpPr>
          <p:cNvPr id="4" name="Slide Number Placeholder 3">
            <a:extLst>
              <a:ext uri="{FF2B5EF4-FFF2-40B4-BE49-F238E27FC236}">
                <a16:creationId xmlns:a16="http://schemas.microsoft.com/office/drawing/2014/main" id="{79688272-A6CE-0148-229A-D614B3412D46}"/>
              </a:ext>
            </a:extLst>
          </p:cNvPr>
          <p:cNvSpPr>
            <a:spLocks noGrp="1"/>
          </p:cNvSpPr>
          <p:nvPr>
            <p:ph type="sldNum" sz="quarter" idx="5"/>
          </p:nvPr>
        </p:nvSpPr>
        <p:spPr/>
        <p:txBody>
          <a:bodyPr/>
          <a:lstStyle/>
          <a:p>
            <a:fld id="{27A66C86-F342-4744-8F7B-A8407B3CAA4B}" type="slidenum">
              <a:rPr lang="en-US" smtClean="0"/>
              <a:t>16</a:t>
            </a:fld>
            <a:endParaRPr lang="en-US"/>
          </a:p>
        </p:txBody>
      </p:sp>
    </p:spTree>
    <p:extLst>
      <p:ext uri="{BB962C8B-B14F-4D97-AF65-F5344CB8AC3E}">
        <p14:creationId xmlns:p14="http://schemas.microsoft.com/office/powerpoint/2010/main" val="2302160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A3453-B7DB-284E-15E6-FC59EA039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D92BD-7242-35DD-68BE-0A22660CA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4FC32-AC81-DC65-1451-23EAD27C74E5}"/>
              </a:ext>
            </a:extLst>
          </p:cNvPr>
          <p:cNvSpPr>
            <a:spLocks noGrp="1"/>
          </p:cNvSpPr>
          <p:nvPr>
            <p:ph type="body" idx="1"/>
          </p:nvPr>
        </p:nvSpPr>
        <p:spPr/>
        <p:txBody>
          <a:bodyPr/>
          <a:lstStyle/>
          <a:p>
            <a:r>
              <a:rPr lang="en-US">
                <a:ea typeface="Calibri" panose="020F0502020204030204"/>
                <a:cs typeface="Calibri" panose="020F0502020204030204"/>
              </a:rPr>
              <a:t>Allow youth to provide feedback as to what is wrong with this picture compared to the previous slide</a:t>
            </a:r>
          </a:p>
          <a:p>
            <a:endParaRPr lang="en-US">
              <a:ea typeface="Calibri" panose="020F0502020204030204"/>
              <a:cs typeface="Calibri" panose="020F0502020204030204"/>
            </a:endParaRPr>
          </a:p>
          <a:p>
            <a:r>
              <a:rPr lang="en-US">
                <a:ea typeface="Calibri" panose="020F0502020204030204"/>
                <a:cs typeface="Calibri" panose="020F0502020204030204"/>
              </a:rPr>
              <a:t>Listen for:</a:t>
            </a:r>
          </a:p>
          <a:p>
            <a:r>
              <a:rPr lang="en-US">
                <a:ea typeface="Calibri" panose="020F0502020204030204"/>
                <a:cs typeface="Calibri" panose="020F0502020204030204"/>
              </a:rPr>
              <a:t>Placemat should be even with the edge of the table</a:t>
            </a:r>
          </a:p>
          <a:p>
            <a:r>
              <a:rPr lang="en-US">
                <a:ea typeface="Calibri" panose="020F0502020204030204"/>
                <a:cs typeface="Calibri" panose="020F0502020204030204"/>
              </a:rPr>
              <a:t>Fork and Knife have been flip-flopped; fork should be on the left and the knife (blade side towards the plate) should be on the right)</a:t>
            </a:r>
          </a:p>
          <a:p>
            <a:r>
              <a:rPr lang="en-US">
                <a:ea typeface="Calibri" panose="020F0502020204030204"/>
                <a:cs typeface="Calibri" panose="020F0502020204030204"/>
              </a:rPr>
              <a:t>Napkin is folded wrong (upside down) even though it is in the right place – notice the corners.</a:t>
            </a:r>
          </a:p>
          <a:p>
            <a:endParaRPr lang="en-US">
              <a:ea typeface="Calibri" panose="020F0502020204030204"/>
              <a:cs typeface="Calibri" panose="020F0502020204030204"/>
            </a:endParaRPr>
          </a:p>
          <a:p>
            <a:r>
              <a:rPr lang="en-US">
                <a:ea typeface="Calibri" panose="020F0502020204030204"/>
                <a:cs typeface="Calibri" panose="020F0502020204030204"/>
              </a:rPr>
              <a:t>The napkin, plate, and flatware DO appear to be 1" away from the end of the table. </a:t>
            </a:r>
          </a:p>
          <a:p>
            <a:endParaRPr lang="en-US">
              <a:ea typeface="Calibri" panose="020F0502020204030204"/>
              <a:cs typeface="Calibri" panose="020F0502020204030204"/>
            </a:endParaRPr>
          </a:p>
          <a:p>
            <a:r>
              <a:rPr lang="en-US">
                <a:ea typeface="Calibri" panose="020F0502020204030204"/>
                <a:cs typeface="Calibri" panose="020F0502020204030204"/>
              </a:rPr>
              <a:t>Cup is in the correct spot</a:t>
            </a:r>
          </a:p>
          <a:p>
            <a:endParaRPr lang="en-US"/>
          </a:p>
        </p:txBody>
      </p:sp>
      <p:sp>
        <p:nvSpPr>
          <p:cNvPr id="4" name="Slide Number Placeholder 3">
            <a:extLst>
              <a:ext uri="{FF2B5EF4-FFF2-40B4-BE49-F238E27FC236}">
                <a16:creationId xmlns:a16="http://schemas.microsoft.com/office/drawing/2014/main" id="{CD678BD1-985A-CFC5-48BD-174A6742D61F}"/>
              </a:ext>
            </a:extLst>
          </p:cNvPr>
          <p:cNvSpPr>
            <a:spLocks noGrp="1"/>
          </p:cNvSpPr>
          <p:nvPr>
            <p:ph type="sldNum" sz="quarter" idx="5"/>
          </p:nvPr>
        </p:nvSpPr>
        <p:spPr/>
        <p:txBody>
          <a:bodyPr/>
          <a:lstStyle/>
          <a:p>
            <a:fld id="{27A66C86-F342-4744-8F7B-A8407B3CAA4B}" type="slidenum">
              <a:rPr lang="en-US" smtClean="0"/>
              <a:t>17</a:t>
            </a:fld>
            <a:endParaRPr lang="en-US"/>
          </a:p>
        </p:txBody>
      </p:sp>
    </p:spTree>
    <p:extLst>
      <p:ext uri="{BB962C8B-B14F-4D97-AF65-F5344CB8AC3E}">
        <p14:creationId xmlns:p14="http://schemas.microsoft.com/office/powerpoint/2010/main" val="3522438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AAA11-0836-F336-CCCC-09A27AC71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DC646-C309-3882-9AEE-0772F4B04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DB8FE-21C9-3957-B840-555B3E7D936C}"/>
              </a:ext>
            </a:extLst>
          </p:cNvPr>
          <p:cNvSpPr>
            <a:spLocks noGrp="1"/>
          </p:cNvSpPr>
          <p:nvPr>
            <p:ph type="body" idx="1"/>
          </p:nvPr>
        </p:nvSpPr>
        <p:spPr/>
        <p:txBody>
          <a:bodyPr/>
          <a:lstStyle/>
          <a:p>
            <a:r>
              <a:rPr lang="en-US">
                <a:ea typeface="Calibri"/>
                <a:cs typeface="Calibri"/>
              </a:rPr>
              <a:t>It is easy to think 'flat' when selecting a centerpiece because you are only setting one spot at the table. But anyone sitting at your table should be able to view the centerpiece from any seat. </a:t>
            </a:r>
          </a:p>
          <a:p>
            <a:endParaRPr lang="en-US">
              <a:ea typeface="Calibri"/>
              <a:cs typeface="Calibri"/>
            </a:endParaRPr>
          </a:p>
          <a:p>
            <a:r>
              <a:rPr lang="en-US">
                <a:ea typeface="Calibri"/>
                <a:cs typeface="Calibri"/>
              </a:rPr>
              <a:t>You want to be able to see the people you are eating with; be sure the centerpiece isn't too tall or wide so that you are having to constantly look the decoration tabletop see who you are speaking with.</a:t>
            </a:r>
          </a:p>
          <a:p>
            <a:endParaRPr lang="en-US">
              <a:ea typeface="Calibri"/>
              <a:cs typeface="Calibri"/>
            </a:endParaRPr>
          </a:p>
          <a:p>
            <a:r>
              <a:rPr lang="en-US" b="1">
                <a:ea typeface="Calibri"/>
                <a:cs typeface="Calibri"/>
              </a:rPr>
              <a:t>Grounded</a:t>
            </a:r>
            <a:r>
              <a:rPr lang="en-US">
                <a:ea typeface="Calibri"/>
                <a:cs typeface="Calibri"/>
              </a:rPr>
              <a:t> means placing something between the tabletop and the centerpiece. It could be another placemat, napkin, slice of wood, tray, doily, etc. Centerpieces don't sit on the tabletop without something in between.</a:t>
            </a:r>
          </a:p>
          <a:p>
            <a:endParaRPr lang="en-US"/>
          </a:p>
        </p:txBody>
      </p:sp>
      <p:sp>
        <p:nvSpPr>
          <p:cNvPr id="4" name="Slide Number Placeholder 3">
            <a:extLst>
              <a:ext uri="{FF2B5EF4-FFF2-40B4-BE49-F238E27FC236}">
                <a16:creationId xmlns:a16="http://schemas.microsoft.com/office/drawing/2014/main" id="{91E9954F-DF23-F0C1-1FFF-3CFCCB58F1A3}"/>
              </a:ext>
            </a:extLst>
          </p:cNvPr>
          <p:cNvSpPr>
            <a:spLocks noGrp="1"/>
          </p:cNvSpPr>
          <p:nvPr>
            <p:ph type="sldNum" sz="quarter" idx="5"/>
          </p:nvPr>
        </p:nvSpPr>
        <p:spPr/>
        <p:txBody>
          <a:bodyPr/>
          <a:lstStyle/>
          <a:p>
            <a:fld id="{27A66C86-F342-4744-8F7B-A8407B3CAA4B}" type="slidenum">
              <a:rPr lang="en-US" smtClean="0"/>
              <a:t>18</a:t>
            </a:fld>
            <a:endParaRPr lang="en-US"/>
          </a:p>
        </p:txBody>
      </p:sp>
    </p:spTree>
    <p:extLst>
      <p:ext uri="{BB962C8B-B14F-4D97-AF65-F5344CB8AC3E}">
        <p14:creationId xmlns:p14="http://schemas.microsoft.com/office/powerpoint/2010/main" val="2323379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DF4DC-AE84-91A2-8A48-855374DC2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0484E-4533-45CD-4ADB-307B14948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AA2F3-88E2-EE0C-B83C-A4097651483F}"/>
              </a:ext>
            </a:extLst>
          </p:cNvPr>
          <p:cNvSpPr>
            <a:spLocks noGrp="1"/>
          </p:cNvSpPr>
          <p:nvPr>
            <p:ph type="body" idx="1"/>
          </p:nvPr>
        </p:nvSpPr>
        <p:spPr/>
        <p:txBody>
          <a:bodyPr/>
          <a:lstStyle/>
          <a:p>
            <a:r>
              <a:rPr lang="en-US">
                <a:ea typeface="Calibri"/>
                <a:cs typeface="Calibri"/>
              </a:rPr>
              <a:t>Example of a beginner place setting. There is not a centerpiece included; it is  not a requirement for a beginner place setting. If a centerpiece is included at a beginner place setting it will be judged accordingly, potentially resulting in the loss of points.</a:t>
            </a:r>
          </a:p>
          <a:p>
            <a:endParaRPr lang="en-US"/>
          </a:p>
        </p:txBody>
      </p:sp>
      <p:sp>
        <p:nvSpPr>
          <p:cNvPr id="4" name="Slide Number Placeholder 3">
            <a:extLst>
              <a:ext uri="{FF2B5EF4-FFF2-40B4-BE49-F238E27FC236}">
                <a16:creationId xmlns:a16="http://schemas.microsoft.com/office/drawing/2014/main" id="{C5E67150-1991-DEC3-37D6-FDB383D46581}"/>
              </a:ext>
            </a:extLst>
          </p:cNvPr>
          <p:cNvSpPr>
            <a:spLocks noGrp="1"/>
          </p:cNvSpPr>
          <p:nvPr>
            <p:ph type="sldNum" sz="quarter" idx="5"/>
          </p:nvPr>
        </p:nvSpPr>
        <p:spPr/>
        <p:txBody>
          <a:bodyPr/>
          <a:lstStyle/>
          <a:p>
            <a:fld id="{27A66C86-F342-4744-8F7B-A8407B3CAA4B}" type="slidenum">
              <a:rPr lang="en-US" smtClean="0"/>
              <a:t>19</a:t>
            </a:fld>
            <a:endParaRPr lang="en-US"/>
          </a:p>
        </p:txBody>
      </p:sp>
    </p:spTree>
    <p:extLst>
      <p:ext uri="{BB962C8B-B14F-4D97-AF65-F5344CB8AC3E}">
        <p14:creationId xmlns:p14="http://schemas.microsoft.com/office/powerpoint/2010/main" val="2203092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DFC62-98A0-5058-EC4B-F1C5F0C19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A9EEC-ED94-5C84-C664-C6D10E329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46CF2-28ED-0EC8-0C8A-65D5150E5B40}"/>
              </a:ext>
            </a:extLst>
          </p:cNvPr>
          <p:cNvSpPr>
            <a:spLocks noGrp="1"/>
          </p:cNvSpPr>
          <p:nvPr>
            <p:ph type="body" idx="1"/>
          </p:nvPr>
        </p:nvSpPr>
        <p:spPr/>
        <p:txBody>
          <a:bodyPr/>
          <a:lstStyle/>
          <a:p>
            <a:r>
              <a:rPr lang="en-US">
                <a:ea typeface="Calibri"/>
                <a:cs typeface="Calibri"/>
              </a:rPr>
              <a:t>Good job creating a theme; the recipe is called Lemon Berry Smoothie and they have incorporated colors and fruit (strawberry plate, lemon looking placemat, lemon saying, lemon centerpiece) into their place setting &amp; centerpiece.</a:t>
            </a:r>
            <a:endParaRPr lang="en-US"/>
          </a:p>
          <a:p>
            <a:endParaRPr lang="en-US">
              <a:ea typeface="Calibri"/>
              <a:cs typeface="Calibri"/>
            </a:endParaRPr>
          </a:p>
          <a:p>
            <a:r>
              <a:rPr lang="en-US">
                <a:ea typeface="Calibri"/>
                <a:cs typeface="Calibri"/>
              </a:rPr>
              <a:t>Can the centerpiece be seen from all sides? Super cute idea but you can't read the tag from all seats</a:t>
            </a:r>
            <a:endParaRPr lang="en-US"/>
          </a:p>
          <a:p>
            <a:endParaRPr lang="en-US">
              <a:ea typeface="Calibri"/>
              <a:cs typeface="Calibri"/>
            </a:endParaRPr>
          </a:p>
          <a:p>
            <a:r>
              <a:rPr lang="en-US">
                <a:ea typeface="Calibri"/>
                <a:cs typeface="Calibri"/>
              </a:rPr>
              <a:t>Round placemats are tricky but do-able</a:t>
            </a:r>
          </a:p>
          <a:p>
            <a:r>
              <a:rPr lang="en-US">
                <a:ea typeface="Calibri"/>
                <a:cs typeface="Calibri"/>
              </a:rPr>
              <a:t>It appears as though the flatware is too far away from the edge of the table; 1" is the rule. Use your thumb (tip to first knuckle) for a handy measuring tool.</a:t>
            </a:r>
          </a:p>
          <a:p>
            <a:r>
              <a:rPr lang="en-US">
                <a:ea typeface="Calibri"/>
                <a:cs typeface="Calibri"/>
              </a:rPr>
              <a:t>Fork should not be place on the napkin</a:t>
            </a:r>
          </a:p>
          <a:p>
            <a:endParaRPr lang="en-US">
              <a:ea typeface="Calibri"/>
              <a:cs typeface="Calibri"/>
            </a:endParaRPr>
          </a:p>
          <a:p>
            <a:r>
              <a:rPr lang="en-US">
                <a:ea typeface="Calibri"/>
                <a:cs typeface="Calibri"/>
              </a:rPr>
              <a:t>It is OK for the cup to be placed off of the placemat</a:t>
            </a:r>
          </a:p>
          <a:p>
            <a:r>
              <a:rPr lang="en-US">
                <a:ea typeface="Calibri"/>
                <a:cs typeface="Calibri"/>
              </a:rPr>
              <a:t>Serving and Serving Pitcher are both garnished</a:t>
            </a:r>
          </a:p>
          <a:p>
            <a:r>
              <a:rPr lang="en-US">
                <a:ea typeface="Calibri"/>
                <a:cs typeface="Calibri"/>
              </a:rPr>
              <a:t>Serving Pitcher is at the table, as it should be</a:t>
            </a:r>
          </a:p>
          <a:p>
            <a:r>
              <a:rPr lang="en-US"/>
              <a:t>Menu &amp; recipe are displayed</a:t>
            </a:r>
          </a:p>
          <a:p>
            <a:endParaRPr lang="en-US"/>
          </a:p>
        </p:txBody>
      </p:sp>
      <p:sp>
        <p:nvSpPr>
          <p:cNvPr id="4" name="Slide Number Placeholder 3">
            <a:extLst>
              <a:ext uri="{FF2B5EF4-FFF2-40B4-BE49-F238E27FC236}">
                <a16:creationId xmlns:a16="http://schemas.microsoft.com/office/drawing/2014/main" id="{6338F3B1-FFCA-1AEF-2024-75EB866A6882}"/>
              </a:ext>
            </a:extLst>
          </p:cNvPr>
          <p:cNvSpPr>
            <a:spLocks noGrp="1"/>
          </p:cNvSpPr>
          <p:nvPr>
            <p:ph type="sldNum" sz="quarter" idx="5"/>
          </p:nvPr>
        </p:nvSpPr>
        <p:spPr/>
        <p:txBody>
          <a:bodyPr/>
          <a:lstStyle/>
          <a:p>
            <a:fld id="{27A66C86-F342-4744-8F7B-A8407B3CAA4B}" type="slidenum">
              <a:rPr lang="en-US" smtClean="0"/>
              <a:t>20</a:t>
            </a:fld>
            <a:endParaRPr lang="en-US"/>
          </a:p>
        </p:txBody>
      </p:sp>
    </p:spTree>
    <p:extLst>
      <p:ext uri="{BB962C8B-B14F-4D97-AF65-F5344CB8AC3E}">
        <p14:creationId xmlns:p14="http://schemas.microsoft.com/office/powerpoint/2010/main" val="185762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D2BF-C8E4-C39A-3051-B4AA168C9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BB2B7-1CD7-54F0-3E34-40A9894D1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261CF-A5E0-AC2F-F21C-EAB1CE5F0F5B}"/>
              </a:ext>
            </a:extLst>
          </p:cNvPr>
          <p:cNvSpPr>
            <a:spLocks noGrp="1"/>
          </p:cNvSpPr>
          <p:nvPr>
            <p:ph type="body" idx="1"/>
          </p:nvPr>
        </p:nvSpPr>
        <p:spPr/>
        <p:txBody>
          <a:bodyPr/>
          <a:lstStyle/>
          <a:p>
            <a:r>
              <a:rPr lang="en-US" dirty="0"/>
              <a:t>More information about the Dietary Guidelines can be found online at https://cdn.realfood.gov/DGA.pdf</a:t>
            </a:r>
          </a:p>
          <a:p>
            <a:endParaRPr lang="en-US" dirty="0"/>
          </a:p>
          <a:p>
            <a:endParaRPr lang="en-US" dirty="0"/>
          </a:p>
        </p:txBody>
      </p:sp>
      <p:sp>
        <p:nvSpPr>
          <p:cNvPr id="4" name="Slide Number Placeholder 3">
            <a:extLst>
              <a:ext uri="{FF2B5EF4-FFF2-40B4-BE49-F238E27FC236}">
                <a16:creationId xmlns:a16="http://schemas.microsoft.com/office/drawing/2014/main" id="{9FA3DD0C-AA76-71B8-405B-9690C7F4886A}"/>
              </a:ext>
            </a:extLst>
          </p:cNvPr>
          <p:cNvSpPr>
            <a:spLocks noGrp="1"/>
          </p:cNvSpPr>
          <p:nvPr>
            <p:ph type="sldNum" sz="quarter" idx="5"/>
          </p:nvPr>
        </p:nvSpPr>
        <p:spPr/>
        <p:txBody>
          <a:bodyPr/>
          <a:lstStyle/>
          <a:p>
            <a:fld id="{27A66C86-F342-4744-8F7B-A8407B3CAA4B}" type="slidenum">
              <a:rPr lang="en-US" smtClean="0"/>
              <a:t>3</a:t>
            </a:fld>
            <a:endParaRPr lang="en-US"/>
          </a:p>
        </p:txBody>
      </p:sp>
    </p:spTree>
    <p:extLst>
      <p:ext uri="{BB962C8B-B14F-4D97-AF65-F5344CB8AC3E}">
        <p14:creationId xmlns:p14="http://schemas.microsoft.com/office/powerpoint/2010/main" val="2887843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35F9D-AF80-49C5-BDC5-B27F4491B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98D52-44A9-806B-9FB4-872B57C5C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429D7-7F08-353A-1CD6-363D4B66F3C5}"/>
              </a:ext>
            </a:extLst>
          </p:cNvPr>
          <p:cNvSpPr>
            <a:spLocks noGrp="1"/>
          </p:cNvSpPr>
          <p:nvPr>
            <p:ph type="body" idx="1"/>
          </p:nvPr>
        </p:nvSpPr>
        <p:spPr/>
        <p:txBody>
          <a:bodyPr/>
          <a:lstStyle/>
          <a:p>
            <a:r>
              <a:rPr lang="en-US" dirty="0">
                <a:ea typeface="Calibri"/>
                <a:cs typeface="Calibri"/>
              </a:rPr>
              <a:t>What do you notice here?</a:t>
            </a:r>
          </a:p>
          <a:p>
            <a:endParaRPr lang="en-US" dirty="0">
              <a:ea typeface="Calibri"/>
              <a:cs typeface="Calibri"/>
            </a:endParaRPr>
          </a:p>
          <a:p>
            <a:r>
              <a:rPr lang="en-US" dirty="0">
                <a:ea typeface="Calibri"/>
                <a:cs typeface="Calibri"/>
              </a:rPr>
              <a:t>Place setting is correct, although the knife should be moved out from under the plate/charger</a:t>
            </a:r>
          </a:p>
          <a:p>
            <a:r>
              <a:rPr lang="en-US" dirty="0">
                <a:ea typeface="Calibri"/>
                <a:cs typeface="Calibri"/>
              </a:rPr>
              <a:t>Centerpiece is grounded and can be seen from all sides. Not too tall or wide</a:t>
            </a:r>
          </a:p>
          <a:p>
            <a:endParaRPr lang="en-US" dirty="0">
              <a:ea typeface="Calibri"/>
              <a:cs typeface="Calibri"/>
            </a:endParaRPr>
          </a:p>
          <a:p>
            <a:r>
              <a:rPr lang="en-US" dirty="0">
                <a:ea typeface="Calibri"/>
                <a:cs typeface="Calibri"/>
              </a:rPr>
              <a:t>Serving dish is complete with a serving utensil </a:t>
            </a:r>
            <a:r>
              <a:rPr lang="en-US" dirty="0"/>
              <a:t>and at the table, as it should be</a:t>
            </a:r>
            <a:endParaRPr lang="en-US" dirty="0">
              <a:ea typeface="Calibri"/>
              <a:cs typeface="Calibri"/>
            </a:endParaRPr>
          </a:p>
          <a:p>
            <a:r>
              <a:rPr lang="en-US" dirty="0">
                <a:ea typeface="Calibri"/>
                <a:cs typeface="Calibri"/>
              </a:rPr>
              <a:t>Serving dish and individual serving are garnished</a:t>
            </a:r>
          </a:p>
          <a:p>
            <a:r>
              <a:rPr lang="en-US" dirty="0">
                <a:ea typeface="Calibri"/>
                <a:cs typeface="Calibri"/>
              </a:rPr>
              <a:t>Menu &amp; recipe are displayed</a:t>
            </a:r>
          </a:p>
        </p:txBody>
      </p:sp>
      <p:sp>
        <p:nvSpPr>
          <p:cNvPr id="4" name="Slide Number Placeholder 3">
            <a:extLst>
              <a:ext uri="{FF2B5EF4-FFF2-40B4-BE49-F238E27FC236}">
                <a16:creationId xmlns:a16="http://schemas.microsoft.com/office/drawing/2014/main" id="{46ECC73B-4A5E-E16E-7F4A-D7D1F1624A22}"/>
              </a:ext>
            </a:extLst>
          </p:cNvPr>
          <p:cNvSpPr>
            <a:spLocks noGrp="1"/>
          </p:cNvSpPr>
          <p:nvPr>
            <p:ph type="sldNum" sz="quarter" idx="5"/>
          </p:nvPr>
        </p:nvSpPr>
        <p:spPr/>
        <p:txBody>
          <a:bodyPr/>
          <a:lstStyle/>
          <a:p>
            <a:fld id="{27A66C86-F342-4744-8F7B-A8407B3CAA4B}" type="slidenum">
              <a:rPr lang="en-US" smtClean="0"/>
              <a:t>21</a:t>
            </a:fld>
            <a:endParaRPr lang="en-US"/>
          </a:p>
        </p:txBody>
      </p:sp>
    </p:spTree>
    <p:extLst>
      <p:ext uri="{BB962C8B-B14F-4D97-AF65-F5344CB8AC3E}">
        <p14:creationId xmlns:p14="http://schemas.microsoft.com/office/powerpoint/2010/main" val="2866815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C41EF-B9DD-C40D-0AF6-9CEF49233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A57EB-2E4C-ED70-F72C-DE4AD750A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00AE1-4338-B18F-D00D-B8F53A663A44}"/>
              </a:ext>
            </a:extLst>
          </p:cNvPr>
          <p:cNvSpPr>
            <a:spLocks noGrp="1"/>
          </p:cNvSpPr>
          <p:nvPr>
            <p:ph type="body" idx="1"/>
          </p:nvPr>
        </p:nvSpPr>
        <p:spPr/>
        <p:txBody>
          <a:bodyPr/>
          <a:lstStyle/>
          <a:p>
            <a:r>
              <a:rPr lang="en-US"/>
              <a:t>Good color combination</a:t>
            </a:r>
          </a:p>
          <a:p>
            <a:endParaRPr lang="en-US"/>
          </a:p>
          <a:p>
            <a:r>
              <a:rPr lang="en-US"/>
              <a:t>Can the centerpiece be seen from all sides? </a:t>
            </a:r>
          </a:p>
          <a:p>
            <a:endParaRPr lang="en-US"/>
          </a:p>
          <a:p>
            <a:r>
              <a:rPr lang="en-US"/>
              <a:t>It appears as though the plate is too far away from the edge of the table; 1" is the rule. Use your thumb (tip to first knuckle) for a handy measuring tool.</a:t>
            </a:r>
          </a:p>
          <a:p>
            <a:endParaRPr lang="en-US"/>
          </a:p>
          <a:p>
            <a:endParaRPr lang="en-US"/>
          </a:p>
          <a:p>
            <a:r>
              <a:rPr lang="en-US"/>
              <a:t>Serving and Serving dish are both garnished; serving bowl has a serving utensil</a:t>
            </a:r>
          </a:p>
          <a:p>
            <a:r>
              <a:rPr lang="en-US"/>
              <a:t>Serving bowl is at the table, as it should be</a:t>
            </a:r>
          </a:p>
          <a:p>
            <a:r>
              <a:rPr lang="en-US"/>
              <a:t>Menu &amp; recipe are displayed</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F4DC0453-FC0C-8B19-0E25-5EEA5C71C95E}"/>
              </a:ext>
            </a:extLst>
          </p:cNvPr>
          <p:cNvSpPr>
            <a:spLocks noGrp="1"/>
          </p:cNvSpPr>
          <p:nvPr>
            <p:ph type="sldNum" sz="quarter" idx="5"/>
          </p:nvPr>
        </p:nvSpPr>
        <p:spPr/>
        <p:txBody>
          <a:bodyPr/>
          <a:lstStyle/>
          <a:p>
            <a:fld id="{27A66C86-F342-4744-8F7B-A8407B3CAA4B}" type="slidenum">
              <a:rPr lang="en-US" smtClean="0"/>
              <a:t>22</a:t>
            </a:fld>
            <a:endParaRPr lang="en-US"/>
          </a:p>
        </p:txBody>
      </p:sp>
    </p:spTree>
    <p:extLst>
      <p:ext uri="{BB962C8B-B14F-4D97-AF65-F5344CB8AC3E}">
        <p14:creationId xmlns:p14="http://schemas.microsoft.com/office/powerpoint/2010/main" val="2319536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0441E-4D7F-30E0-6A16-18F9809F8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06D78-538F-27A8-676B-223225801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B95E9-0C42-FE07-5CCB-13EB44B32E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This would be a great opportunity for individual practice (using paper products or a self-provided place setting) followed by a group effort to set a single place setting or work in pairs/small groups to set up several different place settings.</a:t>
            </a:r>
          </a:p>
          <a:p>
            <a:endParaRPr lang="en-US">
              <a:ea typeface="Calibri"/>
              <a:cs typeface="Calibri"/>
            </a:endParaRPr>
          </a:p>
        </p:txBody>
      </p:sp>
      <p:sp>
        <p:nvSpPr>
          <p:cNvPr id="4" name="Slide Number Placeholder 3">
            <a:extLst>
              <a:ext uri="{FF2B5EF4-FFF2-40B4-BE49-F238E27FC236}">
                <a16:creationId xmlns:a16="http://schemas.microsoft.com/office/drawing/2014/main" id="{00E9199D-ACA1-2943-181C-EAC1A7ABA469}"/>
              </a:ext>
            </a:extLst>
          </p:cNvPr>
          <p:cNvSpPr>
            <a:spLocks noGrp="1"/>
          </p:cNvSpPr>
          <p:nvPr>
            <p:ph type="sldNum" sz="quarter" idx="5"/>
          </p:nvPr>
        </p:nvSpPr>
        <p:spPr/>
        <p:txBody>
          <a:bodyPr/>
          <a:lstStyle/>
          <a:p>
            <a:fld id="{27A66C86-F342-4744-8F7B-A8407B3CAA4B}" type="slidenum">
              <a:rPr lang="en-US" smtClean="0"/>
              <a:t>23</a:t>
            </a:fld>
            <a:endParaRPr lang="en-US"/>
          </a:p>
        </p:txBody>
      </p:sp>
    </p:spTree>
    <p:extLst>
      <p:ext uri="{BB962C8B-B14F-4D97-AF65-F5344CB8AC3E}">
        <p14:creationId xmlns:p14="http://schemas.microsoft.com/office/powerpoint/2010/main" val="290051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6B58D-9954-CB96-7D4B-6795718A6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928C4-58D5-AC72-2B26-49F6911FB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451AA-068F-5782-E674-CF865E36E4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98DA51-2877-8540-AEE2-418F23F68A6E}"/>
              </a:ext>
            </a:extLst>
          </p:cNvPr>
          <p:cNvSpPr>
            <a:spLocks noGrp="1"/>
          </p:cNvSpPr>
          <p:nvPr>
            <p:ph type="sldNum" sz="quarter" idx="5"/>
          </p:nvPr>
        </p:nvSpPr>
        <p:spPr/>
        <p:txBody>
          <a:bodyPr/>
          <a:lstStyle/>
          <a:p>
            <a:fld id="{27A66C86-F342-4744-8F7B-A8407B3CAA4B}" type="slidenum">
              <a:rPr lang="en-US" smtClean="0"/>
              <a:t>24</a:t>
            </a:fld>
            <a:endParaRPr lang="en-US"/>
          </a:p>
        </p:txBody>
      </p:sp>
    </p:spTree>
    <p:extLst>
      <p:ext uri="{BB962C8B-B14F-4D97-AF65-F5344CB8AC3E}">
        <p14:creationId xmlns:p14="http://schemas.microsoft.com/office/powerpoint/2010/main" val="3007651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A81D8-3DAD-DD3B-1EE0-03987F9B3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1C63D-D77F-BB56-7FFD-CDD5F9935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2304C-63B3-B61F-6114-3F472B67F7AE}"/>
              </a:ext>
            </a:extLst>
          </p:cNvPr>
          <p:cNvSpPr>
            <a:spLocks noGrp="1"/>
          </p:cNvSpPr>
          <p:nvPr>
            <p:ph type="body" idx="1"/>
          </p:nvPr>
        </p:nvSpPr>
        <p:spPr/>
        <p:txBody>
          <a:bodyPr/>
          <a:lstStyle/>
          <a:p>
            <a:r>
              <a:rPr lang="en-US">
                <a:ea typeface="Calibri"/>
                <a:cs typeface="Calibri"/>
              </a:rPr>
              <a:t>Emphasize that the recipe must stay between 2-6 servings.</a:t>
            </a:r>
          </a:p>
          <a:p>
            <a:r>
              <a:rPr lang="en-US">
                <a:ea typeface="Calibri"/>
                <a:cs typeface="Calibri"/>
              </a:rPr>
              <a:t>Incorporate color into your recipe, garnish, place setting, and centerpiece</a:t>
            </a:r>
          </a:p>
          <a:p>
            <a:r>
              <a:rPr lang="en-US">
                <a:ea typeface="Calibri"/>
                <a:cs typeface="Calibri"/>
              </a:rPr>
              <a:t>Be creative with your garnish; this is a great way to introduce a complimentary or splash of color. </a:t>
            </a:r>
          </a:p>
          <a:p>
            <a:endParaRPr lang="en-US"/>
          </a:p>
        </p:txBody>
      </p:sp>
      <p:sp>
        <p:nvSpPr>
          <p:cNvPr id="4" name="Slide Number Placeholder 3">
            <a:extLst>
              <a:ext uri="{FF2B5EF4-FFF2-40B4-BE49-F238E27FC236}">
                <a16:creationId xmlns:a16="http://schemas.microsoft.com/office/drawing/2014/main" id="{E1E8C0A9-CCFC-6B19-5F52-15284F0E6A59}"/>
              </a:ext>
            </a:extLst>
          </p:cNvPr>
          <p:cNvSpPr>
            <a:spLocks noGrp="1"/>
          </p:cNvSpPr>
          <p:nvPr>
            <p:ph type="sldNum" sz="quarter" idx="5"/>
          </p:nvPr>
        </p:nvSpPr>
        <p:spPr/>
        <p:txBody>
          <a:bodyPr/>
          <a:lstStyle/>
          <a:p>
            <a:fld id="{27A66C86-F342-4744-8F7B-A8407B3CAA4B}" type="slidenum">
              <a:rPr lang="en-US" smtClean="0"/>
              <a:t>25</a:t>
            </a:fld>
            <a:endParaRPr lang="en-US"/>
          </a:p>
        </p:txBody>
      </p:sp>
    </p:spTree>
    <p:extLst>
      <p:ext uri="{BB962C8B-B14F-4D97-AF65-F5344CB8AC3E}">
        <p14:creationId xmlns:p14="http://schemas.microsoft.com/office/powerpoint/2010/main" val="1445055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57925-F024-A6E9-3328-BDC77B7BF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72B1E-884A-0180-414E-46E104609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87930-3610-1BCE-FF90-CF2622D5CD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Examples of recipes on place setting and in serving dish complete with garnish.</a:t>
            </a:r>
          </a:p>
          <a:p>
            <a:endParaRPr lang="en-US"/>
          </a:p>
        </p:txBody>
      </p:sp>
      <p:sp>
        <p:nvSpPr>
          <p:cNvPr id="4" name="Slide Number Placeholder 3">
            <a:extLst>
              <a:ext uri="{FF2B5EF4-FFF2-40B4-BE49-F238E27FC236}">
                <a16:creationId xmlns:a16="http://schemas.microsoft.com/office/drawing/2014/main" id="{6443BADF-FF7A-9606-EEF4-8229946D6CA4}"/>
              </a:ext>
            </a:extLst>
          </p:cNvPr>
          <p:cNvSpPr>
            <a:spLocks noGrp="1"/>
          </p:cNvSpPr>
          <p:nvPr>
            <p:ph type="sldNum" sz="quarter" idx="5"/>
          </p:nvPr>
        </p:nvSpPr>
        <p:spPr/>
        <p:txBody>
          <a:bodyPr/>
          <a:lstStyle/>
          <a:p>
            <a:fld id="{27A66C86-F342-4744-8F7B-A8407B3CAA4B}" type="slidenum">
              <a:rPr lang="en-US" smtClean="0"/>
              <a:t>26</a:t>
            </a:fld>
            <a:endParaRPr lang="en-US"/>
          </a:p>
        </p:txBody>
      </p:sp>
    </p:spTree>
    <p:extLst>
      <p:ext uri="{BB962C8B-B14F-4D97-AF65-F5344CB8AC3E}">
        <p14:creationId xmlns:p14="http://schemas.microsoft.com/office/powerpoint/2010/main" val="1328832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B12A-35FB-113B-38C3-D53D83004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09C4E-B097-5F9C-24A6-0C1108217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BAB89-4DFD-E932-B723-EE64CE21F7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Examples of recipes on place setting and in serving dish complete with garnish.</a:t>
            </a:r>
          </a:p>
          <a:p>
            <a:endParaRPr lang="en-US"/>
          </a:p>
        </p:txBody>
      </p:sp>
      <p:sp>
        <p:nvSpPr>
          <p:cNvPr id="4" name="Slide Number Placeholder 3">
            <a:extLst>
              <a:ext uri="{FF2B5EF4-FFF2-40B4-BE49-F238E27FC236}">
                <a16:creationId xmlns:a16="http://schemas.microsoft.com/office/drawing/2014/main" id="{A65E6846-C37B-26E3-CE5C-EDD7DFFF434C}"/>
              </a:ext>
            </a:extLst>
          </p:cNvPr>
          <p:cNvSpPr>
            <a:spLocks noGrp="1"/>
          </p:cNvSpPr>
          <p:nvPr>
            <p:ph type="sldNum" sz="quarter" idx="5"/>
          </p:nvPr>
        </p:nvSpPr>
        <p:spPr/>
        <p:txBody>
          <a:bodyPr/>
          <a:lstStyle/>
          <a:p>
            <a:fld id="{27A66C86-F342-4744-8F7B-A8407B3CAA4B}" type="slidenum">
              <a:rPr lang="en-US" smtClean="0"/>
              <a:t>27</a:t>
            </a:fld>
            <a:endParaRPr lang="en-US"/>
          </a:p>
        </p:txBody>
      </p:sp>
    </p:spTree>
    <p:extLst>
      <p:ext uri="{BB962C8B-B14F-4D97-AF65-F5344CB8AC3E}">
        <p14:creationId xmlns:p14="http://schemas.microsoft.com/office/powerpoint/2010/main" val="1179733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577E-D55D-F722-7774-ECD645816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FF831-48E3-ECD6-F1D2-1D9CE3BAD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E8CAB-8ED4-AA3C-F9CE-EC92A71894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Examples of recipes on place setting and in serving dish complete with garnish.</a:t>
            </a:r>
          </a:p>
          <a:p>
            <a:endParaRPr lang="en-US"/>
          </a:p>
        </p:txBody>
      </p:sp>
      <p:sp>
        <p:nvSpPr>
          <p:cNvPr id="4" name="Slide Number Placeholder 3">
            <a:extLst>
              <a:ext uri="{FF2B5EF4-FFF2-40B4-BE49-F238E27FC236}">
                <a16:creationId xmlns:a16="http://schemas.microsoft.com/office/drawing/2014/main" id="{C4077FFF-4520-E1F3-818E-FC7B24C600AC}"/>
              </a:ext>
            </a:extLst>
          </p:cNvPr>
          <p:cNvSpPr>
            <a:spLocks noGrp="1"/>
          </p:cNvSpPr>
          <p:nvPr>
            <p:ph type="sldNum" sz="quarter" idx="5"/>
          </p:nvPr>
        </p:nvSpPr>
        <p:spPr/>
        <p:txBody>
          <a:bodyPr/>
          <a:lstStyle/>
          <a:p>
            <a:fld id="{27A66C86-F342-4744-8F7B-A8407B3CAA4B}" type="slidenum">
              <a:rPr lang="en-US" smtClean="0"/>
              <a:t>28</a:t>
            </a:fld>
            <a:endParaRPr lang="en-US"/>
          </a:p>
        </p:txBody>
      </p:sp>
    </p:spTree>
    <p:extLst>
      <p:ext uri="{BB962C8B-B14F-4D97-AF65-F5344CB8AC3E}">
        <p14:creationId xmlns:p14="http://schemas.microsoft.com/office/powerpoint/2010/main" val="2027680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D8E97-F94D-3B4A-A831-F1FD0CF13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9348E-0A54-7224-BCD3-1DFFD5DDA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64CD7-DA2A-24D5-C340-E299110919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Examples of recipes on place setting and in serving dish complete with garnish.</a:t>
            </a:r>
          </a:p>
          <a:p>
            <a:endParaRPr lang="en-US"/>
          </a:p>
        </p:txBody>
      </p:sp>
      <p:sp>
        <p:nvSpPr>
          <p:cNvPr id="4" name="Slide Number Placeholder 3">
            <a:extLst>
              <a:ext uri="{FF2B5EF4-FFF2-40B4-BE49-F238E27FC236}">
                <a16:creationId xmlns:a16="http://schemas.microsoft.com/office/drawing/2014/main" id="{7353EFC1-421B-708D-7A00-925357711AF2}"/>
              </a:ext>
            </a:extLst>
          </p:cNvPr>
          <p:cNvSpPr>
            <a:spLocks noGrp="1"/>
          </p:cNvSpPr>
          <p:nvPr>
            <p:ph type="sldNum" sz="quarter" idx="5"/>
          </p:nvPr>
        </p:nvSpPr>
        <p:spPr/>
        <p:txBody>
          <a:bodyPr/>
          <a:lstStyle/>
          <a:p>
            <a:fld id="{27A66C86-F342-4744-8F7B-A8407B3CAA4B}" type="slidenum">
              <a:rPr lang="en-US" smtClean="0"/>
              <a:t>29</a:t>
            </a:fld>
            <a:endParaRPr lang="en-US"/>
          </a:p>
        </p:txBody>
      </p:sp>
    </p:spTree>
    <p:extLst>
      <p:ext uri="{BB962C8B-B14F-4D97-AF65-F5344CB8AC3E}">
        <p14:creationId xmlns:p14="http://schemas.microsoft.com/office/powerpoint/2010/main" val="3966928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3534-C39C-38AD-EAEA-22CDD5E8B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04667-4A10-2911-A246-5C3478F9F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0C7DA0-D3D0-AAFD-7023-F7540BAD06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Examples of recipes on place setting and in serving dish complete with garnish.</a:t>
            </a:r>
          </a:p>
          <a:p>
            <a:endParaRPr lang="en-US"/>
          </a:p>
        </p:txBody>
      </p:sp>
      <p:sp>
        <p:nvSpPr>
          <p:cNvPr id="4" name="Slide Number Placeholder 3">
            <a:extLst>
              <a:ext uri="{FF2B5EF4-FFF2-40B4-BE49-F238E27FC236}">
                <a16:creationId xmlns:a16="http://schemas.microsoft.com/office/drawing/2014/main" id="{61E4B950-3CD8-0B2B-1477-6EE3F8BBB0BB}"/>
              </a:ext>
            </a:extLst>
          </p:cNvPr>
          <p:cNvSpPr>
            <a:spLocks noGrp="1"/>
          </p:cNvSpPr>
          <p:nvPr>
            <p:ph type="sldNum" sz="quarter" idx="5"/>
          </p:nvPr>
        </p:nvSpPr>
        <p:spPr/>
        <p:txBody>
          <a:bodyPr/>
          <a:lstStyle/>
          <a:p>
            <a:fld id="{27A66C86-F342-4744-8F7B-A8407B3CAA4B}" type="slidenum">
              <a:rPr lang="en-US" smtClean="0"/>
              <a:t>30</a:t>
            </a:fld>
            <a:endParaRPr lang="en-US"/>
          </a:p>
        </p:txBody>
      </p:sp>
    </p:spTree>
    <p:extLst>
      <p:ext uri="{BB962C8B-B14F-4D97-AF65-F5344CB8AC3E}">
        <p14:creationId xmlns:p14="http://schemas.microsoft.com/office/powerpoint/2010/main" val="211717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8501-9A3F-2208-BE9C-210180C20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30CF5-35E5-DE9A-E512-B28AB4A09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6E71A-BA24-96C0-56A3-8C86569DE7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More details about selecting the recipe start on page 12. The best way to determine if a selected recipe is appropriate for the contest is by using the Serving Size Worksheet (found in the contestant packet). Original recipes may be modified to fit the criteria; including doubling or cutting in half so that the number of servings falls within the 2-6 range.</a:t>
            </a:r>
          </a:p>
          <a:p>
            <a:endParaRPr lang="en-US"/>
          </a:p>
        </p:txBody>
      </p:sp>
      <p:sp>
        <p:nvSpPr>
          <p:cNvPr id="4" name="Slide Number Placeholder 3">
            <a:extLst>
              <a:ext uri="{FF2B5EF4-FFF2-40B4-BE49-F238E27FC236}">
                <a16:creationId xmlns:a16="http://schemas.microsoft.com/office/drawing/2014/main" id="{51238C73-AE54-DD17-6895-03BCC6E83BB4}"/>
              </a:ext>
            </a:extLst>
          </p:cNvPr>
          <p:cNvSpPr>
            <a:spLocks noGrp="1"/>
          </p:cNvSpPr>
          <p:nvPr>
            <p:ph type="sldNum" sz="quarter" idx="5"/>
          </p:nvPr>
        </p:nvSpPr>
        <p:spPr/>
        <p:txBody>
          <a:bodyPr/>
          <a:lstStyle/>
          <a:p>
            <a:fld id="{27A66C86-F342-4744-8F7B-A8407B3CAA4B}" type="slidenum">
              <a:rPr lang="en-US" smtClean="0"/>
              <a:t>4</a:t>
            </a:fld>
            <a:endParaRPr lang="en-US"/>
          </a:p>
        </p:txBody>
      </p:sp>
    </p:spTree>
    <p:extLst>
      <p:ext uri="{BB962C8B-B14F-4D97-AF65-F5344CB8AC3E}">
        <p14:creationId xmlns:p14="http://schemas.microsoft.com/office/powerpoint/2010/main" val="3481953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
            </a:pPr>
            <a:r>
              <a:rPr lang="en-US" dirty="0"/>
              <a:t>Worksheets and guides can be found at https://</a:t>
            </a:r>
            <a:r>
              <a:rPr lang="en-US" dirty="0" err="1"/>
              <a:t>extension.sdstate.edu</a:t>
            </a:r>
            <a:r>
              <a:rPr lang="en-US" dirty="0"/>
              <a:t>/4-h-special-foods-contest </a:t>
            </a:r>
          </a:p>
        </p:txBody>
      </p:sp>
      <p:sp>
        <p:nvSpPr>
          <p:cNvPr id="4" name="Slide Number Placeholder 3"/>
          <p:cNvSpPr>
            <a:spLocks noGrp="1"/>
          </p:cNvSpPr>
          <p:nvPr>
            <p:ph type="sldNum" sz="quarter" idx="5"/>
          </p:nvPr>
        </p:nvSpPr>
        <p:spPr/>
        <p:txBody>
          <a:bodyPr/>
          <a:lstStyle/>
          <a:p>
            <a:fld id="{27A66C86-F342-4744-8F7B-A8407B3CAA4B}" type="slidenum">
              <a:rPr lang="en-US" smtClean="0"/>
              <a:t>32</a:t>
            </a:fld>
            <a:endParaRPr lang="en-US"/>
          </a:p>
        </p:txBody>
      </p:sp>
    </p:spTree>
    <p:extLst>
      <p:ext uri="{BB962C8B-B14F-4D97-AF65-F5344CB8AC3E}">
        <p14:creationId xmlns:p14="http://schemas.microsoft.com/office/powerpoint/2010/main" val="3167456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introduce the career possibilities beyond the 4-H Special Foods Contest; personalize jobs to your area and ask for youth to contribute their own thoughts. Feel free to highlight 4-H members/youth in your area that have begun their own food based entrepreneurial adventure, for example Hope Karels of Milbank and her business HK </a:t>
            </a:r>
            <a:r>
              <a:rPr lang="en-US"/>
              <a:t>Cupcakes.</a:t>
            </a:r>
            <a:endParaRPr lang="en-US" dirty="0"/>
          </a:p>
        </p:txBody>
      </p:sp>
      <p:sp>
        <p:nvSpPr>
          <p:cNvPr id="4" name="Slide Number Placeholder 3"/>
          <p:cNvSpPr>
            <a:spLocks noGrp="1"/>
          </p:cNvSpPr>
          <p:nvPr>
            <p:ph type="sldNum" sz="quarter" idx="5"/>
          </p:nvPr>
        </p:nvSpPr>
        <p:spPr/>
        <p:txBody>
          <a:bodyPr/>
          <a:lstStyle/>
          <a:p>
            <a:fld id="{27A66C86-F342-4744-8F7B-A8407B3CAA4B}" type="slidenum">
              <a:rPr lang="en-US" smtClean="0"/>
              <a:t>33</a:t>
            </a:fld>
            <a:endParaRPr lang="en-US"/>
          </a:p>
        </p:txBody>
      </p:sp>
    </p:spTree>
    <p:extLst>
      <p:ext uri="{BB962C8B-B14F-4D97-AF65-F5344CB8AC3E}">
        <p14:creationId xmlns:p14="http://schemas.microsoft.com/office/powerpoint/2010/main" val="197479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AEEAB-CF74-F0E7-AA71-07F857867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491D6-FEA9-F5E0-EFDE-3704E6872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D1717-B495-BB5F-73C4-1612E7EA7B74}"/>
              </a:ext>
            </a:extLst>
          </p:cNvPr>
          <p:cNvSpPr>
            <a:spLocks noGrp="1"/>
          </p:cNvSpPr>
          <p:nvPr>
            <p:ph type="body" idx="1"/>
          </p:nvPr>
        </p:nvSpPr>
        <p:spPr/>
        <p:txBody>
          <a:bodyPr/>
          <a:lstStyle/>
          <a:p>
            <a:r>
              <a:rPr lang="en-US" b="1" dirty="0"/>
              <a:t>The </a:t>
            </a:r>
            <a:r>
              <a:rPr lang="en-US" b="1" i="1" dirty="0"/>
              <a:t>Revive with 5 [or Fewer Ingredients] Challenge</a:t>
            </a:r>
            <a:r>
              <a:rPr lang="en-US" dirty="0"/>
              <a:t> promotes healthy eating habits and encourages busy families to cook at home. By preparing quick and easy recipes that meet recommended servings and promote healthy eating patterns, families have more quality time to spend at the dinner table. </a:t>
            </a:r>
            <a:endParaRPr lang="en-US" dirty="0">
              <a:ea typeface="Calibri"/>
              <a:cs typeface="Calibri"/>
            </a:endParaRPr>
          </a:p>
          <a:p>
            <a:endParaRPr lang="en-US" dirty="0"/>
          </a:p>
          <a:p>
            <a:r>
              <a:rPr lang="en" dirty="0"/>
              <a:t>It's like a recipe for a perfect family gathering! By sharing meals at home and cooking together, we build stronger bonds and make room for meaningful conversations. It's a healthy habit that nourishes both our bodies and our relationships.</a:t>
            </a:r>
            <a:endParaRPr lang="en-US" dirty="0"/>
          </a:p>
          <a:p>
            <a:endParaRPr lang="en" dirty="0"/>
          </a:p>
          <a:p>
            <a:r>
              <a:rPr lang="en-US" b="1" dirty="0"/>
              <a:t>Challenge Highlights/Key Points:</a:t>
            </a:r>
            <a:endParaRPr lang="en-US" dirty="0"/>
          </a:p>
          <a:p>
            <a:pPr marL="171450" indent="-171450">
              <a:buFont typeface="Arial"/>
              <a:buChar char="•"/>
            </a:pPr>
            <a:r>
              <a:rPr lang="en-US" dirty="0"/>
              <a:t>Recipe must meet the minimum requirements of the special foods contest (as outlined in the handbook and scoresheet). </a:t>
            </a:r>
          </a:p>
          <a:p>
            <a:pPr marL="171450" indent="-171450">
              <a:buFont typeface="Arial"/>
              <a:buChar char="•"/>
            </a:pPr>
            <a:r>
              <a:rPr lang="en-US" dirty="0"/>
              <a:t>Participating members will prepare a recipe with 5 or fewer (minimum of 3) ingredients.</a:t>
            </a:r>
          </a:p>
          <a:p>
            <a:pPr marL="171450" indent="-171450">
              <a:buFont typeface="Arial"/>
              <a:buChar char="•"/>
            </a:pPr>
            <a:r>
              <a:rPr lang="en-US" dirty="0"/>
              <a:t>Participants will be asked additional/challenge related questions with their own set of points. These points will be used to determine a top recipe from the shift and will have no impact on the 100 points associated with the contest score and ribbon placing.</a:t>
            </a:r>
          </a:p>
          <a:p>
            <a:pPr marL="171450" indent="-171450">
              <a:buFont typeface="Arial"/>
              <a:buChar char="•"/>
            </a:pPr>
            <a:r>
              <a:rPr lang="en-US" dirty="0"/>
              <a:t>The </a:t>
            </a:r>
            <a:r>
              <a:rPr lang="en-US" b="1" i="1" dirty="0"/>
              <a:t>Revive with 5</a:t>
            </a:r>
            <a:r>
              <a:rPr lang="en-US" b="1" dirty="0"/>
              <a:t> </a:t>
            </a:r>
            <a:r>
              <a:rPr lang="en-US" dirty="0"/>
              <a:t>challenges will be held during the following shifts:</a:t>
            </a:r>
          </a:p>
          <a:p>
            <a:pPr marL="628650" lvl="1" indent="-171450">
              <a:buFont typeface="Arial"/>
              <a:buChar char="•"/>
            </a:pPr>
            <a:r>
              <a:rPr lang="en-US" b="1" dirty="0"/>
              <a:t>Shift 7</a:t>
            </a:r>
            <a:r>
              <a:rPr lang="en-US" dirty="0"/>
              <a:t>; Friday from 2:30 – 4 pm</a:t>
            </a:r>
          </a:p>
          <a:p>
            <a:pPr marL="628650" lvl="1" indent="-171450">
              <a:buFont typeface="Arial"/>
              <a:buChar char="•"/>
            </a:pPr>
            <a:r>
              <a:rPr lang="en-US" b="1" dirty="0"/>
              <a:t>Shift 10</a:t>
            </a:r>
            <a:r>
              <a:rPr lang="en-US" dirty="0"/>
              <a:t>; Saturday from 12:30 – 2 pm</a:t>
            </a:r>
            <a:endParaRPr lang="en-US" dirty="0">
              <a:ea typeface="Calibri"/>
              <a:cs typeface="Calibri"/>
            </a:endParaRPr>
          </a:p>
          <a:p>
            <a:pPr marL="628650" lvl="1" indent="-171450">
              <a:buFont typeface="Arial"/>
              <a:buChar char="•"/>
            </a:pPr>
            <a:r>
              <a:rPr lang="en-US" b="1" i="1" dirty="0"/>
              <a:t>Non-Revive with 5</a:t>
            </a:r>
            <a:r>
              <a:rPr lang="en-US" b="1" dirty="0"/>
              <a:t> challenge recipes </a:t>
            </a:r>
            <a:r>
              <a:rPr lang="en-US" dirty="0"/>
              <a:t>scheduled in Shift 7 or Shift 10 might be reassigned to make room for challenge participants.</a:t>
            </a:r>
          </a:p>
          <a:p>
            <a:pPr marL="628650" lvl="1" indent="-171450">
              <a:buFont typeface="Arial"/>
              <a:buChar char="•"/>
            </a:pPr>
            <a:r>
              <a:rPr lang="en-US" dirty="0"/>
              <a:t>Revive with 5 recipes entered in another shift will not be eligible for awards.</a:t>
            </a:r>
          </a:p>
          <a:p>
            <a:endParaRPr lang="en-US"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485B8AE1-FB19-F573-C57D-0A59E8343B52}"/>
              </a:ext>
            </a:extLst>
          </p:cNvPr>
          <p:cNvSpPr>
            <a:spLocks noGrp="1"/>
          </p:cNvSpPr>
          <p:nvPr>
            <p:ph type="sldNum" sz="quarter" idx="5"/>
          </p:nvPr>
        </p:nvSpPr>
        <p:spPr/>
        <p:txBody>
          <a:bodyPr/>
          <a:lstStyle/>
          <a:p>
            <a:fld id="{27A66C86-F342-4744-8F7B-A8407B3CAA4B}" type="slidenum">
              <a:rPr lang="en-US" smtClean="0"/>
              <a:t>5</a:t>
            </a:fld>
            <a:endParaRPr lang="en-US"/>
          </a:p>
        </p:txBody>
      </p:sp>
    </p:spTree>
    <p:extLst>
      <p:ext uri="{BB962C8B-B14F-4D97-AF65-F5344CB8AC3E}">
        <p14:creationId xmlns:p14="http://schemas.microsoft.com/office/powerpoint/2010/main" val="1176707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7D3A5-9FF5-6523-8DB2-2192328E0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41A01-65ED-2883-BE5C-3D74E54B6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A7020-C652-A1B5-2B0A-888EF6168093}"/>
              </a:ext>
            </a:extLst>
          </p:cNvPr>
          <p:cNvSpPr>
            <a:spLocks noGrp="1"/>
          </p:cNvSpPr>
          <p:nvPr>
            <p:ph type="body" idx="1"/>
          </p:nvPr>
        </p:nvSpPr>
        <p:spPr/>
        <p:txBody>
          <a:bodyPr/>
          <a:lstStyle/>
          <a:p>
            <a:r>
              <a:rPr lang="en-US" dirty="0">
                <a:ea typeface="Calibri"/>
                <a:cs typeface="Calibri"/>
              </a:rPr>
              <a:t>Technique can be found in the book starting on page 2. The technique portion of the contest happens in the kitchen is evaluated by the judge interacting with 4-H members while they are preparing their recipe.</a:t>
            </a:r>
          </a:p>
          <a:p>
            <a:endParaRPr lang="en-US" dirty="0">
              <a:ea typeface="Calibri"/>
              <a:cs typeface="Calibri"/>
            </a:endParaRPr>
          </a:p>
          <a:p>
            <a:r>
              <a:rPr lang="en-US" dirty="0">
                <a:ea typeface="Calibri"/>
                <a:cs typeface="Calibri"/>
              </a:rPr>
              <a:t>Technique judges will ask questions of the 4-Her relative to measuring, food safety, proper use of a meat thermometer, and other preparation topics. The technique portion of the scoresheet accounts for 20-30% of the total score, based on age group.</a:t>
            </a:r>
          </a:p>
          <a:p>
            <a:endParaRPr lang="en-US" dirty="0"/>
          </a:p>
        </p:txBody>
      </p:sp>
      <p:sp>
        <p:nvSpPr>
          <p:cNvPr id="4" name="Slide Number Placeholder 3">
            <a:extLst>
              <a:ext uri="{FF2B5EF4-FFF2-40B4-BE49-F238E27FC236}">
                <a16:creationId xmlns:a16="http://schemas.microsoft.com/office/drawing/2014/main" id="{66669906-9DC6-B017-7E28-B8CFBDBDC595}"/>
              </a:ext>
            </a:extLst>
          </p:cNvPr>
          <p:cNvSpPr>
            <a:spLocks noGrp="1"/>
          </p:cNvSpPr>
          <p:nvPr>
            <p:ph type="sldNum" sz="quarter" idx="5"/>
          </p:nvPr>
        </p:nvSpPr>
        <p:spPr/>
        <p:txBody>
          <a:bodyPr/>
          <a:lstStyle/>
          <a:p>
            <a:fld id="{27A66C86-F342-4744-8F7B-A8407B3CAA4B}" type="slidenum">
              <a:rPr lang="en-US" smtClean="0"/>
              <a:t>6</a:t>
            </a:fld>
            <a:endParaRPr lang="en-US"/>
          </a:p>
        </p:txBody>
      </p:sp>
    </p:spTree>
    <p:extLst>
      <p:ext uri="{BB962C8B-B14F-4D97-AF65-F5344CB8AC3E}">
        <p14:creationId xmlns:p14="http://schemas.microsoft.com/office/powerpoint/2010/main" val="103756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Handwashing and personal grooming are important when working in the kitchen. These components contribute to food and personal safety.</a:t>
            </a:r>
            <a:endParaRPr lang="en-US" dirty="0"/>
          </a:p>
          <a:p>
            <a:endParaRPr lang="en-US" dirty="0">
              <a:ea typeface="Calibri"/>
              <a:cs typeface="Calibri"/>
            </a:endParaRPr>
          </a:p>
          <a:p>
            <a:r>
              <a:rPr lang="en-US" dirty="0">
                <a:ea typeface="Calibri"/>
                <a:cs typeface="Calibri"/>
              </a:rPr>
              <a:t>To ensure a clean and sanitary workstation, participants must cover their work surface with waxed or parchment paper (see page 22). The use of counter cover promotes food safety in the contest setting.</a:t>
            </a:r>
          </a:p>
          <a:p>
            <a:endParaRPr lang="en-US" dirty="0">
              <a:ea typeface="Calibri"/>
              <a:cs typeface="Calibri"/>
            </a:endParaRPr>
          </a:p>
          <a:p>
            <a:r>
              <a:rPr lang="en-US" dirty="0">
                <a:ea typeface="Calibri"/>
                <a:cs typeface="Calibri"/>
              </a:rPr>
              <a:t>The use of trays (large baking pans or other tray varieties) helps to keep workspace orderly. It is also a helpful way to work through the recipe without forgetting ingredients. Working from right to left (or left to right) ensures that ingredients are used once and not forgotten (this recommendation can be found on page 22 under </a:t>
            </a:r>
            <a:r>
              <a:rPr lang="en-US" b="1" i="1" dirty="0">
                <a:ea typeface="Calibri"/>
                <a:cs typeface="Calibri"/>
              </a:rPr>
              <a:t>Work Area: Organization, Neatness, and Safety). </a:t>
            </a:r>
            <a:r>
              <a:rPr lang="en-US" dirty="0">
                <a:ea typeface="Calibri"/>
                <a:cs typeface="Calibri"/>
              </a:rPr>
              <a:t>Covering trays and other equipment when away from the workstation also contributes to food safety.</a:t>
            </a:r>
          </a:p>
          <a:p>
            <a:endParaRPr lang="en-US" dirty="0">
              <a:ea typeface="Calibri"/>
              <a:cs typeface="Calibri"/>
            </a:endParaRPr>
          </a:p>
          <a:p>
            <a:r>
              <a:rPr lang="en-US" b="1" dirty="0">
                <a:ea typeface="Calibri"/>
                <a:cs typeface="Calibri"/>
              </a:rPr>
              <a:t>**Helpful Hint:</a:t>
            </a:r>
            <a:r>
              <a:rPr lang="en-US" dirty="0">
                <a:ea typeface="Calibri"/>
                <a:cs typeface="Calibri"/>
              </a:rPr>
              <a:t> based on personal preference, set up tray (on your left or right) with all supplies (including ingredients) needed to make the recipe. Once the item (tool, supply, ingredient) has been used place it on the empty tray located on the opposite side of the workspace. Once all the items from tray 1 have been moved to tray 2 your recipe is more than likely done and ready for the final steps – serving, baking, blending, etc.</a:t>
            </a:r>
          </a:p>
          <a:p>
            <a:endParaRPr lang="en-US" dirty="0">
              <a:ea typeface="Calibri"/>
              <a:cs typeface="Calibri"/>
            </a:endParaRPr>
          </a:p>
          <a:p>
            <a:r>
              <a:rPr lang="en-US" dirty="0">
                <a:ea typeface="Calibri"/>
                <a:cs typeface="Calibri"/>
              </a:rPr>
              <a:t>This information and more can be found on page 22 of the handbook.</a:t>
            </a:r>
          </a:p>
          <a:p>
            <a:endParaRPr lang="en-US" dirty="0"/>
          </a:p>
        </p:txBody>
      </p:sp>
      <p:sp>
        <p:nvSpPr>
          <p:cNvPr id="4" name="Slide Number Placeholder 3"/>
          <p:cNvSpPr>
            <a:spLocks noGrp="1"/>
          </p:cNvSpPr>
          <p:nvPr>
            <p:ph type="sldNum" sz="quarter" idx="5"/>
          </p:nvPr>
        </p:nvSpPr>
        <p:spPr/>
        <p:txBody>
          <a:bodyPr/>
          <a:lstStyle/>
          <a:p>
            <a:fld id="{27A66C86-F342-4744-8F7B-A8407B3CAA4B}" type="slidenum">
              <a:rPr lang="en-US" smtClean="0"/>
              <a:t>7</a:t>
            </a:fld>
            <a:endParaRPr lang="en-US"/>
          </a:p>
        </p:txBody>
      </p:sp>
    </p:spTree>
    <p:extLst>
      <p:ext uri="{BB962C8B-B14F-4D97-AF65-F5344CB8AC3E}">
        <p14:creationId xmlns:p14="http://schemas.microsoft.com/office/powerpoint/2010/main" val="3672014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B824B-15E0-61E6-55B2-48652EA24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85BB3-8002-8F8D-E0EF-10C7CD8EA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A08BC-0455-3D12-3B31-72C0CF6B3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6CA9B3-D001-1110-9041-41E6D917695C}"/>
              </a:ext>
            </a:extLst>
          </p:cNvPr>
          <p:cNvSpPr>
            <a:spLocks noGrp="1"/>
          </p:cNvSpPr>
          <p:nvPr>
            <p:ph type="sldNum" sz="quarter" idx="5"/>
          </p:nvPr>
        </p:nvSpPr>
        <p:spPr/>
        <p:txBody>
          <a:bodyPr/>
          <a:lstStyle/>
          <a:p>
            <a:fld id="{27A66C86-F342-4744-8F7B-A8407B3CAA4B}" type="slidenum">
              <a:rPr lang="en-US" smtClean="0"/>
              <a:t>8</a:t>
            </a:fld>
            <a:endParaRPr lang="en-US"/>
          </a:p>
        </p:txBody>
      </p:sp>
    </p:spTree>
    <p:extLst>
      <p:ext uri="{BB962C8B-B14F-4D97-AF65-F5344CB8AC3E}">
        <p14:creationId xmlns:p14="http://schemas.microsoft.com/office/powerpoint/2010/main" val="2086995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DF262-3879-C97C-6839-3E76141D3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EB528-1088-5AF0-7B5C-59BA6D0C2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16089-7E45-9927-16FE-9DF77BEE339C}"/>
              </a:ext>
            </a:extLst>
          </p:cNvPr>
          <p:cNvSpPr>
            <a:spLocks noGrp="1"/>
          </p:cNvSpPr>
          <p:nvPr>
            <p:ph type="body" idx="1"/>
          </p:nvPr>
        </p:nvSpPr>
        <p:spPr/>
        <p:txBody>
          <a:bodyPr/>
          <a:lstStyle/>
          <a:p>
            <a:r>
              <a:rPr lang="en-US">
                <a:ea typeface="Calibri"/>
                <a:cs typeface="Calibri"/>
              </a:rPr>
              <a:t>A meat thermometer is required for all recipes in the protein food group, including egg dishes.</a:t>
            </a:r>
          </a:p>
          <a:p>
            <a:endParaRPr lang="en-US">
              <a:ea typeface="Calibri"/>
              <a:cs typeface="Calibri"/>
            </a:endParaRPr>
          </a:p>
          <a:p>
            <a:r>
              <a:rPr lang="en-US">
                <a:ea typeface="Calibri"/>
                <a:cs typeface="Calibri"/>
              </a:rPr>
              <a:t>To avoid cross contamination, cooks are encouraged to use a separate cutting board and knife for raw meat products. Yes, this adds to the list of things you should bring from home but food safety is of the utmost importance. It is also recommended that members wear disposable gloves when handling raw meat.</a:t>
            </a:r>
          </a:p>
          <a:p>
            <a:endParaRPr lang="en-US">
              <a:ea typeface="Calibri"/>
              <a:cs typeface="Calibri"/>
            </a:endParaRPr>
          </a:p>
          <a:p>
            <a:r>
              <a:rPr lang="en-US">
                <a:ea typeface="Calibri"/>
                <a:cs typeface="Calibri"/>
              </a:rPr>
              <a:t>Speaking of eggs...there is an appropriate way to crack an egg for the contest! Yes, it does seem silly but be sure to review the steps on page 23 for properly cracking an egg. It's an 'egg-</a:t>
            </a:r>
            <a:r>
              <a:rPr lang="en-US" err="1">
                <a:ea typeface="Calibri"/>
                <a:cs typeface="Calibri"/>
              </a:rPr>
              <a:t>cellent</a:t>
            </a:r>
            <a:r>
              <a:rPr lang="en-US">
                <a:ea typeface="Calibri"/>
                <a:cs typeface="Calibri"/>
              </a:rPr>
              <a:t>' read!</a:t>
            </a:r>
          </a:p>
          <a:p>
            <a:endParaRPr lang="en-US"/>
          </a:p>
        </p:txBody>
      </p:sp>
      <p:sp>
        <p:nvSpPr>
          <p:cNvPr id="4" name="Slide Number Placeholder 3">
            <a:extLst>
              <a:ext uri="{FF2B5EF4-FFF2-40B4-BE49-F238E27FC236}">
                <a16:creationId xmlns:a16="http://schemas.microsoft.com/office/drawing/2014/main" id="{4ABBD3AB-A129-C3FB-B227-0EAD8BF463AC}"/>
              </a:ext>
            </a:extLst>
          </p:cNvPr>
          <p:cNvSpPr>
            <a:spLocks noGrp="1"/>
          </p:cNvSpPr>
          <p:nvPr>
            <p:ph type="sldNum" sz="quarter" idx="5"/>
          </p:nvPr>
        </p:nvSpPr>
        <p:spPr/>
        <p:txBody>
          <a:bodyPr/>
          <a:lstStyle/>
          <a:p>
            <a:fld id="{27A66C86-F342-4744-8F7B-A8407B3CAA4B}" type="slidenum">
              <a:rPr lang="en-US" smtClean="0"/>
              <a:t>9</a:t>
            </a:fld>
            <a:endParaRPr lang="en-US"/>
          </a:p>
        </p:txBody>
      </p:sp>
    </p:spTree>
    <p:extLst>
      <p:ext uri="{BB962C8B-B14F-4D97-AF65-F5344CB8AC3E}">
        <p14:creationId xmlns:p14="http://schemas.microsoft.com/office/powerpoint/2010/main" val="248232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B5FEA-DA67-84E4-BE14-3F54B2D70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08CEB-CC8F-8DD1-AF58-75E6B2252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0D05D-2638-4E81-A458-CD454E29DA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Please pay special attention to the 'catch-all' when measuring. It's important to know that one should not measure over the bowl of ingredients in case there is a spill and too much of one ingredient gets added. It is very hard to separate or remove the excess. In this case, you might have to start over in order to have a successful recipe and you may not be prepared to do so – specifically enough ingredients to make a 2nd recipe.</a:t>
            </a:r>
          </a:p>
          <a:p>
            <a:endParaRPr lang="en-US"/>
          </a:p>
        </p:txBody>
      </p:sp>
      <p:sp>
        <p:nvSpPr>
          <p:cNvPr id="4" name="Slide Number Placeholder 3">
            <a:extLst>
              <a:ext uri="{FF2B5EF4-FFF2-40B4-BE49-F238E27FC236}">
                <a16:creationId xmlns:a16="http://schemas.microsoft.com/office/drawing/2014/main" id="{0C9AE97B-45C2-2151-ABD4-8F785E9930EB}"/>
              </a:ext>
            </a:extLst>
          </p:cNvPr>
          <p:cNvSpPr>
            <a:spLocks noGrp="1"/>
          </p:cNvSpPr>
          <p:nvPr>
            <p:ph type="sldNum" sz="quarter" idx="5"/>
          </p:nvPr>
        </p:nvSpPr>
        <p:spPr/>
        <p:txBody>
          <a:bodyPr/>
          <a:lstStyle/>
          <a:p>
            <a:fld id="{27A66C86-F342-4744-8F7B-A8407B3CAA4B}" type="slidenum">
              <a:rPr lang="en-US" smtClean="0"/>
              <a:t>10</a:t>
            </a:fld>
            <a:endParaRPr lang="en-US"/>
          </a:p>
        </p:txBody>
      </p:sp>
    </p:spTree>
    <p:extLst>
      <p:ext uri="{BB962C8B-B14F-4D97-AF65-F5344CB8AC3E}">
        <p14:creationId xmlns:p14="http://schemas.microsoft.com/office/powerpoint/2010/main" val="3512039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extension.sdstate.edu/"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extension.sdstate.edu/"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mailto:program.intake@usda.gov" TargetMode="External"/><Relationship Id="rId4" Type="http://schemas.openxmlformats.org/officeDocument/2006/relationships/hyperlink" Target="https://extension.sdstate.edu/"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usda.gov/sites/default/files/documents/ad-3027s.pdf" TargetMode="External"/><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s://extension.sdstate.edu/" TargetMode="External"/><Relationship Id="rId4" Type="http://schemas.openxmlformats.org/officeDocument/2006/relationships/hyperlink" Target="mailto:program.intake@usda.gov"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hyperlink" Target="https://extension.sdstate.edu/" TargetMode="External"/><Relationship Id="rId4" Type="http://schemas.openxmlformats.org/officeDocument/2006/relationships/hyperlink" Target="mailto:program.intake@usda.gov?subject=Program%20discrimination%20complaint"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usda.gov/sites/default/files/documents/ad-3027s.pdf" TargetMode="External"/><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hyperlink" Target="https://extension.sdstate.edu/" TargetMode="External"/><Relationship Id="rId4" Type="http://schemas.openxmlformats.org/officeDocument/2006/relationships/hyperlink" Target="mailto:program.intake@usda.gov"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extension.sdstate.edu/"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DB28-BE97-A7D3-57AD-42CE921597EA}"/>
              </a:ext>
            </a:extLst>
          </p:cNvPr>
          <p:cNvSpPr>
            <a:spLocks noGrp="1"/>
          </p:cNvSpPr>
          <p:nvPr>
            <p:ph type="ctrTitle"/>
          </p:nvPr>
        </p:nvSpPr>
        <p:spPr>
          <a:xfrm>
            <a:off x="474111" y="1426938"/>
            <a:ext cx="6736977" cy="2101289"/>
          </a:xfrm>
        </p:spPr>
        <p:txBody>
          <a:bodyPr anchor="ctr">
            <a:noAutofit/>
          </a:bodyPr>
          <a:lstStyle>
            <a:lvl1pPr algn="l">
              <a:defRPr sz="6600" b="1" i="0">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4" name="Date Placeholder 3">
            <a:extLst>
              <a:ext uri="{FF2B5EF4-FFF2-40B4-BE49-F238E27FC236}">
                <a16:creationId xmlns:a16="http://schemas.microsoft.com/office/drawing/2014/main" id="{947C680B-A36E-F491-D854-CEBA4598F432}"/>
              </a:ext>
            </a:extLst>
          </p:cNvPr>
          <p:cNvSpPr>
            <a:spLocks noGrp="1"/>
          </p:cNvSpPr>
          <p:nvPr>
            <p:ph type="dt" sz="half" idx="10"/>
          </p:nvPr>
        </p:nvSpPr>
        <p:spPr/>
        <p:txBody>
          <a:bodyPr/>
          <a:lstStyle/>
          <a:p>
            <a:fld id="{40DBFB06-D1AB-A149-9120-0AF75E3AE9D9}" type="datetimeFigureOut">
              <a:rPr lang="en-US" smtClean="0"/>
              <a:t>4/8/26</a:t>
            </a:fld>
            <a:endParaRPr lang="en-US"/>
          </a:p>
        </p:txBody>
      </p:sp>
      <p:sp>
        <p:nvSpPr>
          <p:cNvPr id="8" name="Rectangle 7">
            <a:extLst>
              <a:ext uri="{FF2B5EF4-FFF2-40B4-BE49-F238E27FC236}">
                <a16:creationId xmlns:a16="http://schemas.microsoft.com/office/drawing/2014/main" id="{37D86063-A8E4-2C0D-5525-7851B244DB2E}"/>
              </a:ext>
            </a:extLst>
          </p:cNvPr>
          <p:cNvSpPr/>
          <p:nvPr userDrawn="1"/>
        </p:nvSpPr>
        <p:spPr>
          <a:xfrm>
            <a:off x="0" y="3747431"/>
            <a:ext cx="7534654" cy="3108501"/>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A0"/>
              </a:solidFill>
            </a:endParaRPr>
          </a:p>
        </p:txBody>
      </p:sp>
      <p:sp>
        <p:nvSpPr>
          <p:cNvPr id="11" name="TextBox 10">
            <a:extLst>
              <a:ext uri="{FF2B5EF4-FFF2-40B4-BE49-F238E27FC236}">
                <a16:creationId xmlns:a16="http://schemas.microsoft.com/office/drawing/2014/main" id="{B046EBC3-7E83-C007-0BC1-7F3F534FE58C}"/>
              </a:ext>
            </a:extLst>
          </p:cNvPr>
          <p:cNvSpPr txBox="1"/>
          <p:nvPr userDrawn="1"/>
        </p:nvSpPr>
        <p:spPr>
          <a:xfrm>
            <a:off x="268941" y="6244397"/>
            <a:ext cx="7265713" cy="461665"/>
          </a:xfrm>
          <a:prstGeom prst="rect">
            <a:avLst/>
          </a:prstGeom>
          <a:noFill/>
        </p:spPr>
        <p:txBody>
          <a:bodyPr wrap="square" rtlCol="0">
            <a:spAutoFit/>
          </a:bodyPr>
          <a:lstStyle/>
          <a:p>
            <a:r>
              <a:rPr lang="en-US" sz="800" b="0" i="0">
                <a:solidFill>
                  <a:schemeClr val="bg1"/>
                </a:solidFill>
                <a:effectLst/>
                <a:latin typeface="Arial" panose="020B0604020202020204" pitchFamily="34" charset="0"/>
                <a:ea typeface="Noto Sans" panose="020B0502040504020204" pitchFamily="34" charset="0"/>
                <a:cs typeface="Arial" panose="020B0604020202020204" pitchFamily="34" charset="0"/>
              </a:rPr>
              <a:t>SDSU Extension is an equal opportunity provider and employer in accordance with the nondiscrimination policies of South Dakota State University, the South Dakota Board of Regents and the United States Department of Agriculture. Learn more at </a:t>
            </a:r>
            <a:r>
              <a:rPr lang="en-US" sz="800" b="0" i="0">
                <a:solidFill>
                  <a:schemeClr val="bg1"/>
                </a:solidFill>
                <a:effectLst/>
                <a:latin typeface="Arial" panose="020B0604020202020204" pitchFamily="34" charset="0"/>
                <a:ea typeface="Noto Sans" panose="020B0502040504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extension.sdstate.edu</a:t>
            </a:r>
            <a:r>
              <a:rPr lang="en-US" sz="800" b="0" i="0">
                <a:solidFill>
                  <a:schemeClr val="bg1"/>
                </a:solidFill>
                <a:effectLst/>
                <a:latin typeface="Arial" panose="020B0604020202020204" pitchFamily="34" charset="0"/>
                <a:ea typeface="Noto Sans" panose="020B0502040504020204" pitchFamily="34" charset="0"/>
                <a:cs typeface="Arial" panose="020B0604020202020204" pitchFamily="34" charset="0"/>
              </a:rPr>
              <a:t> </a:t>
            </a:r>
          </a:p>
          <a:p>
            <a:r>
              <a:rPr lang="en-US" sz="800" b="0" i="0">
                <a:solidFill>
                  <a:schemeClr val="bg1"/>
                </a:solidFill>
                <a:effectLst/>
                <a:latin typeface="Arial" panose="020B0604020202020204" pitchFamily="34" charset="0"/>
                <a:ea typeface="Noto Sans" panose="020B0502040504020204" pitchFamily="34" charset="0"/>
                <a:cs typeface="Arial" panose="020B0604020202020204" pitchFamily="34" charset="0"/>
              </a:rPr>
              <a:t>© 2025, South Dakota Board of Regents</a:t>
            </a:r>
          </a:p>
        </p:txBody>
      </p:sp>
      <p:pic>
        <p:nvPicPr>
          <p:cNvPr id="12" name="Picture 11" descr="Text&#10;&#10;Description automatically generated">
            <a:extLst>
              <a:ext uri="{FF2B5EF4-FFF2-40B4-BE49-F238E27FC236}">
                <a16:creationId xmlns:a16="http://schemas.microsoft.com/office/drawing/2014/main" id="{2CD84AAD-7893-7669-F67A-10536766F1AA}"/>
              </a:ext>
            </a:extLst>
          </p:cNvPr>
          <p:cNvPicPr>
            <a:picLocks noChangeAspect="1"/>
          </p:cNvPicPr>
          <p:nvPr userDrawn="1"/>
        </p:nvPicPr>
        <p:blipFill>
          <a:blip r:embed="rId3"/>
          <a:stretch>
            <a:fillRect/>
          </a:stretch>
        </p:blipFill>
        <p:spPr>
          <a:xfrm>
            <a:off x="398839" y="309534"/>
            <a:ext cx="4899671" cy="669354"/>
          </a:xfrm>
          <a:prstGeom prst="rect">
            <a:avLst/>
          </a:prstGeom>
        </p:spPr>
      </p:pic>
      <p:sp>
        <p:nvSpPr>
          <p:cNvPr id="10" name="Picture Placeholder 9">
            <a:extLst>
              <a:ext uri="{FF2B5EF4-FFF2-40B4-BE49-F238E27FC236}">
                <a16:creationId xmlns:a16="http://schemas.microsoft.com/office/drawing/2014/main" id="{1241CD7A-461C-E4BC-A48B-C644AD5016DE}"/>
              </a:ext>
            </a:extLst>
          </p:cNvPr>
          <p:cNvSpPr>
            <a:spLocks noGrp="1"/>
          </p:cNvSpPr>
          <p:nvPr>
            <p:ph type="pic" sz="quarter" idx="13"/>
          </p:nvPr>
        </p:nvSpPr>
        <p:spPr>
          <a:xfrm>
            <a:off x="7534654" y="0"/>
            <a:ext cx="4657346" cy="6855932"/>
          </a:xfrm>
        </p:spPr>
        <p:txBody>
          <a:bodyPr/>
          <a:lstStyle/>
          <a:p>
            <a:r>
              <a:rPr lang="en-US"/>
              <a:t>Click icon to add picture</a:t>
            </a:r>
          </a:p>
        </p:txBody>
      </p:sp>
      <p:sp>
        <p:nvSpPr>
          <p:cNvPr id="3" name="Subtitle 2">
            <a:extLst>
              <a:ext uri="{FF2B5EF4-FFF2-40B4-BE49-F238E27FC236}">
                <a16:creationId xmlns:a16="http://schemas.microsoft.com/office/drawing/2014/main" id="{7A04BC40-94CD-E73D-AB89-C03D607D37BA}"/>
              </a:ext>
            </a:extLst>
          </p:cNvPr>
          <p:cNvSpPr>
            <a:spLocks noGrp="1"/>
          </p:cNvSpPr>
          <p:nvPr>
            <p:ph type="subTitle" idx="1"/>
          </p:nvPr>
        </p:nvSpPr>
        <p:spPr>
          <a:xfrm>
            <a:off x="468360" y="4195482"/>
            <a:ext cx="6742728" cy="1062318"/>
          </a:xfrm>
        </p:spPr>
        <p:txBody>
          <a:bodyPr>
            <a:normAutofit/>
          </a:bodyPr>
          <a:lstStyle>
            <a:lvl1pPr marL="0" indent="0" algn="l">
              <a:buNone/>
              <a:defRPr sz="2000">
                <a:solidFill>
                  <a:schemeClr val="bg1"/>
                </a:solidFill>
                <a:latin typeface="Arial" panose="020B0604020202020204" pitchFamily="34" charset="0"/>
                <a:ea typeface="Noto Sans Med" panose="020B060204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90357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F88046-2C23-700E-CABF-0D3AA26C763A}"/>
              </a:ext>
            </a:extLst>
          </p:cNvPr>
          <p:cNvSpPr/>
          <p:nvPr userDrawn="1"/>
        </p:nvSpPr>
        <p:spPr>
          <a:xfrm>
            <a:off x="0" y="0"/>
            <a:ext cx="3544866" cy="6858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A34BD8-F1B7-DAA4-C056-F8DE09E24B21}"/>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
        <p:nvSpPr>
          <p:cNvPr id="2" name="Title 1">
            <a:extLst>
              <a:ext uri="{FF2B5EF4-FFF2-40B4-BE49-F238E27FC236}">
                <a16:creationId xmlns:a16="http://schemas.microsoft.com/office/drawing/2014/main" id="{3BE2B773-72EF-6314-E39C-B94F68C6C567}"/>
              </a:ext>
            </a:extLst>
          </p:cNvPr>
          <p:cNvSpPr>
            <a:spLocks noGrp="1"/>
          </p:cNvSpPr>
          <p:nvPr>
            <p:ph type="title"/>
          </p:nvPr>
        </p:nvSpPr>
        <p:spPr>
          <a:xfrm>
            <a:off x="283355" y="555444"/>
            <a:ext cx="3106826" cy="4879197"/>
          </a:xfrm>
        </p:spPr>
        <p:txBody>
          <a:bodyPr anchor="t">
            <a:normAutofit/>
          </a:bodyPr>
          <a:lstStyle>
            <a:lvl1pPr>
              <a:defRPr sz="4000"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pic>
        <p:nvPicPr>
          <p:cNvPr id="12" name="Picture 11" descr="Text&#10;&#10;Description automatically generated with medium confidence">
            <a:extLst>
              <a:ext uri="{FF2B5EF4-FFF2-40B4-BE49-F238E27FC236}">
                <a16:creationId xmlns:a16="http://schemas.microsoft.com/office/drawing/2014/main" id="{0F57DE39-23F4-E77C-5F37-535E12079B88}"/>
              </a:ext>
            </a:extLst>
          </p:cNvPr>
          <p:cNvPicPr>
            <a:picLocks noChangeAspect="1"/>
          </p:cNvPicPr>
          <p:nvPr userDrawn="1"/>
        </p:nvPicPr>
        <p:blipFill>
          <a:blip r:embed="rId2"/>
          <a:stretch>
            <a:fillRect/>
          </a:stretch>
        </p:blipFill>
        <p:spPr>
          <a:xfrm>
            <a:off x="281835" y="6068860"/>
            <a:ext cx="2502279" cy="644692"/>
          </a:xfrm>
          <a:prstGeom prst="rect">
            <a:avLst/>
          </a:prstGeom>
        </p:spPr>
      </p:pic>
      <p:sp>
        <p:nvSpPr>
          <p:cNvPr id="5" name="Content Placeholder 2">
            <a:extLst>
              <a:ext uri="{FF2B5EF4-FFF2-40B4-BE49-F238E27FC236}">
                <a16:creationId xmlns:a16="http://schemas.microsoft.com/office/drawing/2014/main" id="{729E23B5-8D19-2A64-4CAF-4A9900482DE4}"/>
              </a:ext>
            </a:extLst>
          </p:cNvPr>
          <p:cNvSpPr>
            <a:spLocks noGrp="1"/>
          </p:cNvSpPr>
          <p:nvPr>
            <p:ph sz="half" idx="10"/>
          </p:nvPr>
        </p:nvSpPr>
        <p:spPr>
          <a:xfrm>
            <a:off x="3826701" y="555444"/>
            <a:ext cx="7780352" cy="554937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981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ntent Bar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8F259-109F-60ED-AD49-666E318AA0DB}"/>
              </a:ext>
            </a:extLst>
          </p:cNvPr>
          <p:cNvSpPr/>
          <p:nvPr userDrawn="1"/>
        </p:nvSpPr>
        <p:spPr>
          <a:xfrm>
            <a:off x="-135082" y="-90418"/>
            <a:ext cx="12458700" cy="1803422"/>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C63D9-69EB-1F30-3CF8-677E45F5A595}"/>
              </a:ext>
            </a:extLst>
          </p:cNvPr>
          <p:cNvSpPr>
            <a:spLocks noGrp="1"/>
          </p:cNvSpPr>
          <p:nvPr>
            <p:ph type="title"/>
          </p:nvPr>
        </p:nvSpPr>
        <p:spPr>
          <a:xfrm>
            <a:off x="838200" y="126195"/>
            <a:ext cx="10515600"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4569BC-411B-7664-8294-3F814B94BA90}"/>
              </a:ext>
            </a:extLst>
          </p:cNvPr>
          <p:cNvSpPr>
            <a:spLocks noGrp="1"/>
          </p:cNvSpPr>
          <p:nvPr>
            <p:ph sz="half" idx="1"/>
          </p:nvPr>
        </p:nvSpPr>
        <p:spPr>
          <a:xfrm>
            <a:off x="838200" y="1966585"/>
            <a:ext cx="10515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5B2213AF-0EC7-A096-22DB-10FA225EB044}"/>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F2DA399-C564-3205-5755-F219A8D4EE7A}"/>
              </a:ext>
            </a:extLst>
          </p:cNvPr>
          <p:cNvPicPr>
            <a:picLocks noChangeAspect="1"/>
          </p:cNvPicPr>
          <p:nvPr userDrawn="1"/>
        </p:nvPicPr>
        <p:blipFill>
          <a:blip r:embed="rId2"/>
          <a:srcRect/>
          <a:stretch/>
        </p:blipFill>
        <p:spPr>
          <a:xfrm>
            <a:off x="340659" y="6210898"/>
            <a:ext cx="3813048" cy="520907"/>
          </a:xfrm>
          <a:prstGeom prst="rect">
            <a:avLst/>
          </a:prstGeom>
        </p:spPr>
      </p:pic>
    </p:spTree>
    <p:extLst>
      <p:ext uri="{BB962C8B-B14F-4D97-AF65-F5344CB8AC3E}">
        <p14:creationId xmlns:p14="http://schemas.microsoft.com/office/powerpoint/2010/main" val="120278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Bar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8F259-109F-60ED-AD49-666E318AA0DB}"/>
              </a:ext>
            </a:extLst>
          </p:cNvPr>
          <p:cNvSpPr/>
          <p:nvPr userDrawn="1"/>
        </p:nvSpPr>
        <p:spPr>
          <a:xfrm>
            <a:off x="-135082" y="-90418"/>
            <a:ext cx="12458700" cy="1803422"/>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C63D9-69EB-1F30-3CF8-677E45F5A595}"/>
              </a:ext>
            </a:extLst>
          </p:cNvPr>
          <p:cNvSpPr>
            <a:spLocks noGrp="1"/>
          </p:cNvSpPr>
          <p:nvPr>
            <p:ph type="title"/>
          </p:nvPr>
        </p:nvSpPr>
        <p:spPr>
          <a:xfrm>
            <a:off x="838200" y="126195"/>
            <a:ext cx="10515600"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4569BC-411B-7664-8294-3F814B94BA90}"/>
              </a:ext>
            </a:extLst>
          </p:cNvPr>
          <p:cNvSpPr>
            <a:spLocks noGrp="1"/>
          </p:cNvSpPr>
          <p:nvPr>
            <p:ph sz="half" idx="1"/>
          </p:nvPr>
        </p:nvSpPr>
        <p:spPr>
          <a:xfrm>
            <a:off x="838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07F808-54DC-A2CB-4F5A-619524861037}"/>
              </a:ext>
            </a:extLst>
          </p:cNvPr>
          <p:cNvSpPr>
            <a:spLocks noGrp="1"/>
          </p:cNvSpPr>
          <p:nvPr>
            <p:ph sz="half" idx="2"/>
          </p:nvPr>
        </p:nvSpPr>
        <p:spPr>
          <a:xfrm>
            <a:off x="6172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5B2213AF-0EC7-A096-22DB-10FA225EB044}"/>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F2DA399-C564-3205-5755-F219A8D4EE7A}"/>
              </a:ext>
            </a:extLst>
          </p:cNvPr>
          <p:cNvPicPr>
            <a:picLocks noChangeAspect="1"/>
          </p:cNvPicPr>
          <p:nvPr userDrawn="1"/>
        </p:nvPicPr>
        <p:blipFill>
          <a:blip r:embed="rId2"/>
          <a:srcRect/>
          <a:stretch/>
        </p:blipFill>
        <p:spPr>
          <a:xfrm>
            <a:off x="340659" y="6210898"/>
            <a:ext cx="3813048" cy="520907"/>
          </a:xfrm>
          <a:prstGeom prst="rect">
            <a:avLst/>
          </a:prstGeom>
        </p:spPr>
      </p:pic>
    </p:spTree>
    <p:extLst>
      <p:ext uri="{BB962C8B-B14F-4D97-AF65-F5344CB8AC3E}">
        <p14:creationId xmlns:p14="http://schemas.microsoft.com/office/powerpoint/2010/main" val="354258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ntent Line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57047"/>
            <a:ext cx="12192000" cy="900953"/>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8132E-7F1F-D78C-0B74-8ACA1350708D}"/>
              </a:ext>
            </a:extLst>
          </p:cNvPr>
          <p:cNvSpPr>
            <a:spLocks noGrp="1"/>
          </p:cNvSpPr>
          <p:nvPr>
            <p:ph type="title"/>
          </p:nvPr>
        </p:nvSpPr>
        <p:spPr>
          <a:xfrm>
            <a:off x="838200" y="365126"/>
            <a:ext cx="10515600" cy="1087156"/>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4BDE33E-8D82-A29D-075E-A3FAE86F3D7F}"/>
              </a:ext>
            </a:extLst>
          </p:cNvPr>
          <p:cNvSpPr>
            <a:spLocks noGrp="1"/>
          </p:cNvSpPr>
          <p:nvPr>
            <p:ph idx="1"/>
          </p:nvPr>
        </p:nvSpPr>
        <p:spPr>
          <a:xfrm>
            <a:off x="838200" y="1825625"/>
            <a:ext cx="10515600" cy="3877410"/>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AA2C206-7CAC-7385-88F0-BDDDF6782C01}"/>
              </a:ext>
            </a:extLst>
          </p:cNvPr>
          <p:cNvCxnSpPr/>
          <p:nvPr userDrawn="1"/>
        </p:nvCxnSpPr>
        <p:spPr>
          <a:xfrm>
            <a:off x="0" y="1452282"/>
            <a:ext cx="12192000"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2C1B4732-807A-7F25-8637-FF483E2D2C78}"/>
              </a:ext>
            </a:extLst>
          </p:cNvPr>
          <p:cNvPicPr>
            <a:picLocks noChangeAspect="1"/>
          </p:cNvPicPr>
          <p:nvPr userDrawn="1"/>
        </p:nvPicPr>
        <p:blipFill>
          <a:blip r:embed="rId2"/>
          <a:srcRect/>
          <a:stretch/>
        </p:blipFill>
        <p:spPr>
          <a:xfrm>
            <a:off x="340659" y="6210898"/>
            <a:ext cx="3813048" cy="520907"/>
          </a:xfrm>
          <a:prstGeom prst="rect">
            <a:avLst/>
          </a:prstGeom>
        </p:spPr>
      </p:pic>
    </p:spTree>
    <p:extLst>
      <p:ext uri="{BB962C8B-B14F-4D97-AF65-F5344CB8AC3E}">
        <p14:creationId xmlns:p14="http://schemas.microsoft.com/office/powerpoint/2010/main" val="3927016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Line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57047"/>
            <a:ext cx="12192000" cy="900953"/>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8132E-7F1F-D78C-0B74-8ACA1350708D}"/>
              </a:ext>
            </a:extLst>
          </p:cNvPr>
          <p:cNvSpPr>
            <a:spLocks noGrp="1"/>
          </p:cNvSpPr>
          <p:nvPr>
            <p:ph type="title"/>
          </p:nvPr>
        </p:nvSpPr>
        <p:spPr>
          <a:xfrm>
            <a:off x="838200" y="365126"/>
            <a:ext cx="10515600" cy="1087156"/>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AA2C206-7CAC-7385-88F0-BDDDF6782C01}"/>
              </a:ext>
            </a:extLst>
          </p:cNvPr>
          <p:cNvCxnSpPr/>
          <p:nvPr userDrawn="1"/>
        </p:nvCxnSpPr>
        <p:spPr>
          <a:xfrm>
            <a:off x="0" y="1452282"/>
            <a:ext cx="12192000"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2C1B4732-807A-7F25-8637-FF483E2D2C78}"/>
              </a:ext>
            </a:extLst>
          </p:cNvPr>
          <p:cNvPicPr>
            <a:picLocks noChangeAspect="1"/>
          </p:cNvPicPr>
          <p:nvPr userDrawn="1"/>
        </p:nvPicPr>
        <p:blipFill>
          <a:blip r:embed="rId2"/>
          <a:srcRect/>
          <a:stretch/>
        </p:blipFill>
        <p:spPr>
          <a:xfrm>
            <a:off x="340659" y="6210898"/>
            <a:ext cx="3813048" cy="520907"/>
          </a:xfrm>
          <a:prstGeom prst="rect">
            <a:avLst/>
          </a:prstGeom>
        </p:spPr>
      </p:pic>
      <p:sp>
        <p:nvSpPr>
          <p:cNvPr id="5" name="Content Placeholder 2">
            <a:extLst>
              <a:ext uri="{FF2B5EF4-FFF2-40B4-BE49-F238E27FC236}">
                <a16:creationId xmlns:a16="http://schemas.microsoft.com/office/drawing/2014/main" id="{DD0B402A-984E-0077-76EE-B4F5B6E11C83}"/>
              </a:ext>
            </a:extLst>
          </p:cNvPr>
          <p:cNvSpPr>
            <a:spLocks noGrp="1"/>
          </p:cNvSpPr>
          <p:nvPr>
            <p:ph sz="half" idx="1"/>
          </p:nvPr>
        </p:nvSpPr>
        <p:spPr>
          <a:xfrm>
            <a:off x="838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FF936EB0-9731-9915-F1E7-B1FF785B5DEC}"/>
              </a:ext>
            </a:extLst>
          </p:cNvPr>
          <p:cNvSpPr>
            <a:spLocks noGrp="1"/>
          </p:cNvSpPr>
          <p:nvPr>
            <p:ph sz="half" idx="2"/>
          </p:nvPr>
        </p:nvSpPr>
        <p:spPr>
          <a:xfrm>
            <a:off x="6172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32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ntent Line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F7D-8824-632B-399E-8DE76DB07728}"/>
              </a:ext>
            </a:extLst>
          </p:cNvPr>
          <p:cNvSpPr>
            <a:spLocks noGrp="1"/>
          </p:cNvSpPr>
          <p:nvPr>
            <p:ph type="title"/>
          </p:nvPr>
        </p:nvSpPr>
        <p:spPr>
          <a:xfrm>
            <a:off x="838200" y="962249"/>
            <a:ext cx="9132518"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FC1D7FCC-AB27-A311-98FC-948636DA3A11}"/>
              </a:ext>
            </a:extLst>
          </p:cNvPr>
          <p:cNvCxnSpPr/>
          <p:nvPr userDrawn="1"/>
        </p:nvCxnSpPr>
        <p:spPr>
          <a:xfrm>
            <a:off x="0" y="773718"/>
            <a:ext cx="9970718"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BB95B87-22D5-437A-E091-4134FCBAC3C8}"/>
              </a:ext>
            </a:extLst>
          </p:cNvPr>
          <p:cNvPicPr>
            <a:picLocks noChangeAspect="1"/>
          </p:cNvPicPr>
          <p:nvPr userDrawn="1"/>
        </p:nvPicPr>
        <p:blipFill>
          <a:blip r:embed="rId2"/>
          <a:stretch>
            <a:fillRect/>
          </a:stretch>
        </p:blipFill>
        <p:spPr>
          <a:xfrm>
            <a:off x="10165229" y="291938"/>
            <a:ext cx="1630812" cy="1052803"/>
          </a:xfrm>
          <a:prstGeom prst="rect">
            <a:avLst/>
          </a:prstGeom>
        </p:spPr>
      </p:pic>
      <p:cxnSp>
        <p:nvCxnSpPr>
          <p:cNvPr id="13" name="Straight Connector 12">
            <a:extLst>
              <a:ext uri="{FF2B5EF4-FFF2-40B4-BE49-F238E27FC236}">
                <a16:creationId xmlns:a16="http://schemas.microsoft.com/office/drawing/2014/main" id="{597EED5E-300B-52FE-66DB-2F07BAD4A8C4}"/>
              </a:ext>
            </a:extLst>
          </p:cNvPr>
          <p:cNvCxnSpPr>
            <a:cxnSpLocks/>
          </p:cNvCxnSpPr>
          <p:nvPr userDrawn="1"/>
        </p:nvCxnSpPr>
        <p:spPr>
          <a:xfrm flipV="1">
            <a:off x="11081359" y="1740310"/>
            <a:ext cx="0" cy="4184501"/>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sp>
        <p:nvSpPr>
          <p:cNvPr id="3" name="Content Placeholder 3">
            <a:extLst>
              <a:ext uri="{FF2B5EF4-FFF2-40B4-BE49-F238E27FC236}">
                <a16:creationId xmlns:a16="http://schemas.microsoft.com/office/drawing/2014/main" id="{D3E2983D-BFBB-BE1B-498D-E0CD551B9724}"/>
              </a:ext>
            </a:extLst>
          </p:cNvPr>
          <p:cNvSpPr>
            <a:spLocks noGrp="1"/>
          </p:cNvSpPr>
          <p:nvPr>
            <p:ph sz="quarter" idx="10"/>
          </p:nvPr>
        </p:nvSpPr>
        <p:spPr>
          <a:xfrm>
            <a:off x="847725" y="2474913"/>
            <a:ext cx="9132888" cy="3468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68A27D4-20B2-CFD3-18B1-D4646DCA2084}"/>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3115697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Line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F7D-8824-632B-399E-8DE76DB07728}"/>
              </a:ext>
            </a:extLst>
          </p:cNvPr>
          <p:cNvSpPr>
            <a:spLocks noGrp="1"/>
          </p:cNvSpPr>
          <p:nvPr>
            <p:ph type="title"/>
          </p:nvPr>
        </p:nvSpPr>
        <p:spPr>
          <a:xfrm>
            <a:off x="838200" y="962249"/>
            <a:ext cx="9132518" cy="1325563"/>
          </a:xfrm>
        </p:spPr>
        <p:txBody>
          <a:bodyPr/>
          <a:lstStyle>
            <a:lvl1pPr>
              <a:defRPr b="1">
                <a:solidFill>
                  <a:srgbClr val="0033A0"/>
                </a:solidFill>
                <a:latin typeface="Palatino" pitchFamily="2" charset="77"/>
                <a:ea typeface="Palatino" pitchFamily="2" charset="77"/>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FC1D7FCC-AB27-A311-98FC-948636DA3A11}"/>
              </a:ext>
            </a:extLst>
          </p:cNvPr>
          <p:cNvCxnSpPr/>
          <p:nvPr userDrawn="1"/>
        </p:nvCxnSpPr>
        <p:spPr>
          <a:xfrm>
            <a:off x="0" y="773718"/>
            <a:ext cx="9970718"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BB95B87-22D5-437A-E091-4134FCBAC3C8}"/>
              </a:ext>
            </a:extLst>
          </p:cNvPr>
          <p:cNvPicPr>
            <a:picLocks noChangeAspect="1"/>
          </p:cNvPicPr>
          <p:nvPr userDrawn="1"/>
        </p:nvPicPr>
        <p:blipFill>
          <a:blip r:embed="rId2"/>
          <a:stretch>
            <a:fillRect/>
          </a:stretch>
        </p:blipFill>
        <p:spPr>
          <a:xfrm>
            <a:off x="10165229" y="291938"/>
            <a:ext cx="1630812" cy="1052803"/>
          </a:xfrm>
          <a:prstGeom prst="rect">
            <a:avLst/>
          </a:prstGeom>
        </p:spPr>
      </p:pic>
      <p:cxnSp>
        <p:nvCxnSpPr>
          <p:cNvPr id="13" name="Straight Connector 12">
            <a:extLst>
              <a:ext uri="{FF2B5EF4-FFF2-40B4-BE49-F238E27FC236}">
                <a16:creationId xmlns:a16="http://schemas.microsoft.com/office/drawing/2014/main" id="{597EED5E-300B-52FE-66DB-2F07BAD4A8C4}"/>
              </a:ext>
            </a:extLst>
          </p:cNvPr>
          <p:cNvCxnSpPr>
            <a:cxnSpLocks/>
          </p:cNvCxnSpPr>
          <p:nvPr userDrawn="1"/>
        </p:nvCxnSpPr>
        <p:spPr>
          <a:xfrm flipV="1">
            <a:off x="11081359" y="1740310"/>
            <a:ext cx="0" cy="4184501"/>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sp>
        <p:nvSpPr>
          <p:cNvPr id="3" name="Content Placeholder 2">
            <a:extLst>
              <a:ext uri="{FF2B5EF4-FFF2-40B4-BE49-F238E27FC236}">
                <a16:creationId xmlns:a16="http://schemas.microsoft.com/office/drawing/2014/main" id="{1C38D91D-5F05-15CA-FE61-6460299A792B}"/>
              </a:ext>
            </a:extLst>
          </p:cNvPr>
          <p:cNvSpPr>
            <a:spLocks noGrp="1"/>
          </p:cNvSpPr>
          <p:nvPr>
            <p:ph sz="half" idx="1"/>
          </p:nvPr>
        </p:nvSpPr>
        <p:spPr>
          <a:xfrm>
            <a:off x="838200" y="2497873"/>
            <a:ext cx="4297680" cy="363529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223F10-33FB-7A01-FFD3-22E3C82EF195}"/>
              </a:ext>
            </a:extLst>
          </p:cNvPr>
          <p:cNvSpPr>
            <a:spLocks noGrp="1"/>
          </p:cNvSpPr>
          <p:nvPr>
            <p:ph sz="half" idx="2"/>
          </p:nvPr>
        </p:nvSpPr>
        <p:spPr>
          <a:xfrm>
            <a:off x="5720576" y="2497873"/>
            <a:ext cx="4293219" cy="363529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211F75B-4B60-3160-09AC-05127AA3AAEB}"/>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3549993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H-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DB28-BE97-A7D3-57AD-42CE921597EA}"/>
              </a:ext>
            </a:extLst>
          </p:cNvPr>
          <p:cNvSpPr>
            <a:spLocks noGrp="1"/>
          </p:cNvSpPr>
          <p:nvPr>
            <p:ph type="ctrTitle"/>
          </p:nvPr>
        </p:nvSpPr>
        <p:spPr>
          <a:xfrm>
            <a:off x="474111" y="1426938"/>
            <a:ext cx="6736977" cy="2101289"/>
          </a:xfrm>
        </p:spPr>
        <p:txBody>
          <a:bodyPr anchor="ctr">
            <a:noAutofit/>
          </a:bodyPr>
          <a:lstStyle>
            <a:lvl1pPr algn="l">
              <a:defRPr sz="6600" b="1">
                <a:solidFill>
                  <a:srgbClr val="031732"/>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4" name="Date Placeholder 3">
            <a:extLst>
              <a:ext uri="{FF2B5EF4-FFF2-40B4-BE49-F238E27FC236}">
                <a16:creationId xmlns:a16="http://schemas.microsoft.com/office/drawing/2014/main" id="{947C680B-A36E-F491-D854-CEBA4598F432}"/>
              </a:ext>
            </a:extLst>
          </p:cNvPr>
          <p:cNvSpPr>
            <a:spLocks noGrp="1"/>
          </p:cNvSpPr>
          <p:nvPr>
            <p:ph type="dt" sz="half" idx="10"/>
          </p:nvPr>
        </p:nvSpPr>
        <p:spPr/>
        <p:txBody>
          <a:bodyPr/>
          <a:lstStyle/>
          <a:p>
            <a:fld id="{40DBFB06-D1AB-A149-9120-0AF75E3AE9D9}" type="datetimeFigureOut">
              <a:rPr lang="en-US" smtClean="0"/>
              <a:t>4/8/26</a:t>
            </a:fld>
            <a:endParaRPr lang="en-US"/>
          </a:p>
        </p:txBody>
      </p:sp>
      <p:sp>
        <p:nvSpPr>
          <p:cNvPr id="8" name="Rectangle 7">
            <a:extLst>
              <a:ext uri="{FF2B5EF4-FFF2-40B4-BE49-F238E27FC236}">
                <a16:creationId xmlns:a16="http://schemas.microsoft.com/office/drawing/2014/main" id="{37D86063-A8E4-2C0D-5525-7851B244DB2E}"/>
              </a:ext>
            </a:extLst>
          </p:cNvPr>
          <p:cNvSpPr/>
          <p:nvPr userDrawn="1"/>
        </p:nvSpPr>
        <p:spPr>
          <a:xfrm>
            <a:off x="0" y="3747431"/>
            <a:ext cx="7534654" cy="3108501"/>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A0"/>
              </a:solidFill>
            </a:endParaRPr>
          </a:p>
        </p:txBody>
      </p:sp>
      <p:sp>
        <p:nvSpPr>
          <p:cNvPr id="11" name="TextBox 10">
            <a:extLst>
              <a:ext uri="{FF2B5EF4-FFF2-40B4-BE49-F238E27FC236}">
                <a16:creationId xmlns:a16="http://schemas.microsoft.com/office/drawing/2014/main" id="{B046EBC3-7E83-C007-0BC1-7F3F534FE58C}"/>
              </a:ext>
            </a:extLst>
          </p:cNvPr>
          <p:cNvSpPr txBox="1"/>
          <p:nvPr userDrawn="1"/>
        </p:nvSpPr>
        <p:spPr>
          <a:xfrm>
            <a:off x="268941" y="6166041"/>
            <a:ext cx="7265713" cy="461665"/>
          </a:xfrm>
          <a:prstGeom prst="rect">
            <a:avLst/>
          </a:prstGeom>
          <a:noFill/>
        </p:spPr>
        <p:txBody>
          <a:bodyPr wrap="square" rtlCol="0">
            <a:spAutoFit/>
          </a:bodyPr>
          <a:lstStyle/>
          <a:p>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rPr>
              <a:t>SDSU Extension is an equal opportunity provider and employer in accordance with the nondiscrimination policies of South Dakota State University, the South Dakota Board of Regents and the United States Department of Agriculture. Learn more at </a:t>
            </a:r>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extension.sdstate.edu</a:t>
            </a:r>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rPr>
              <a:t> </a:t>
            </a:r>
          </a:p>
          <a:p>
            <a:r>
              <a:rPr lang="en-US" sz="800" b="0" i="0" dirty="0">
                <a:solidFill>
                  <a:schemeClr val="bg1"/>
                </a:solidFill>
                <a:effectLst/>
                <a:latin typeface="Arial" panose="020B0604020202020204" pitchFamily="34" charset="0"/>
                <a:ea typeface="Noto Sans" panose="020B0502040504020204" pitchFamily="34" charset="0"/>
                <a:cs typeface="Arial" panose="020B0604020202020204" pitchFamily="34" charset="0"/>
              </a:rPr>
              <a:t>© 2026, South Dakota Board of Regents</a:t>
            </a:r>
          </a:p>
        </p:txBody>
      </p:sp>
      <p:pic>
        <p:nvPicPr>
          <p:cNvPr id="12" name="Picture 11">
            <a:extLst>
              <a:ext uri="{FF2B5EF4-FFF2-40B4-BE49-F238E27FC236}">
                <a16:creationId xmlns:a16="http://schemas.microsoft.com/office/drawing/2014/main" id="{2CD84AAD-7893-7669-F67A-10536766F1AA}"/>
              </a:ext>
            </a:extLst>
          </p:cNvPr>
          <p:cNvPicPr>
            <a:picLocks noChangeAspect="1"/>
          </p:cNvPicPr>
          <p:nvPr userDrawn="1"/>
        </p:nvPicPr>
        <p:blipFill>
          <a:blip r:embed="rId3"/>
          <a:srcRect/>
          <a:stretch/>
        </p:blipFill>
        <p:spPr>
          <a:xfrm>
            <a:off x="426844" y="309534"/>
            <a:ext cx="2598001" cy="669354"/>
          </a:xfrm>
          <a:prstGeom prst="rect">
            <a:avLst/>
          </a:prstGeom>
        </p:spPr>
      </p:pic>
      <p:sp>
        <p:nvSpPr>
          <p:cNvPr id="3" name="Subtitle 2">
            <a:extLst>
              <a:ext uri="{FF2B5EF4-FFF2-40B4-BE49-F238E27FC236}">
                <a16:creationId xmlns:a16="http://schemas.microsoft.com/office/drawing/2014/main" id="{7A04BC40-94CD-E73D-AB89-C03D607D37BA}"/>
              </a:ext>
            </a:extLst>
          </p:cNvPr>
          <p:cNvSpPr>
            <a:spLocks noGrp="1"/>
          </p:cNvSpPr>
          <p:nvPr>
            <p:ph type="subTitle" idx="1"/>
          </p:nvPr>
        </p:nvSpPr>
        <p:spPr>
          <a:xfrm>
            <a:off x="468360" y="4195482"/>
            <a:ext cx="5466614" cy="1062318"/>
          </a:xfrm>
        </p:spPr>
        <p:txBody>
          <a:bodyPr>
            <a:normAutofit/>
          </a:bodyPr>
          <a:lstStyle>
            <a:lvl1pPr marL="0" indent="0" algn="l">
              <a:buNone/>
              <a:defRPr sz="2000">
                <a:solidFill>
                  <a:schemeClr val="bg1"/>
                </a:solidFill>
                <a:latin typeface="Arial" panose="020B0604020202020204" pitchFamily="34" charset="0"/>
                <a:ea typeface="Noto Sans Med" panose="020B060204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9">
            <a:extLst>
              <a:ext uri="{FF2B5EF4-FFF2-40B4-BE49-F238E27FC236}">
                <a16:creationId xmlns:a16="http://schemas.microsoft.com/office/drawing/2014/main" id="{83863A07-0CAD-D357-DEED-AD04E5B260F2}"/>
              </a:ext>
            </a:extLst>
          </p:cNvPr>
          <p:cNvSpPr>
            <a:spLocks noGrp="1"/>
          </p:cNvSpPr>
          <p:nvPr>
            <p:ph type="pic" sz="quarter" idx="13"/>
          </p:nvPr>
        </p:nvSpPr>
        <p:spPr>
          <a:xfrm>
            <a:off x="7534654" y="0"/>
            <a:ext cx="4657346" cy="6858000"/>
          </a:xfrm>
        </p:spPr>
        <p:txBody>
          <a:bodyPr/>
          <a:lstStyle/>
          <a:p>
            <a:r>
              <a:rPr lang="en-US"/>
              <a:t>Click icon to add picture</a:t>
            </a:r>
          </a:p>
        </p:txBody>
      </p:sp>
      <p:pic>
        <p:nvPicPr>
          <p:cNvPr id="5" name="Picture 4">
            <a:extLst>
              <a:ext uri="{FF2B5EF4-FFF2-40B4-BE49-F238E27FC236}">
                <a16:creationId xmlns:a16="http://schemas.microsoft.com/office/drawing/2014/main" id="{B685ED39-91F0-9DFC-8E09-8C862067E599}"/>
              </a:ext>
            </a:extLst>
          </p:cNvPr>
          <p:cNvPicPr>
            <a:picLocks noChangeAspect="1"/>
          </p:cNvPicPr>
          <p:nvPr userDrawn="1"/>
        </p:nvPicPr>
        <p:blipFill>
          <a:blip r:embed="rId4"/>
          <a:srcRect/>
          <a:stretch/>
        </p:blipFill>
        <p:spPr>
          <a:xfrm>
            <a:off x="3492651" y="369891"/>
            <a:ext cx="539288" cy="548640"/>
          </a:xfrm>
          <a:prstGeom prst="rect">
            <a:avLst/>
          </a:prstGeom>
        </p:spPr>
      </p:pic>
      <p:cxnSp>
        <p:nvCxnSpPr>
          <p:cNvPr id="7" name="Straight Connector 6">
            <a:extLst>
              <a:ext uri="{FF2B5EF4-FFF2-40B4-BE49-F238E27FC236}">
                <a16:creationId xmlns:a16="http://schemas.microsoft.com/office/drawing/2014/main" id="{827325EE-55BC-6444-EEBB-AC9930C56F31}"/>
              </a:ext>
            </a:extLst>
          </p:cNvPr>
          <p:cNvCxnSpPr>
            <a:cxnSpLocks/>
          </p:cNvCxnSpPr>
          <p:nvPr userDrawn="1"/>
        </p:nvCxnSpPr>
        <p:spPr>
          <a:xfrm>
            <a:off x="3258748" y="375506"/>
            <a:ext cx="0" cy="5374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2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H-Section-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518F6B-F8A1-FF05-31F1-269DF865440A}"/>
              </a:ext>
            </a:extLst>
          </p:cNvPr>
          <p:cNvSpPr/>
          <p:nvPr userDrawn="1"/>
        </p:nvSpPr>
        <p:spPr>
          <a:xfrm>
            <a:off x="0" y="0"/>
            <a:ext cx="3826042" cy="68580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A34BD8-F1B7-DAA4-C056-F8DE09E24B21}"/>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11" name="Picture 10" descr="Text&#10;&#10;Description automatically generated">
            <a:extLst>
              <a:ext uri="{FF2B5EF4-FFF2-40B4-BE49-F238E27FC236}">
                <a16:creationId xmlns:a16="http://schemas.microsoft.com/office/drawing/2014/main" id="{523258BD-ABF1-2A93-1A43-6F51CFB2B229}"/>
              </a:ext>
            </a:extLst>
          </p:cNvPr>
          <p:cNvPicPr>
            <a:picLocks noChangeAspect="1"/>
          </p:cNvPicPr>
          <p:nvPr userDrawn="1"/>
        </p:nvPicPr>
        <p:blipFill>
          <a:blip r:embed="rId2"/>
          <a:stretch>
            <a:fillRect/>
          </a:stretch>
        </p:blipFill>
        <p:spPr>
          <a:xfrm>
            <a:off x="283355" y="6104822"/>
            <a:ext cx="2287075" cy="605402"/>
          </a:xfrm>
          <a:prstGeom prst="rect">
            <a:avLst/>
          </a:prstGeom>
        </p:spPr>
      </p:pic>
      <p:sp>
        <p:nvSpPr>
          <p:cNvPr id="2" name="Title 1">
            <a:extLst>
              <a:ext uri="{FF2B5EF4-FFF2-40B4-BE49-F238E27FC236}">
                <a16:creationId xmlns:a16="http://schemas.microsoft.com/office/drawing/2014/main" id="{3BE2B773-72EF-6314-E39C-B94F68C6C567}"/>
              </a:ext>
            </a:extLst>
          </p:cNvPr>
          <p:cNvSpPr>
            <a:spLocks noGrp="1"/>
          </p:cNvSpPr>
          <p:nvPr>
            <p:ph type="title"/>
          </p:nvPr>
        </p:nvSpPr>
        <p:spPr>
          <a:xfrm>
            <a:off x="283355" y="555444"/>
            <a:ext cx="3106826" cy="4879197"/>
          </a:xfrm>
        </p:spPr>
        <p:txBody>
          <a:bodyPr anchor="t">
            <a:normAutofit/>
          </a:bodyPr>
          <a:lstStyle>
            <a:lvl1pPr>
              <a:defRPr sz="4000" b="1">
                <a:solidFill>
                  <a:schemeClr val="bg1"/>
                </a:solidFill>
                <a:latin typeface="Palatino" pitchFamily="2" charset="77"/>
                <a:ea typeface="Palatino" pitchFamily="2" charset="77"/>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445B780C-AEE0-6928-69D4-8624684ED158}"/>
              </a:ext>
            </a:extLst>
          </p:cNvPr>
          <p:cNvSpPr>
            <a:spLocks noGrp="1"/>
          </p:cNvSpPr>
          <p:nvPr>
            <p:ph sz="half" idx="10"/>
          </p:nvPr>
        </p:nvSpPr>
        <p:spPr>
          <a:xfrm>
            <a:off x="4130842" y="555444"/>
            <a:ext cx="7476210" cy="554937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004110B2-6E28-3732-5C7B-6036FB06486A}"/>
              </a:ext>
            </a:extLst>
          </p:cNvPr>
          <p:cNvPicPr>
            <a:picLocks noChangeAspect="1"/>
          </p:cNvPicPr>
          <p:nvPr userDrawn="1"/>
        </p:nvPicPr>
        <p:blipFill>
          <a:blip r:embed="rId3"/>
          <a:srcRect/>
          <a:stretch/>
        </p:blipFill>
        <p:spPr>
          <a:xfrm>
            <a:off x="3069420" y="6167418"/>
            <a:ext cx="468910" cy="480210"/>
          </a:xfrm>
          <a:prstGeom prst="rect">
            <a:avLst/>
          </a:prstGeom>
        </p:spPr>
      </p:pic>
      <p:cxnSp>
        <p:nvCxnSpPr>
          <p:cNvPr id="6" name="Straight Connector 5">
            <a:extLst>
              <a:ext uri="{FF2B5EF4-FFF2-40B4-BE49-F238E27FC236}">
                <a16:creationId xmlns:a16="http://schemas.microsoft.com/office/drawing/2014/main" id="{E033F9A0-C73F-EAB2-2DEB-BBA51FDB319F}"/>
              </a:ext>
            </a:extLst>
          </p:cNvPr>
          <p:cNvCxnSpPr>
            <a:cxnSpLocks/>
          </p:cNvCxnSpPr>
          <p:nvPr userDrawn="1"/>
        </p:nvCxnSpPr>
        <p:spPr>
          <a:xfrm>
            <a:off x="2833632" y="6138818"/>
            <a:ext cx="0" cy="537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90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045E9-ECF6-1C66-EA86-00AA4A8A7BF2}"/>
              </a:ext>
            </a:extLst>
          </p:cNvPr>
          <p:cNvSpPr>
            <a:spLocks noGrp="1"/>
          </p:cNvSpPr>
          <p:nvPr>
            <p:ph type="title"/>
          </p:nvPr>
        </p:nvSpPr>
        <p:spPr>
          <a:xfrm>
            <a:off x="839788" y="365125"/>
            <a:ext cx="10515600" cy="1087157"/>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CB15A21-0C93-AEBE-530D-AD400B45EB6F}"/>
              </a:ext>
            </a:extLst>
          </p:cNvPr>
          <p:cNvSpPr>
            <a:spLocks noGrp="1"/>
          </p:cNvSpPr>
          <p:nvPr>
            <p:ph sz="half" idx="2"/>
          </p:nvPr>
        </p:nvSpPr>
        <p:spPr>
          <a:xfrm>
            <a:off x="839788" y="1984665"/>
            <a:ext cx="10514012" cy="397971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Text&#10;&#10;Description automatically generated">
            <a:extLst>
              <a:ext uri="{FF2B5EF4-FFF2-40B4-BE49-F238E27FC236}">
                <a16:creationId xmlns:a16="http://schemas.microsoft.com/office/drawing/2014/main" id="{BCC71E2A-C5AA-DC4B-12DB-A8D07268E803}"/>
              </a:ext>
            </a:extLst>
          </p:cNvPr>
          <p:cNvPicPr>
            <a:picLocks noChangeAspect="1"/>
          </p:cNvPicPr>
          <p:nvPr userDrawn="1"/>
        </p:nvPicPr>
        <p:blipFill>
          <a:blip r:embed="rId2"/>
          <a:stretch>
            <a:fillRect/>
          </a:stretch>
        </p:blipFill>
        <p:spPr>
          <a:xfrm>
            <a:off x="340659" y="6176963"/>
            <a:ext cx="3657600" cy="499672"/>
          </a:xfrm>
          <a:prstGeom prst="rect">
            <a:avLst/>
          </a:prstGeom>
        </p:spPr>
      </p:pic>
      <p:sp>
        <p:nvSpPr>
          <p:cNvPr id="5" name="TextBox 4">
            <a:extLst>
              <a:ext uri="{FF2B5EF4-FFF2-40B4-BE49-F238E27FC236}">
                <a16:creationId xmlns:a16="http://schemas.microsoft.com/office/drawing/2014/main" id="{0E47F6DB-D326-BC79-F07E-45CF7BB7468E}"/>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58201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518F6B-F8A1-FF05-31F1-269DF865440A}"/>
              </a:ext>
            </a:extLst>
          </p:cNvPr>
          <p:cNvSpPr/>
          <p:nvPr userDrawn="1"/>
        </p:nvSpPr>
        <p:spPr>
          <a:xfrm>
            <a:off x="0" y="0"/>
            <a:ext cx="3544866" cy="68580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A34BD8-F1B7-DAA4-C056-F8DE09E24B21}"/>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11" name="Picture 10" descr="Text&#10;&#10;Description automatically generated">
            <a:extLst>
              <a:ext uri="{FF2B5EF4-FFF2-40B4-BE49-F238E27FC236}">
                <a16:creationId xmlns:a16="http://schemas.microsoft.com/office/drawing/2014/main" id="{523258BD-ABF1-2A93-1A43-6F51CFB2B229}"/>
              </a:ext>
            </a:extLst>
          </p:cNvPr>
          <p:cNvPicPr>
            <a:picLocks noChangeAspect="1"/>
          </p:cNvPicPr>
          <p:nvPr userDrawn="1"/>
        </p:nvPicPr>
        <p:blipFill>
          <a:blip r:embed="rId2"/>
          <a:stretch>
            <a:fillRect/>
          </a:stretch>
        </p:blipFill>
        <p:spPr>
          <a:xfrm>
            <a:off x="283355" y="6104822"/>
            <a:ext cx="2287075" cy="605402"/>
          </a:xfrm>
          <a:prstGeom prst="rect">
            <a:avLst/>
          </a:prstGeom>
        </p:spPr>
      </p:pic>
      <p:sp>
        <p:nvSpPr>
          <p:cNvPr id="2" name="Title 1">
            <a:extLst>
              <a:ext uri="{FF2B5EF4-FFF2-40B4-BE49-F238E27FC236}">
                <a16:creationId xmlns:a16="http://schemas.microsoft.com/office/drawing/2014/main" id="{3BE2B773-72EF-6314-E39C-B94F68C6C567}"/>
              </a:ext>
            </a:extLst>
          </p:cNvPr>
          <p:cNvSpPr>
            <a:spLocks noGrp="1"/>
          </p:cNvSpPr>
          <p:nvPr>
            <p:ph type="title"/>
          </p:nvPr>
        </p:nvSpPr>
        <p:spPr>
          <a:xfrm>
            <a:off x="283355" y="555444"/>
            <a:ext cx="3106826" cy="4879197"/>
          </a:xfrm>
        </p:spPr>
        <p:txBody>
          <a:bodyPr anchor="t">
            <a:normAutofit/>
          </a:bodyPr>
          <a:lstStyle>
            <a:lvl1pPr>
              <a:defRPr sz="4000" b="1">
                <a:solidFill>
                  <a:schemeClr val="bg1"/>
                </a:solidFill>
                <a:latin typeface="Palatino" pitchFamily="2" charset="77"/>
                <a:ea typeface="Palatino" pitchFamily="2" charset="77"/>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445B780C-AEE0-6928-69D4-8624684ED158}"/>
              </a:ext>
            </a:extLst>
          </p:cNvPr>
          <p:cNvSpPr>
            <a:spLocks noGrp="1"/>
          </p:cNvSpPr>
          <p:nvPr>
            <p:ph sz="half" idx="10"/>
          </p:nvPr>
        </p:nvSpPr>
        <p:spPr>
          <a:xfrm>
            <a:off x="3828221" y="555444"/>
            <a:ext cx="7778831" cy="554937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508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olunte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43600"/>
            <a:ext cx="12192000" cy="9144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2DB2F0-AA99-93C5-E9EC-AB26D202F521}"/>
              </a:ext>
            </a:extLst>
          </p:cNvPr>
          <p:cNvPicPr>
            <a:picLocks noChangeAspect="1"/>
          </p:cNvPicPr>
          <p:nvPr userDrawn="1"/>
        </p:nvPicPr>
        <p:blipFill>
          <a:blip r:embed="rId3"/>
          <a:stretch>
            <a:fillRect/>
          </a:stretch>
        </p:blipFill>
        <p:spPr>
          <a:xfrm>
            <a:off x="0" y="-1"/>
            <a:ext cx="12192000" cy="6858000"/>
          </a:xfrm>
          <a:prstGeom prst="rect">
            <a:avLst/>
          </a:prstGeom>
        </p:spPr>
      </p:pic>
      <p:sp>
        <p:nvSpPr>
          <p:cNvPr id="9" name="Text Placeholder 8">
            <a:extLst>
              <a:ext uri="{FF2B5EF4-FFF2-40B4-BE49-F238E27FC236}">
                <a16:creationId xmlns:a16="http://schemas.microsoft.com/office/drawing/2014/main" id="{BE5A2275-67A9-24E3-A64E-855A04E86116}"/>
              </a:ext>
            </a:extLst>
          </p:cNvPr>
          <p:cNvSpPr>
            <a:spLocks noGrp="1"/>
          </p:cNvSpPr>
          <p:nvPr>
            <p:ph type="body" sz="quarter" idx="10"/>
          </p:nvPr>
        </p:nvSpPr>
        <p:spPr>
          <a:xfrm>
            <a:off x="4132263" y="2071688"/>
            <a:ext cx="7175500" cy="3276600"/>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925917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slett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43600"/>
            <a:ext cx="12192000" cy="9144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2DB2F0-AA99-93C5-E9EC-AB26D202F521}"/>
              </a:ext>
            </a:extLst>
          </p:cNvPr>
          <p:cNvPicPr>
            <a:picLocks noChangeAspect="1"/>
          </p:cNvPicPr>
          <p:nvPr userDrawn="1"/>
        </p:nvPicPr>
        <p:blipFill>
          <a:blip r:embed="rId3"/>
          <a:srcRect/>
          <a:stretch/>
        </p:blipFill>
        <p:spPr>
          <a:xfrm>
            <a:off x="0" y="-1"/>
            <a:ext cx="12192000" cy="6858000"/>
          </a:xfrm>
          <a:prstGeom prst="rect">
            <a:avLst/>
          </a:prstGeom>
        </p:spPr>
      </p:pic>
      <p:sp>
        <p:nvSpPr>
          <p:cNvPr id="9" name="Text Placeholder 8">
            <a:extLst>
              <a:ext uri="{FF2B5EF4-FFF2-40B4-BE49-F238E27FC236}">
                <a16:creationId xmlns:a16="http://schemas.microsoft.com/office/drawing/2014/main" id="{BE5A2275-67A9-24E3-A64E-855A04E86116}"/>
              </a:ext>
            </a:extLst>
          </p:cNvPr>
          <p:cNvSpPr>
            <a:spLocks noGrp="1"/>
          </p:cNvSpPr>
          <p:nvPr>
            <p:ph type="body" sz="quarter" idx="10"/>
          </p:nvPr>
        </p:nvSpPr>
        <p:spPr>
          <a:xfrm>
            <a:off x="4132263" y="2071688"/>
            <a:ext cx="7175500" cy="3276600"/>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964273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arn-Mo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43600"/>
            <a:ext cx="12192000" cy="9144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2DB2F0-AA99-93C5-E9EC-AB26D202F521}"/>
              </a:ext>
            </a:extLst>
          </p:cNvPr>
          <p:cNvPicPr>
            <a:picLocks noChangeAspect="1"/>
          </p:cNvPicPr>
          <p:nvPr userDrawn="1"/>
        </p:nvPicPr>
        <p:blipFill>
          <a:blip r:embed="rId3"/>
          <a:srcRect/>
          <a:stretch/>
        </p:blipFill>
        <p:spPr>
          <a:xfrm>
            <a:off x="0" y="-1"/>
            <a:ext cx="12192000" cy="6858000"/>
          </a:xfrm>
          <a:prstGeom prst="rect">
            <a:avLst/>
          </a:prstGeom>
        </p:spPr>
      </p:pic>
      <p:sp>
        <p:nvSpPr>
          <p:cNvPr id="9" name="Text Placeholder 8">
            <a:extLst>
              <a:ext uri="{FF2B5EF4-FFF2-40B4-BE49-F238E27FC236}">
                <a16:creationId xmlns:a16="http://schemas.microsoft.com/office/drawing/2014/main" id="{BE5A2275-67A9-24E3-A64E-855A04E86116}"/>
              </a:ext>
            </a:extLst>
          </p:cNvPr>
          <p:cNvSpPr>
            <a:spLocks noGrp="1"/>
          </p:cNvSpPr>
          <p:nvPr>
            <p:ph type="body" sz="quarter" idx="10"/>
          </p:nvPr>
        </p:nvSpPr>
        <p:spPr>
          <a:xfrm>
            <a:off x="4132263" y="2071688"/>
            <a:ext cx="7175500" cy="3276600"/>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572320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v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43600"/>
            <a:ext cx="12192000" cy="914400"/>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2DB2F0-AA99-93C5-E9EC-AB26D202F521}"/>
              </a:ext>
            </a:extLst>
          </p:cNvPr>
          <p:cNvPicPr>
            <a:picLocks noChangeAspect="1"/>
          </p:cNvPicPr>
          <p:nvPr userDrawn="1"/>
        </p:nvPicPr>
        <p:blipFill>
          <a:blip r:embed="rId3"/>
          <a:srcRect/>
          <a:stretch/>
        </p:blipFill>
        <p:spPr>
          <a:xfrm>
            <a:off x="0" y="-1"/>
            <a:ext cx="12192000" cy="6858000"/>
          </a:xfrm>
          <a:prstGeom prst="rect">
            <a:avLst/>
          </a:prstGeom>
        </p:spPr>
      </p:pic>
      <p:sp>
        <p:nvSpPr>
          <p:cNvPr id="9" name="Text Placeholder 8">
            <a:extLst>
              <a:ext uri="{FF2B5EF4-FFF2-40B4-BE49-F238E27FC236}">
                <a16:creationId xmlns:a16="http://schemas.microsoft.com/office/drawing/2014/main" id="{BE5A2275-67A9-24E3-A64E-855A04E86116}"/>
              </a:ext>
            </a:extLst>
          </p:cNvPr>
          <p:cNvSpPr>
            <a:spLocks noGrp="1"/>
          </p:cNvSpPr>
          <p:nvPr>
            <p:ph type="body" sz="quarter" idx="10"/>
          </p:nvPr>
        </p:nvSpPr>
        <p:spPr>
          <a:xfrm>
            <a:off x="4132263" y="2071688"/>
            <a:ext cx="7175500" cy="3276600"/>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778620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laborator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081A39A-73A9-1711-68EF-3A9C70C1D7CD}"/>
              </a:ext>
            </a:extLst>
          </p:cNvPr>
          <p:cNvCxnSpPr/>
          <p:nvPr userDrawn="1"/>
        </p:nvCxnSpPr>
        <p:spPr>
          <a:xfrm>
            <a:off x="0" y="773718"/>
            <a:ext cx="9970718" cy="0"/>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D75FCD6D-7E69-C4A8-5DFB-CF225D0EFC46}"/>
              </a:ext>
            </a:extLst>
          </p:cNvPr>
          <p:cNvCxnSpPr>
            <a:cxnSpLocks/>
          </p:cNvCxnSpPr>
          <p:nvPr userDrawn="1"/>
        </p:nvCxnSpPr>
        <p:spPr>
          <a:xfrm flipV="1">
            <a:off x="11081359" y="1740310"/>
            <a:ext cx="0" cy="4184501"/>
          </a:xfrm>
          <a:prstGeom prst="line">
            <a:avLst/>
          </a:prstGeom>
          <a:ln>
            <a:solidFill>
              <a:srgbClr val="FFD100"/>
            </a:solidFill>
          </a:ln>
        </p:spPr>
        <p:style>
          <a:lnRef idx="3">
            <a:schemeClr val="dk1"/>
          </a:lnRef>
          <a:fillRef idx="0">
            <a:schemeClr val="dk1"/>
          </a:fillRef>
          <a:effectRef idx="2">
            <a:schemeClr val="dk1"/>
          </a:effectRef>
          <a:fontRef idx="minor">
            <a:schemeClr val="tx1"/>
          </a:fontRef>
        </p:style>
      </p:cxnSp>
      <p:pic>
        <p:nvPicPr>
          <p:cNvPr id="16" name="Picture 15" descr="A blue and yellow logo&#10;&#10;Description automatically generated with medium confidence">
            <a:extLst>
              <a:ext uri="{FF2B5EF4-FFF2-40B4-BE49-F238E27FC236}">
                <a16:creationId xmlns:a16="http://schemas.microsoft.com/office/drawing/2014/main" id="{C5465170-9552-B505-37B1-4B670A908E2E}"/>
              </a:ext>
            </a:extLst>
          </p:cNvPr>
          <p:cNvPicPr>
            <a:picLocks noChangeAspect="1"/>
          </p:cNvPicPr>
          <p:nvPr userDrawn="1"/>
        </p:nvPicPr>
        <p:blipFill>
          <a:blip r:embed="rId2"/>
          <a:stretch>
            <a:fillRect/>
          </a:stretch>
        </p:blipFill>
        <p:spPr>
          <a:xfrm>
            <a:off x="10265952" y="338075"/>
            <a:ext cx="1630813" cy="1052803"/>
          </a:xfrm>
          <a:prstGeom prst="rect">
            <a:avLst/>
          </a:prstGeom>
        </p:spPr>
      </p:pic>
      <p:sp>
        <p:nvSpPr>
          <p:cNvPr id="22" name="Picture Placeholder 21">
            <a:extLst>
              <a:ext uri="{FF2B5EF4-FFF2-40B4-BE49-F238E27FC236}">
                <a16:creationId xmlns:a16="http://schemas.microsoft.com/office/drawing/2014/main" id="{D74EBB09-13F4-B4CA-5833-DE01F36B0D01}"/>
              </a:ext>
            </a:extLst>
          </p:cNvPr>
          <p:cNvSpPr>
            <a:spLocks noGrp="1"/>
          </p:cNvSpPr>
          <p:nvPr>
            <p:ph type="pic" sz="quarter" idx="12"/>
          </p:nvPr>
        </p:nvSpPr>
        <p:spPr>
          <a:xfrm>
            <a:off x="626164" y="2147469"/>
            <a:ext cx="1093788" cy="1116013"/>
          </a:xfrm>
        </p:spPr>
        <p:txBody>
          <a:bodyPr/>
          <a:lstStyle/>
          <a:p>
            <a:r>
              <a:rPr lang="en-US"/>
              <a:t>Click icon to add picture</a:t>
            </a:r>
          </a:p>
        </p:txBody>
      </p:sp>
      <p:sp>
        <p:nvSpPr>
          <p:cNvPr id="23" name="Picture Placeholder 21">
            <a:extLst>
              <a:ext uri="{FF2B5EF4-FFF2-40B4-BE49-F238E27FC236}">
                <a16:creationId xmlns:a16="http://schemas.microsoft.com/office/drawing/2014/main" id="{0724FB41-64DA-D76C-92F6-79DBFEED8CA9}"/>
              </a:ext>
            </a:extLst>
          </p:cNvPr>
          <p:cNvSpPr>
            <a:spLocks noGrp="1"/>
          </p:cNvSpPr>
          <p:nvPr>
            <p:ph type="pic" sz="quarter" idx="13"/>
          </p:nvPr>
        </p:nvSpPr>
        <p:spPr>
          <a:xfrm>
            <a:off x="626164" y="3633369"/>
            <a:ext cx="1093788" cy="1116013"/>
          </a:xfrm>
        </p:spPr>
        <p:txBody>
          <a:bodyPr/>
          <a:lstStyle/>
          <a:p>
            <a:r>
              <a:rPr lang="en-US"/>
              <a:t>Click icon to add picture</a:t>
            </a:r>
          </a:p>
        </p:txBody>
      </p:sp>
      <p:sp>
        <p:nvSpPr>
          <p:cNvPr id="24" name="Picture Placeholder 21">
            <a:extLst>
              <a:ext uri="{FF2B5EF4-FFF2-40B4-BE49-F238E27FC236}">
                <a16:creationId xmlns:a16="http://schemas.microsoft.com/office/drawing/2014/main" id="{2B7CF18F-8E0F-6785-D5A9-C535A4035439}"/>
              </a:ext>
            </a:extLst>
          </p:cNvPr>
          <p:cNvSpPr>
            <a:spLocks noGrp="1"/>
          </p:cNvSpPr>
          <p:nvPr>
            <p:ph type="pic" sz="quarter" idx="14"/>
          </p:nvPr>
        </p:nvSpPr>
        <p:spPr>
          <a:xfrm>
            <a:off x="626164" y="5105400"/>
            <a:ext cx="1093788" cy="1116013"/>
          </a:xfrm>
        </p:spPr>
        <p:txBody>
          <a:bodyPr/>
          <a:lstStyle/>
          <a:p>
            <a:r>
              <a:rPr lang="en-US"/>
              <a:t>Click icon to add picture</a:t>
            </a:r>
          </a:p>
        </p:txBody>
      </p:sp>
      <p:sp>
        <p:nvSpPr>
          <p:cNvPr id="2" name="Title 1">
            <a:extLst>
              <a:ext uri="{FF2B5EF4-FFF2-40B4-BE49-F238E27FC236}">
                <a16:creationId xmlns:a16="http://schemas.microsoft.com/office/drawing/2014/main" id="{56D10068-D35B-8B2E-7FF1-9A3607931A51}"/>
              </a:ext>
            </a:extLst>
          </p:cNvPr>
          <p:cNvSpPr>
            <a:spLocks noGrp="1"/>
          </p:cNvSpPr>
          <p:nvPr>
            <p:ph type="title" hasCustomPrompt="1"/>
          </p:nvPr>
        </p:nvSpPr>
        <p:spPr>
          <a:xfrm>
            <a:off x="602166" y="791737"/>
            <a:ext cx="9612351" cy="1103970"/>
          </a:xfrm>
        </p:spPr>
        <p:txBody>
          <a:bodyPr/>
          <a:lstStyle>
            <a:lvl1pPr>
              <a:defRPr>
                <a:solidFill>
                  <a:srgbClr val="0033A0"/>
                </a:solidFill>
              </a:defRPr>
            </a:lvl1pPr>
          </a:lstStyle>
          <a:p>
            <a:r>
              <a:rPr lang="en-US"/>
              <a:t>Collaborators</a:t>
            </a:r>
          </a:p>
        </p:txBody>
      </p:sp>
      <p:sp>
        <p:nvSpPr>
          <p:cNvPr id="4" name="Text Placeholder 3">
            <a:extLst>
              <a:ext uri="{FF2B5EF4-FFF2-40B4-BE49-F238E27FC236}">
                <a16:creationId xmlns:a16="http://schemas.microsoft.com/office/drawing/2014/main" id="{CA91E26A-3E95-B470-8962-BBDC89F03D1B}"/>
              </a:ext>
            </a:extLst>
          </p:cNvPr>
          <p:cNvSpPr>
            <a:spLocks noGrp="1"/>
          </p:cNvSpPr>
          <p:nvPr>
            <p:ph type="body" sz="quarter" idx="15"/>
          </p:nvPr>
        </p:nvSpPr>
        <p:spPr>
          <a:xfrm>
            <a:off x="1917700" y="2119313"/>
            <a:ext cx="8262938" cy="1125537"/>
          </a:xfrm>
        </p:spPr>
        <p:txBody>
          <a:bodyPr/>
          <a:lstStyle>
            <a:lvl1pPr marL="0" indent="0">
              <a:buFont typeface="Arial" panose="020B0604020202020204" pitchFamily="34" charset="0"/>
              <a:buNone/>
              <a:defRPr/>
            </a:lvl1pPr>
          </a:lstStyle>
          <a:p>
            <a:pPr lvl="0"/>
            <a:r>
              <a:rPr lang="en-US"/>
              <a:t>Click to edit Master text styles</a:t>
            </a:r>
          </a:p>
          <a:p>
            <a:pPr lvl="1"/>
            <a:r>
              <a:rPr lang="en-US"/>
              <a:t>Second level</a:t>
            </a:r>
          </a:p>
        </p:txBody>
      </p:sp>
      <p:sp>
        <p:nvSpPr>
          <p:cNvPr id="11" name="Text Placeholder 3">
            <a:extLst>
              <a:ext uri="{FF2B5EF4-FFF2-40B4-BE49-F238E27FC236}">
                <a16:creationId xmlns:a16="http://schemas.microsoft.com/office/drawing/2014/main" id="{5C6D7250-63ED-43EF-EC04-2C076024009F}"/>
              </a:ext>
            </a:extLst>
          </p:cNvPr>
          <p:cNvSpPr>
            <a:spLocks noGrp="1"/>
          </p:cNvSpPr>
          <p:nvPr>
            <p:ph type="body" sz="quarter" idx="16"/>
          </p:nvPr>
        </p:nvSpPr>
        <p:spPr>
          <a:xfrm>
            <a:off x="1917700" y="3633369"/>
            <a:ext cx="8262938" cy="1125537"/>
          </a:xfrm>
        </p:spPr>
        <p:txBody>
          <a:bodyPr/>
          <a:lstStyle>
            <a:lvl1pPr marL="0" indent="0">
              <a:buFont typeface="Arial" panose="020B0604020202020204" pitchFamily="34" charset="0"/>
              <a:buNone/>
              <a:defRPr/>
            </a:lvl1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DAE0FFB3-3075-9978-2122-B0DE914CCE8C}"/>
              </a:ext>
            </a:extLst>
          </p:cNvPr>
          <p:cNvSpPr>
            <a:spLocks noGrp="1"/>
          </p:cNvSpPr>
          <p:nvPr>
            <p:ph type="body" sz="quarter" idx="17"/>
          </p:nvPr>
        </p:nvSpPr>
        <p:spPr>
          <a:xfrm>
            <a:off x="1917700" y="5105400"/>
            <a:ext cx="8262938" cy="1125537"/>
          </a:xfrm>
        </p:spPr>
        <p:txBody>
          <a:bodyPr/>
          <a:lstStyle>
            <a:lvl1pPr marL="0" indent="0">
              <a:buFont typeface="Arial" panose="020B0604020202020204" pitchFamily="34" charset="0"/>
              <a:buNone/>
              <a:defRPr/>
            </a:lvl1pPr>
          </a:lstStyle>
          <a:p>
            <a:pPr lvl="0"/>
            <a:r>
              <a:rPr lang="en-US"/>
              <a:t>Click to edit Master text styles</a:t>
            </a:r>
          </a:p>
          <a:p>
            <a:pPr lvl="1"/>
            <a:r>
              <a:rPr lang="en-US"/>
              <a:t>Second level</a:t>
            </a:r>
          </a:p>
        </p:txBody>
      </p:sp>
      <p:sp>
        <p:nvSpPr>
          <p:cNvPr id="14" name="TextBox 13">
            <a:extLst>
              <a:ext uri="{FF2B5EF4-FFF2-40B4-BE49-F238E27FC236}">
                <a16:creationId xmlns:a16="http://schemas.microsoft.com/office/drawing/2014/main" id="{5A6ED2FF-BCDF-9DC7-CC21-9814C65D8D2C}"/>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28172317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d-Justice-For-All-General-Engli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EDEE8C-E645-E4E2-C74B-1B97A617B75C}"/>
              </a:ext>
            </a:extLst>
          </p:cNvPr>
          <p:cNvPicPr>
            <a:picLocks noChangeAspect="1"/>
          </p:cNvPicPr>
          <p:nvPr userDrawn="1"/>
        </p:nvPicPr>
        <p:blipFill rotWithShape="1">
          <a:blip r:embed="rId2"/>
          <a:srcRect t="186" b="4560"/>
          <a:stretch/>
        </p:blipFill>
        <p:spPr>
          <a:xfrm>
            <a:off x="0" y="0"/>
            <a:ext cx="12192000" cy="2164485"/>
          </a:xfrm>
          <a:prstGeom prst="rect">
            <a:avLst/>
          </a:prstGeom>
        </p:spPr>
      </p:pic>
      <p:sp>
        <p:nvSpPr>
          <p:cNvPr id="9" name="TextBox 8">
            <a:extLst>
              <a:ext uri="{FF2B5EF4-FFF2-40B4-BE49-F238E27FC236}">
                <a16:creationId xmlns:a16="http://schemas.microsoft.com/office/drawing/2014/main" id="{E6966D48-7ABC-9C07-4DF8-574B1205379E}"/>
              </a:ext>
            </a:extLst>
          </p:cNvPr>
          <p:cNvSpPr txBox="1"/>
          <p:nvPr userDrawn="1"/>
        </p:nvSpPr>
        <p:spPr>
          <a:xfrm>
            <a:off x="408432" y="2322246"/>
            <a:ext cx="11375136" cy="2317487"/>
          </a:xfrm>
          <a:prstGeom prst="rect">
            <a:avLst/>
          </a:prstGeom>
          <a:noFill/>
        </p:spPr>
        <p:txBody>
          <a:bodyPr wrap="square" lIns="0" tIns="0" rIns="0" bIns="0" numCol="1" spcCol="274320" rtlCol="0">
            <a:noAutofit/>
          </a:bodyPr>
          <a:lstStyle/>
          <a:p>
            <a:pPr>
              <a:spcBef>
                <a:spcPts val="901"/>
              </a:spcBef>
            </a:pPr>
            <a:r>
              <a:rPr lang="en-US" sz="1200">
                <a:latin typeface="Arial" panose="020B0604020202020204" pitchFamily="34" charset="0"/>
                <a:cs typeface="Arial" panose="020B0604020202020204" pitchFamily="34" charset="0"/>
              </a:rPr>
              <a:t>In accordance with Federal law and the U.S. Department of Agriculture (USDA) civil rights regulations and policies, this institution is prohibited from discriminating on the basis of race, color, national origin (including limited English proficiency), sex (including gender identity and sexual orientation), age, disability, and reprisal or retaliation for prior civil rights activity.</a:t>
            </a:r>
          </a:p>
          <a:p>
            <a:pPr>
              <a:spcBef>
                <a:spcPts val="901"/>
              </a:spcBef>
            </a:pPr>
            <a:r>
              <a:rPr lang="en-US" sz="1200">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a:t>
            </a:r>
          </a:p>
          <a:p>
            <a:pPr>
              <a:spcBef>
                <a:spcPts val="901"/>
              </a:spcBef>
            </a:pPr>
            <a:r>
              <a:rPr lang="en-US" sz="1200">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200">
                <a:latin typeface="Arial" panose="020B0604020202020204" pitchFamily="34" charset="0"/>
                <a:cs typeface="Arial" panose="020B0604020202020204" pitchFamily="34" charset="0"/>
                <a:hlinkClick r:id="rId3"/>
              </a:rPr>
              <a:t>https://</a:t>
            </a:r>
            <a:r>
              <a:rPr lang="en-US" sz="1200" err="1">
                <a:latin typeface="Arial" panose="020B0604020202020204" pitchFamily="34" charset="0"/>
                <a:cs typeface="Arial" panose="020B0604020202020204" pitchFamily="34" charset="0"/>
                <a:hlinkClick r:id="rId3"/>
              </a:rPr>
              <a:t>www.usda.gov</a:t>
            </a:r>
            <a:r>
              <a:rPr lang="en-US" sz="1200">
                <a:latin typeface="Arial" panose="020B0604020202020204" pitchFamily="34" charset="0"/>
                <a:cs typeface="Arial" panose="020B0604020202020204" pitchFamily="34" charset="0"/>
                <a:hlinkClick r:id="rId3"/>
              </a:rPr>
              <a:t>/sites/default/files/documents/ad-3027.pdf</a:t>
            </a:r>
            <a:r>
              <a:rPr lang="en-US" sz="1200">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a:t>
            </a:r>
          </a:p>
        </p:txBody>
      </p:sp>
      <p:sp>
        <p:nvSpPr>
          <p:cNvPr id="13" name="TextBox 12">
            <a:extLst>
              <a:ext uri="{FF2B5EF4-FFF2-40B4-BE49-F238E27FC236}">
                <a16:creationId xmlns:a16="http://schemas.microsoft.com/office/drawing/2014/main" id="{ADBEBC99-00BC-2E59-D915-3DFFD3443160}"/>
              </a:ext>
            </a:extLst>
          </p:cNvPr>
          <p:cNvSpPr txBox="1"/>
          <p:nvPr userDrawn="1"/>
        </p:nvSpPr>
        <p:spPr>
          <a:xfrm>
            <a:off x="408432" y="6027420"/>
            <a:ext cx="11375136" cy="595068"/>
          </a:xfrm>
          <a:prstGeom prst="rect">
            <a:avLst/>
          </a:prstGeom>
          <a:noFill/>
        </p:spPr>
        <p:txBody>
          <a:bodyPr wrap="square" lIns="0" tIns="0" rIns="0" bIns="0" rtlCol="0">
            <a:noAutofit/>
          </a:bodyPr>
          <a:lstStyle/>
          <a:p>
            <a:r>
              <a:rPr lang="en-US" sz="1100" b="0" i="0">
                <a:solidFill>
                  <a:schemeClr val="tx1"/>
                </a:solidFill>
                <a:latin typeface="Arial" panose="020B0604020202020204" pitchFamily="34" charset="0"/>
                <a:ea typeface="Univers 45 Light" charset="0"/>
                <a:cs typeface="Arial" panose="020B0604020202020204" pitchFamily="34" charset="0"/>
              </a:rPr>
              <a:t>SDSU Extension</a:t>
            </a:r>
            <a:r>
              <a:rPr lang="en-US" sz="1100" b="0" i="0" baseline="0">
                <a:solidFill>
                  <a:schemeClr val="tx1"/>
                </a:solidFill>
                <a:latin typeface="Arial" panose="020B0604020202020204" pitchFamily="34" charset="0"/>
                <a:ea typeface="Univers 45 Light" charset="0"/>
                <a:cs typeface="Arial" panose="020B0604020202020204" pitchFamily="34" charset="0"/>
              </a:rPr>
              <a:t> is an equal opportunity provider and employer in accordance with the non-discrimination policies of South Dakota State University, the South Dakota Board of Regents and the United States Department of Agriculture.</a:t>
            </a:r>
          </a:p>
          <a:p>
            <a:pPr>
              <a:spcBef>
                <a:spcPts val="601"/>
              </a:spcBef>
            </a:pPr>
            <a:r>
              <a:rPr lang="en-US" sz="1100" b="0" i="0" baseline="0">
                <a:solidFill>
                  <a:schemeClr val="tx1"/>
                </a:solidFill>
                <a:latin typeface="Arial" panose="020B0604020202020204" pitchFamily="34" charset="0"/>
                <a:ea typeface="Univers 45 Light" charset="0"/>
                <a:cs typeface="Arial" panose="020B0604020202020204" pitchFamily="34" charset="0"/>
              </a:rPr>
              <a:t>Learn more at </a:t>
            </a:r>
            <a:r>
              <a:rPr lang="en-US" sz="1100" b="0" i="0" baseline="0">
                <a:solidFill>
                  <a:schemeClr val="tx1"/>
                </a:solidFill>
                <a:latin typeface="Arial" panose="020B0604020202020204" pitchFamily="34" charset="0"/>
                <a:ea typeface="Univers 45 Light" charset="0"/>
                <a:cs typeface="Arial" panose="020B0604020202020204" pitchFamily="34" charset="0"/>
                <a:hlinkClick r:id="rId4"/>
              </a:rPr>
              <a:t>extension.sdstate.edu</a:t>
            </a:r>
            <a:r>
              <a:rPr lang="en-US" sz="1100" b="0" i="0" baseline="0">
                <a:solidFill>
                  <a:schemeClr val="tx1"/>
                </a:solidFill>
                <a:latin typeface="Arial" panose="020B0604020202020204" pitchFamily="34" charset="0"/>
                <a:ea typeface="Univers 45 Light" charset="0"/>
                <a:cs typeface="Arial" panose="020B0604020202020204" pitchFamily="34" charset="0"/>
              </a:rPr>
              <a:t>.</a:t>
            </a:r>
            <a:endParaRPr lang="en-US" sz="1100" b="0" i="0">
              <a:solidFill>
                <a:schemeClr val="tx1"/>
              </a:solidFill>
              <a:latin typeface="Arial" panose="020B0604020202020204" pitchFamily="34" charset="0"/>
              <a:ea typeface="Univers 45 Light" charset="0"/>
              <a:cs typeface="Arial" panose="020B0604020202020204" pitchFamily="34" charset="0"/>
            </a:endParaRPr>
          </a:p>
        </p:txBody>
      </p:sp>
      <p:sp>
        <p:nvSpPr>
          <p:cNvPr id="2" name="TextBox 1">
            <a:extLst>
              <a:ext uri="{FF2B5EF4-FFF2-40B4-BE49-F238E27FC236}">
                <a16:creationId xmlns:a16="http://schemas.microsoft.com/office/drawing/2014/main" id="{0ED7E043-2501-A009-8FC0-6858D456DCC0}"/>
              </a:ext>
            </a:extLst>
          </p:cNvPr>
          <p:cNvSpPr txBox="1"/>
          <p:nvPr userDrawn="1"/>
        </p:nvSpPr>
        <p:spPr>
          <a:xfrm>
            <a:off x="2010439" y="4714525"/>
            <a:ext cx="8171123" cy="967344"/>
          </a:xfrm>
          <a:prstGeom prst="rect">
            <a:avLst/>
          </a:prstGeom>
          <a:noFill/>
        </p:spPr>
        <p:txBody>
          <a:bodyPr wrap="none" numCol="2" rtlCol="0">
            <a:noAutofit/>
          </a:bodyPr>
          <a:lstStyle/>
          <a:p>
            <a:pPr>
              <a:spcBef>
                <a:spcPts val="901"/>
              </a:spcBef>
            </a:pPr>
            <a:r>
              <a:rPr lang="en-US" sz="1200" b="1">
                <a:latin typeface="Arial" panose="020B0604020202020204" pitchFamily="34" charset="0"/>
                <a:cs typeface="Arial" panose="020B0604020202020204" pitchFamily="34" charset="0"/>
              </a:rPr>
              <a:t>mail:</a:t>
            </a:r>
          </a:p>
          <a:p>
            <a:pPr>
              <a:spcBef>
                <a:spcPts val="0"/>
              </a:spcBef>
            </a:pPr>
            <a:r>
              <a:rPr lang="en-US" sz="1200">
                <a:latin typeface="Arial" panose="020B0604020202020204" pitchFamily="34" charset="0"/>
                <a:cs typeface="Arial" panose="020B0604020202020204" pitchFamily="34" charset="0"/>
              </a:rPr>
              <a:t>U.S. Department of Agriculture</a:t>
            </a:r>
          </a:p>
          <a:p>
            <a:pPr>
              <a:spcBef>
                <a:spcPts val="0"/>
              </a:spcBef>
            </a:pPr>
            <a:r>
              <a:rPr lang="en-US" sz="1200">
                <a:latin typeface="Arial" panose="020B0604020202020204" pitchFamily="34" charset="0"/>
                <a:cs typeface="Arial" panose="020B0604020202020204" pitchFamily="34" charset="0"/>
              </a:rPr>
              <a:t>Office of the Assistant Secretary for Civil Rights</a:t>
            </a:r>
          </a:p>
          <a:p>
            <a:pPr>
              <a:spcBef>
                <a:spcPts val="0"/>
              </a:spcBef>
            </a:pPr>
            <a:r>
              <a:rPr lang="en-US" sz="1200">
                <a:latin typeface="Arial" panose="020B0604020202020204" pitchFamily="34" charset="0"/>
                <a:cs typeface="Arial" panose="020B0604020202020204" pitchFamily="34" charset="0"/>
              </a:rPr>
              <a:t>1400 Independence Avenue, SW</a:t>
            </a:r>
          </a:p>
          <a:p>
            <a:pPr>
              <a:spcBef>
                <a:spcPts val="0"/>
              </a:spcBef>
            </a:pPr>
            <a:r>
              <a:rPr lang="en-US" sz="1200">
                <a:latin typeface="Arial" panose="020B0604020202020204" pitchFamily="34" charset="0"/>
                <a:cs typeface="Arial" panose="020B0604020202020204" pitchFamily="34" charset="0"/>
              </a:rPr>
              <a:t>Washington, D.C. 20250-9410; or</a:t>
            </a:r>
          </a:p>
          <a:p>
            <a:pPr>
              <a:spcBef>
                <a:spcPts val="901"/>
              </a:spcBef>
            </a:pPr>
            <a:r>
              <a:rPr lang="en-US" sz="1200" b="1">
                <a:latin typeface="Arial" panose="020B0604020202020204" pitchFamily="34" charset="0"/>
                <a:cs typeface="Arial" panose="020B0604020202020204" pitchFamily="34" charset="0"/>
              </a:rPr>
              <a:t>email:</a:t>
            </a:r>
          </a:p>
          <a:p>
            <a:pPr>
              <a:spcBef>
                <a:spcPts val="0"/>
              </a:spcBef>
            </a:pPr>
            <a:r>
              <a:rPr lang="en-US" sz="1200">
                <a:latin typeface="Arial" panose="020B0604020202020204" pitchFamily="34" charset="0"/>
                <a:cs typeface="Arial" panose="020B0604020202020204" pitchFamily="34" charset="0"/>
                <a:hlinkClick r:id="rId5"/>
              </a:rPr>
              <a:t>program.intake@usda.gov</a:t>
            </a:r>
            <a:r>
              <a:rPr lang="en-US" sz="1200">
                <a:latin typeface="Arial" panose="020B0604020202020204" pitchFamily="34" charset="0"/>
                <a:cs typeface="Arial" panose="020B0604020202020204" pitchFamily="34" charset="0"/>
              </a:rPr>
              <a:t>.</a:t>
            </a:r>
          </a:p>
          <a:p>
            <a:pPr>
              <a:spcBef>
                <a:spcPts val="2700"/>
              </a:spcBef>
            </a:pPr>
            <a:r>
              <a:rPr lang="en-US" sz="1200">
                <a:latin typeface="Arial" panose="020B0604020202020204" pitchFamily="34" charset="0"/>
                <a:cs typeface="Arial" panose="020B0604020202020204" pitchFamily="34" charset="0"/>
              </a:rPr>
              <a:t>This institution is an equal opportunity provider.</a:t>
            </a:r>
          </a:p>
          <a:p>
            <a:pPr>
              <a:spcBef>
                <a:spcPts val="0"/>
              </a:spcBef>
            </a:pP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29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nd-Justice-For-All-General-Spani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6F5F8-B895-7B36-83F2-6CAAE45F2FD2}"/>
              </a:ext>
            </a:extLst>
          </p:cNvPr>
          <p:cNvPicPr>
            <a:picLocks noChangeAspect="1"/>
          </p:cNvPicPr>
          <p:nvPr userDrawn="1"/>
        </p:nvPicPr>
        <p:blipFill rotWithShape="1">
          <a:blip r:embed="rId2"/>
          <a:srcRect t="186" b="4560"/>
          <a:stretch/>
        </p:blipFill>
        <p:spPr>
          <a:xfrm>
            <a:off x="0" y="0"/>
            <a:ext cx="12192000" cy="2164485"/>
          </a:xfrm>
          <a:prstGeom prst="rect">
            <a:avLst/>
          </a:prstGeom>
        </p:spPr>
      </p:pic>
      <p:sp>
        <p:nvSpPr>
          <p:cNvPr id="9" name="TextBox 8">
            <a:extLst>
              <a:ext uri="{FF2B5EF4-FFF2-40B4-BE49-F238E27FC236}">
                <a16:creationId xmlns:a16="http://schemas.microsoft.com/office/drawing/2014/main" id="{8A264F52-68CA-D93F-70A1-834834D7EBC0}"/>
              </a:ext>
            </a:extLst>
          </p:cNvPr>
          <p:cNvSpPr txBox="1"/>
          <p:nvPr userDrawn="1"/>
        </p:nvSpPr>
        <p:spPr>
          <a:xfrm>
            <a:off x="408432" y="2410980"/>
            <a:ext cx="11375136" cy="2308504"/>
          </a:xfrm>
          <a:prstGeom prst="rect">
            <a:avLst/>
          </a:prstGeom>
          <a:noFill/>
        </p:spPr>
        <p:txBody>
          <a:bodyPr wrap="square" lIns="0" tIns="0" rIns="0" bIns="0" numCol="1" spcCol="274320" rtlCol="0">
            <a:noAutofit/>
          </a:bodyPr>
          <a:lstStyle/>
          <a:p>
            <a:pPr algn="l">
              <a:spcBef>
                <a:spcPts val="901"/>
              </a:spcBef>
            </a:pPr>
            <a:r>
              <a:rPr lang="en-US" sz="1100">
                <a:latin typeface="Arial" panose="020B0604020202020204" pitchFamily="34" charset="0"/>
                <a:cs typeface="Arial" panose="020B0604020202020204" pitchFamily="34" charset="0"/>
              </a:rPr>
              <a:t>De </a:t>
            </a:r>
            <a:r>
              <a:rPr lang="en-US" sz="1100" err="1">
                <a:latin typeface="Arial" panose="020B0604020202020204" pitchFamily="34" charset="0"/>
                <a:cs typeface="Arial" panose="020B0604020202020204" pitchFamily="34" charset="0"/>
              </a:rPr>
              <a:t>acuerdo</a:t>
            </a:r>
            <a:r>
              <a:rPr lang="en-US" sz="1100">
                <a:latin typeface="Arial" panose="020B0604020202020204" pitchFamily="34" charset="0"/>
                <a:cs typeface="Arial" panose="020B0604020202020204" pitchFamily="34" charset="0"/>
              </a:rPr>
              <a:t> con la ley federal y las </a:t>
            </a:r>
            <a:r>
              <a:rPr lang="en-US" sz="1100" err="1">
                <a:latin typeface="Arial" panose="020B0604020202020204" pitchFamily="34" charset="0"/>
                <a:cs typeface="Arial" panose="020B0604020202020204" pitchFamily="34" charset="0"/>
              </a:rPr>
              <a:t>reglamentaciones</a:t>
            </a:r>
            <a:r>
              <a:rPr lang="en-US" sz="1100">
                <a:latin typeface="Arial" panose="020B0604020202020204" pitchFamily="34" charset="0"/>
                <a:cs typeface="Arial" panose="020B0604020202020204" pitchFamily="34" charset="0"/>
              </a:rPr>
              <a:t> y </a:t>
            </a:r>
            <a:r>
              <a:rPr lang="en-US" sz="1100" err="1">
                <a:latin typeface="Arial" panose="020B0604020202020204" pitchFamily="34" charset="0"/>
                <a:cs typeface="Arial" panose="020B0604020202020204" pitchFamily="34" charset="0"/>
              </a:rPr>
              <a:t>políticas</a:t>
            </a:r>
            <a:r>
              <a:rPr lang="en-US" sz="1100">
                <a:latin typeface="Arial" panose="020B0604020202020204" pitchFamily="34" charset="0"/>
                <a:cs typeface="Arial" panose="020B0604020202020204" pitchFamily="34" charset="0"/>
              </a:rPr>
              <a:t> de derechos </a:t>
            </a:r>
            <a:r>
              <a:rPr lang="en-US" sz="1100" err="1">
                <a:latin typeface="Arial" panose="020B0604020202020204" pitchFamily="34" charset="0"/>
                <a:cs typeface="Arial" panose="020B0604020202020204" pitchFamily="34" charset="0"/>
              </a:rPr>
              <a:t>civiles</a:t>
            </a:r>
            <a:r>
              <a:rPr lang="en-US" sz="1100">
                <a:latin typeface="Arial" panose="020B0604020202020204" pitchFamily="34" charset="0"/>
                <a:cs typeface="Arial" panose="020B0604020202020204" pitchFamily="34" charset="0"/>
              </a:rPr>
              <a:t> del Departamento de Agricultura de </a:t>
            </a:r>
            <a:r>
              <a:rPr lang="en-US" sz="1100" err="1">
                <a:latin typeface="Arial" panose="020B0604020202020204" pitchFamily="34" charset="0"/>
                <a:cs typeface="Arial" panose="020B0604020202020204" pitchFamily="34" charset="0"/>
              </a:rPr>
              <a:t>los</a:t>
            </a:r>
            <a:r>
              <a:rPr lang="en-US" sz="1100">
                <a:latin typeface="Arial" panose="020B0604020202020204" pitchFamily="34" charset="0"/>
                <a:cs typeface="Arial" panose="020B0604020202020204" pitchFamily="34" charset="0"/>
              </a:rPr>
              <a:t> EE. UU. (U.S. Department of Agriculture, USDA), </a:t>
            </a:r>
            <a:r>
              <a:rPr lang="en-US" sz="1100" err="1">
                <a:latin typeface="Arial" panose="020B0604020202020204" pitchFamily="34" charset="0"/>
                <a:cs typeface="Arial" panose="020B0604020202020204" pitchFamily="34" charset="0"/>
              </a:rPr>
              <a:t>esta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institución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tiene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prohibido</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discriminar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por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motivos</a:t>
            </a:r>
            <a:r>
              <a:rPr lang="en-US" sz="1100">
                <a:latin typeface="Arial" panose="020B0604020202020204" pitchFamily="34" charset="0"/>
                <a:cs typeface="Arial" panose="020B0604020202020204" pitchFamily="34" charset="0"/>
              </a:rPr>
              <a:t> de raza, color o </a:t>
            </a:r>
            <a:r>
              <a:rPr lang="en-US" sz="1100" err="1">
                <a:latin typeface="Arial" panose="020B0604020202020204" pitchFamily="34" charset="0"/>
                <a:cs typeface="Arial" panose="020B0604020202020204" pitchFamily="34" charset="0"/>
              </a:rPr>
              <a:t>país</a:t>
            </a:r>
            <a:r>
              <a:rPr lang="en-US" sz="1100">
                <a:latin typeface="Arial" panose="020B0604020202020204" pitchFamily="34" charset="0"/>
                <a:cs typeface="Arial" panose="020B0604020202020204" pitchFamily="34" charset="0"/>
              </a:rPr>
              <a:t> de </a:t>
            </a:r>
            <a:r>
              <a:rPr lang="en-US" sz="1100" err="1">
                <a:latin typeface="Arial" panose="020B0604020202020204" pitchFamily="34" charset="0"/>
                <a:cs typeface="Arial" panose="020B0604020202020204" pitchFamily="34" charset="0"/>
              </a:rPr>
              <a:t>origen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incluyendo</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dominio</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limitado</a:t>
            </a:r>
            <a:r>
              <a:rPr lang="en-US" sz="1100">
                <a:latin typeface="Arial" panose="020B0604020202020204" pitchFamily="34" charset="0"/>
                <a:cs typeface="Arial" panose="020B0604020202020204" pitchFamily="34" charset="0"/>
              </a:rPr>
              <a:t> del </a:t>
            </a:r>
            <a:r>
              <a:rPr lang="en-US" sz="1100" err="1">
                <a:latin typeface="Arial" panose="020B0604020202020204" pitchFamily="34" charset="0"/>
                <a:cs typeface="Arial" panose="020B0604020202020204" pitchFamily="34" charset="0"/>
              </a:rPr>
              <a:t>inglés</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sexo</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incluyendo</a:t>
            </a:r>
            <a:r>
              <a:rPr lang="en-US" sz="1100">
                <a:latin typeface="Arial" panose="020B0604020202020204" pitchFamily="34" charset="0"/>
                <a:cs typeface="Arial" panose="020B0604020202020204" pitchFamily="34" charset="0"/>
              </a:rPr>
              <a:t> la </a:t>
            </a:r>
            <a:r>
              <a:rPr lang="en-US" sz="1100" err="1">
                <a:latin typeface="Arial" panose="020B0604020202020204" pitchFamily="34" charset="0"/>
                <a:cs typeface="Arial" panose="020B0604020202020204" pitchFamily="34" charset="0"/>
              </a:rPr>
              <a:t>identidad</a:t>
            </a:r>
            <a:r>
              <a:rPr lang="en-US" sz="1100">
                <a:latin typeface="Arial" panose="020B0604020202020204" pitchFamily="34" charset="0"/>
                <a:cs typeface="Arial" panose="020B0604020202020204" pitchFamily="34" charset="0"/>
              </a:rPr>
              <a:t> de </a:t>
            </a:r>
            <a:r>
              <a:rPr lang="en-US" sz="1100" err="1">
                <a:latin typeface="Arial" panose="020B0604020202020204" pitchFamily="34" charset="0"/>
                <a:cs typeface="Arial" panose="020B0604020202020204" pitchFamily="34" charset="0"/>
              </a:rPr>
              <a:t>género</a:t>
            </a:r>
            <a:r>
              <a:rPr lang="en-US" sz="1100">
                <a:latin typeface="Arial" panose="020B0604020202020204" pitchFamily="34" charset="0"/>
                <a:cs typeface="Arial" panose="020B0604020202020204" pitchFamily="34" charset="0"/>
              </a:rPr>
              <a:t> y la </a:t>
            </a:r>
            <a:r>
              <a:rPr lang="en-US" sz="1100" err="1">
                <a:latin typeface="Arial" panose="020B0604020202020204" pitchFamily="34" charset="0"/>
                <a:cs typeface="Arial" panose="020B0604020202020204" pitchFamily="34" charset="0"/>
              </a:rPr>
              <a:t>orientación</a:t>
            </a:r>
            <a:r>
              <a:rPr lang="en-US" sz="1100">
                <a:latin typeface="Arial" panose="020B0604020202020204" pitchFamily="34" charset="0"/>
                <a:cs typeface="Arial" panose="020B0604020202020204" pitchFamily="34" charset="0"/>
              </a:rPr>
              <a:t> sexual), </a:t>
            </a:r>
            <a:r>
              <a:rPr lang="en-US" sz="1100" err="1">
                <a:latin typeface="Arial" panose="020B0604020202020204" pitchFamily="34" charset="0"/>
                <a:cs typeface="Arial" panose="020B0604020202020204" pitchFamily="34" charset="0"/>
              </a:rPr>
              <a:t>edad</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discapacidad</a:t>
            </a:r>
            <a:r>
              <a:rPr lang="en-US" sz="1100">
                <a:latin typeface="Arial" panose="020B0604020202020204" pitchFamily="34" charset="0"/>
                <a:cs typeface="Arial" panose="020B0604020202020204" pitchFamily="34" charset="0"/>
              </a:rPr>
              <a:t> y </a:t>
            </a:r>
            <a:r>
              <a:rPr lang="en-US" sz="1100" err="1">
                <a:latin typeface="Arial" panose="020B0604020202020204" pitchFamily="34" charset="0"/>
                <a:cs typeface="Arial" panose="020B0604020202020204" pitchFamily="34" charset="0"/>
              </a:rPr>
              <a:t>represalias</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por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actividades</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anteriores</a:t>
            </a:r>
            <a:r>
              <a:rPr lang="en-US" sz="1100">
                <a:latin typeface="Arial" panose="020B0604020202020204" pitchFamily="34" charset="0"/>
                <a:cs typeface="Arial" panose="020B0604020202020204" pitchFamily="34" charset="0"/>
              </a:rPr>
              <a:t> de derechos </a:t>
            </a:r>
            <a:r>
              <a:rPr lang="en-US" sz="1100" err="1">
                <a:latin typeface="Arial" panose="020B0604020202020204" pitchFamily="34" charset="0"/>
                <a:cs typeface="Arial" panose="020B0604020202020204" pitchFamily="34" charset="0"/>
              </a:rPr>
              <a:t>civiles</a:t>
            </a:r>
            <a:r>
              <a:rPr lang="en-US" sz="1100">
                <a:latin typeface="Arial" panose="020B0604020202020204" pitchFamily="34" charset="0"/>
                <a:cs typeface="Arial" panose="020B0604020202020204" pitchFamily="34" charset="0"/>
              </a:rPr>
              <a:t>.</a:t>
            </a:r>
          </a:p>
          <a:p>
            <a:pPr algn="l">
              <a:spcBef>
                <a:spcPts val="901"/>
              </a:spcBef>
            </a:pPr>
            <a:r>
              <a:rPr lang="en-US" sz="1100">
                <a:latin typeface="Arial" panose="020B0604020202020204" pitchFamily="34" charset="0"/>
                <a:cs typeface="Arial" panose="020B0604020202020204" pitchFamily="34" charset="0"/>
              </a:rPr>
              <a:t>La </a:t>
            </a:r>
            <a:r>
              <a:rPr lang="en-US" sz="1100" err="1">
                <a:latin typeface="Arial" panose="020B0604020202020204" pitchFamily="34" charset="0"/>
                <a:cs typeface="Arial" panose="020B0604020202020204" pitchFamily="34" charset="0"/>
              </a:rPr>
              <a:t>información</a:t>
            </a:r>
            <a:r>
              <a:rPr lang="en-US" sz="1100">
                <a:latin typeface="Arial" panose="020B0604020202020204" pitchFamily="34" charset="0"/>
                <a:cs typeface="Arial" panose="020B0604020202020204" pitchFamily="34" charset="0"/>
              </a:rPr>
              <a:t> del </a:t>
            </a:r>
            <a:r>
              <a:rPr lang="en-US" sz="1100" err="1">
                <a:latin typeface="Arial" panose="020B0604020202020204" pitchFamily="34" charset="0"/>
                <a:cs typeface="Arial" panose="020B0604020202020204" pitchFamily="34" charset="0"/>
              </a:rPr>
              <a:t>programa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puede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estar</a:t>
            </a:r>
            <a:r>
              <a:rPr lang="en-US" sz="1100">
                <a:latin typeface="Arial" panose="020B0604020202020204" pitchFamily="34" charset="0"/>
                <a:cs typeface="Arial" panose="020B0604020202020204" pitchFamily="34" charset="0"/>
              </a:rPr>
              <a:t> disponible </a:t>
            </a:r>
            <a:r>
              <a:rPr lang="en-US" sz="1100" err="1">
                <a:latin typeface="Arial" panose="020B0604020202020204" pitchFamily="34" charset="0"/>
                <a:cs typeface="Arial" panose="020B0604020202020204" pitchFamily="34" charset="0"/>
              </a:rPr>
              <a:t>en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idiomas</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distintos</a:t>
            </a:r>
            <a:r>
              <a:rPr lang="en-US" sz="1100">
                <a:latin typeface="Arial" panose="020B0604020202020204" pitchFamily="34" charset="0"/>
                <a:cs typeface="Arial" panose="020B0604020202020204" pitchFamily="34" charset="0"/>
              </a:rPr>
              <a:t> al </a:t>
            </a:r>
            <a:r>
              <a:rPr lang="en-US" sz="1100" err="1">
                <a:latin typeface="Arial" panose="020B0604020202020204" pitchFamily="34" charset="0"/>
                <a:cs typeface="Arial" panose="020B0604020202020204" pitchFamily="34" charset="0"/>
              </a:rPr>
              <a:t>inglés</a:t>
            </a:r>
            <a:r>
              <a:rPr lang="en-US" sz="1100">
                <a:latin typeface="Arial" panose="020B0604020202020204" pitchFamily="34" charset="0"/>
                <a:cs typeface="Arial" panose="020B0604020202020204" pitchFamily="34" charset="0"/>
              </a:rPr>
              <a:t>. Las personas con </a:t>
            </a:r>
            <a:r>
              <a:rPr lang="en-US" sz="1100" err="1">
                <a:latin typeface="Arial" panose="020B0604020202020204" pitchFamily="34" charset="0"/>
                <a:cs typeface="Arial" panose="020B0604020202020204" pitchFamily="34" charset="0"/>
              </a:rPr>
              <a:t>discapacidades</a:t>
            </a:r>
            <a:r>
              <a:rPr lang="en-US" sz="1100">
                <a:latin typeface="Arial" panose="020B0604020202020204" pitchFamily="34" charset="0"/>
                <a:cs typeface="Arial" panose="020B0604020202020204" pitchFamily="34" charset="0"/>
              </a:rPr>
              <a:t> que </a:t>
            </a:r>
            <a:r>
              <a:rPr lang="en-US" sz="1100" err="1">
                <a:latin typeface="Arial" panose="020B0604020202020204" pitchFamily="34" charset="0"/>
                <a:cs typeface="Arial" panose="020B0604020202020204" pitchFamily="34" charset="0"/>
              </a:rPr>
              <a:t>requieran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medios</a:t>
            </a:r>
            <a:r>
              <a:rPr lang="en-US" sz="1100">
                <a:latin typeface="Arial" panose="020B0604020202020204" pitchFamily="34" charset="0"/>
                <a:cs typeface="Arial" panose="020B0604020202020204" pitchFamily="34" charset="0"/>
              </a:rPr>
              <a:t> alternativos de </a:t>
            </a:r>
            <a:r>
              <a:rPr lang="en-US" sz="1100" err="1">
                <a:latin typeface="Arial" panose="020B0604020202020204" pitchFamily="34" charset="0"/>
                <a:cs typeface="Arial" panose="020B0604020202020204" pitchFamily="34" charset="0"/>
              </a:rPr>
              <a:t>comunicación</a:t>
            </a:r>
            <a:r>
              <a:rPr lang="en-US" sz="1100">
                <a:latin typeface="Arial" panose="020B0604020202020204" pitchFamily="34" charset="0"/>
                <a:cs typeface="Arial" panose="020B0604020202020204" pitchFamily="34" charset="0"/>
              </a:rPr>
              <a:t> para </a:t>
            </a:r>
            <a:r>
              <a:rPr lang="en-US" sz="1100" err="1">
                <a:latin typeface="Arial" panose="020B0604020202020204" pitchFamily="34" charset="0"/>
                <a:cs typeface="Arial" panose="020B0604020202020204" pitchFamily="34" charset="0"/>
              </a:rPr>
              <a:t>obtener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información</a:t>
            </a:r>
            <a:r>
              <a:rPr lang="en-US" sz="1100">
                <a:latin typeface="Arial" panose="020B0604020202020204" pitchFamily="34" charset="0"/>
                <a:cs typeface="Arial" panose="020B0604020202020204" pitchFamily="34" charset="0"/>
              </a:rPr>
              <a:t> del </a:t>
            </a:r>
            <a:r>
              <a:rPr lang="en-US" sz="1100" err="1">
                <a:latin typeface="Arial" panose="020B0604020202020204" pitchFamily="34" charset="0"/>
                <a:cs typeface="Arial" panose="020B0604020202020204" pitchFamily="34" charset="0"/>
              </a:rPr>
              <a:t>programa</a:t>
            </a:r>
            <a:r>
              <a:rPr lang="en-US" sz="1100">
                <a:latin typeface="Arial" panose="020B0604020202020204" pitchFamily="34" charset="0"/>
                <a:cs typeface="Arial" panose="020B0604020202020204" pitchFamily="34" charset="0"/>
              </a:rPr>
              <a:t> (p. </a:t>
            </a:r>
            <a:r>
              <a:rPr lang="en-US" sz="1100" err="1">
                <a:latin typeface="Arial" panose="020B0604020202020204" pitchFamily="34" charset="0"/>
                <a:cs typeface="Arial" panose="020B0604020202020204" pitchFamily="34" charset="0"/>
              </a:rPr>
              <a:t>ej</a:t>
            </a:r>
            <a:r>
              <a:rPr lang="en-US" sz="1100">
                <a:latin typeface="Arial" panose="020B0604020202020204" pitchFamily="34" charset="0"/>
                <a:cs typeface="Arial" panose="020B0604020202020204" pitchFamily="34" charset="0"/>
              </a:rPr>
              <a:t>., braille, </a:t>
            </a:r>
            <a:r>
              <a:rPr lang="en-US" sz="1100" err="1">
                <a:latin typeface="Arial" panose="020B0604020202020204" pitchFamily="34" charset="0"/>
                <a:cs typeface="Arial" panose="020B0604020202020204" pitchFamily="34" charset="0"/>
              </a:rPr>
              <a:t>letra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grande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cintas</a:t>
            </a:r>
            <a:r>
              <a:rPr lang="en-US" sz="1100">
                <a:latin typeface="Arial" panose="020B0604020202020204" pitchFamily="34" charset="0"/>
                <a:cs typeface="Arial" panose="020B0604020202020204" pitchFamily="34" charset="0"/>
              </a:rPr>
              <a:t> de audio y </a:t>
            </a:r>
            <a:r>
              <a:rPr lang="en-US" sz="1100" err="1">
                <a:latin typeface="Arial" panose="020B0604020202020204" pitchFamily="34" charset="0"/>
                <a:cs typeface="Arial" panose="020B0604020202020204" pitchFamily="34" charset="0"/>
              </a:rPr>
              <a:t>lenguaje</a:t>
            </a:r>
            <a:r>
              <a:rPr lang="en-US" sz="1100">
                <a:latin typeface="Arial" panose="020B0604020202020204" pitchFamily="34" charset="0"/>
                <a:cs typeface="Arial" panose="020B0604020202020204" pitchFamily="34" charset="0"/>
              </a:rPr>
              <a:t> de </a:t>
            </a:r>
            <a:r>
              <a:rPr lang="en-US" sz="1100" err="1">
                <a:latin typeface="Arial" panose="020B0604020202020204" pitchFamily="34" charset="0"/>
                <a:cs typeface="Arial" panose="020B0604020202020204" pitchFamily="34" charset="0"/>
              </a:rPr>
              <a:t>señas</a:t>
            </a:r>
            <a:r>
              <a:rPr lang="en-US" sz="1100">
                <a:latin typeface="Arial" panose="020B0604020202020204" pitchFamily="34" charset="0"/>
                <a:cs typeface="Arial" panose="020B0604020202020204" pitchFamily="34" charset="0"/>
              </a:rPr>
              <a:t> americano) </a:t>
            </a:r>
            <a:r>
              <a:rPr lang="en-US" sz="1100" err="1">
                <a:latin typeface="Arial" panose="020B0604020202020204" pitchFamily="34" charset="0"/>
                <a:cs typeface="Arial" panose="020B0604020202020204" pitchFamily="34" charset="0"/>
              </a:rPr>
              <a:t>deben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comunicarse</a:t>
            </a:r>
            <a:r>
              <a:rPr lang="en-US" sz="1100">
                <a:latin typeface="Arial" panose="020B0604020202020204" pitchFamily="34" charset="0"/>
                <a:cs typeface="Arial" panose="020B0604020202020204" pitchFamily="34" charset="0"/>
              </a:rPr>
              <a:t> con la </a:t>
            </a:r>
            <a:r>
              <a:rPr lang="en-US" sz="1100" err="1">
                <a:latin typeface="Arial" panose="020B0604020202020204" pitchFamily="34" charset="0"/>
                <a:cs typeface="Arial" panose="020B0604020202020204" pitchFamily="34" charset="0"/>
              </a:rPr>
              <a:t>agencia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estatal</a:t>
            </a:r>
            <a:r>
              <a:rPr lang="en-US" sz="1100">
                <a:latin typeface="Arial" panose="020B0604020202020204" pitchFamily="34" charset="0"/>
                <a:cs typeface="Arial" panose="020B0604020202020204" pitchFamily="34" charset="0"/>
              </a:rPr>
              <a:t> o local </a:t>
            </a:r>
            <a:r>
              <a:rPr lang="en-US" sz="1100" err="1">
                <a:latin typeface="Arial" panose="020B0604020202020204" pitchFamily="34" charset="0"/>
                <a:cs typeface="Arial" panose="020B0604020202020204" pitchFamily="34" charset="0"/>
              </a:rPr>
              <a:t>responsable</a:t>
            </a:r>
            <a:r>
              <a:rPr lang="en-US" sz="1100">
                <a:latin typeface="Arial" panose="020B0604020202020204" pitchFamily="34" charset="0"/>
                <a:cs typeface="Arial" panose="020B0604020202020204" pitchFamily="34" charset="0"/>
              </a:rPr>
              <a:t> que </a:t>
            </a:r>
            <a:r>
              <a:rPr lang="en-US" sz="1100" err="1">
                <a:latin typeface="Arial" panose="020B0604020202020204" pitchFamily="34" charset="0"/>
                <a:cs typeface="Arial" panose="020B0604020202020204" pitchFamily="34" charset="0"/>
              </a:rPr>
              <a:t>administra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el</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programa</a:t>
            </a:r>
            <a:r>
              <a:rPr lang="en-US" sz="1100">
                <a:latin typeface="Arial" panose="020B0604020202020204" pitchFamily="34" charset="0"/>
                <a:cs typeface="Arial" panose="020B0604020202020204" pitchFamily="34" charset="0"/>
              </a:rPr>
              <a:t> o </a:t>
            </a:r>
            <a:r>
              <a:rPr lang="en-US" sz="1100" err="1">
                <a:latin typeface="Arial" panose="020B0604020202020204" pitchFamily="34" charset="0"/>
                <a:cs typeface="Arial" panose="020B0604020202020204" pitchFamily="34" charset="0"/>
              </a:rPr>
              <a:t>comunicarse</a:t>
            </a:r>
            <a:r>
              <a:rPr lang="en-US" sz="1100">
                <a:latin typeface="Arial" panose="020B0604020202020204" pitchFamily="34" charset="0"/>
                <a:cs typeface="Arial" panose="020B0604020202020204" pitchFamily="34" charset="0"/>
              </a:rPr>
              <a:t> con </a:t>
            </a:r>
            <a:r>
              <a:rPr lang="en-US" sz="1100" err="1">
                <a:latin typeface="Arial" panose="020B0604020202020204" pitchFamily="34" charset="0"/>
                <a:cs typeface="Arial" panose="020B0604020202020204" pitchFamily="34" charset="0"/>
              </a:rPr>
              <a:t>el</a:t>
            </a:r>
            <a:r>
              <a:rPr lang="en-US" sz="1100">
                <a:latin typeface="Arial" panose="020B0604020202020204" pitchFamily="34" charset="0"/>
                <a:cs typeface="Arial" panose="020B0604020202020204" pitchFamily="34" charset="0"/>
              </a:rPr>
              <a:t> USDA a </a:t>
            </a:r>
            <a:r>
              <a:rPr lang="en-US" sz="1100" err="1">
                <a:latin typeface="Arial" panose="020B0604020202020204" pitchFamily="34" charset="0"/>
                <a:cs typeface="Arial" panose="020B0604020202020204" pitchFamily="34" charset="0"/>
              </a:rPr>
              <a:t>través</a:t>
            </a:r>
            <a:r>
              <a:rPr lang="en-US" sz="1100">
                <a:latin typeface="Arial" panose="020B0604020202020204" pitchFamily="34" charset="0"/>
                <a:cs typeface="Arial" panose="020B0604020202020204" pitchFamily="34" charset="0"/>
              </a:rPr>
              <a:t> del </a:t>
            </a:r>
            <a:r>
              <a:rPr lang="en-US" sz="1100" err="1">
                <a:latin typeface="Arial" panose="020B0604020202020204" pitchFamily="34" charset="0"/>
                <a:cs typeface="Arial" panose="020B0604020202020204" pitchFamily="34" charset="0"/>
              </a:rPr>
              <a:t>Servicio</a:t>
            </a:r>
            <a:r>
              <a:rPr lang="en-US" sz="1100">
                <a:latin typeface="Arial" panose="020B0604020202020204" pitchFamily="34" charset="0"/>
                <a:cs typeface="Arial" panose="020B0604020202020204" pitchFamily="34" charset="0"/>
              </a:rPr>
              <a:t> de </a:t>
            </a:r>
            <a:r>
              <a:rPr lang="en-US" sz="1100" err="1">
                <a:latin typeface="Arial" panose="020B0604020202020204" pitchFamily="34" charset="0"/>
                <a:cs typeface="Arial" panose="020B0604020202020204" pitchFamily="34" charset="0"/>
              </a:rPr>
              <a:t>Retransmisión</a:t>
            </a:r>
            <a:r>
              <a:rPr lang="en-US" sz="1100">
                <a:latin typeface="Arial" panose="020B0604020202020204" pitchFamily="34" charset="0"/>
                <a:cs typeface="Arial" panose="020B0604020202020204" pitchFamily="34" charset="0"/>
              </a:rPr>
              <a:t> de Telecomunicaciones al 711 (</a:t>
            </a:r>
            <a:r>
              <a:rPr lang="en-US" sz="1100" err="1">
                <a:latin typeface="Arial" panose="020B0604020202020204" pitchFamily="34" charset="0"/>
                <a:cs typeface="Arial" panose="020B0604020202020204" pitchFamily="34" charset="0"/>
              </a:rPr>
              <a:t>voz</a:t>
            </a:r>
            <a:r>
              <a:rPr lang="en-US" sz="1100">
                <a:latin typeface="Arial" panose="020B0604020202020204" pitchFamily="34" charset="0"/>
                <a:cs typeface="Arial" panose="020B0604020202020204" pitchFamily="34" charset="0"/>
              </a:rPr>
              <a:t> y TTY).</a:t>
            </a:r>
          </a:p>
          <a:p>
            <a:pPr algn="l">
              <a:spcBef>
                <a:spcPts val="901"/>
              </a:spcBef>
            </a:pPr>
            <a:r>
              <a:rPr lang="en-US" sz="1100">
                <a:latin typeface="Arial" panose="020B0604020202020204" pitchFamily="34" charset="0"/>
                <a:cs typeface="Arial" panose="020B0604020202020204" pitchFamily="34" charset="0"/>
              </a:rPr>
              <a:t>Para </a:t>
            </a:r>
            <a:r>
              <a:rPr lang="en-US" sz="1100" err="1">
                <a:latin typeface="Arial" panose="020B0604020202020204" pitchFamily="34" charset="0"/>
                <a:cs typeface="Arial" panose="020B0604020202020204" pitchFamily="34" charset="0"/>
              </a:rPr>
              <a:t>presentar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una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queja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por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discriminación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el</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programa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el</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reclamante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debe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completar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el</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formulario</a:t>
            </a:r>
            <a:r>
              <a:rPr lang="en-US" sz="1100">
                <a:latin typeface="Arial" panose="020B0604020202020204" pitchFamily="34" charset="0"/>
                <a:cs typeface="Arial" panose="020B0604020202020204" pitchFamily="34" charset="0"/>
              </a:rPr>
              <a:t> AD-3027, </a:t>
            </a:r>
            <a:r>
              <a:rPr lang="en-US" sz="1100" err="1">
                <a:latin typeface="Arial" panose="020B0604020202020204" pitchFamily="34" charset="0"/>
                <a:cs typeface="Arial" panose="020B0604020202020204" pitchFamily="34" charset="0"/>
              </a:rPr>
              <a:t>el</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formulario</a:t>
            </a:r>
            <a:r>
              <a:rPr lang="en-US" sz="1100">
                <a:latin typeface="Arial" panose="020B0604020202020204" pitchFamily="34" charset="0"/>
                <a:cs typeface="Arial" panose="020B0604020202020204" pitchFamily="34" charset="0"/>
              </a:rPr>
              <a:t> de </a:t>
            </a:r>
            <a:r>
              <a:rPr lang="en-US" sz="1100" err="1">
                <a:latin typeface="Arial" panose="020B0604020202020204" pitchFamily="34" charset="0"/>
                <a:cs typeface="Arial" panose="020B0604020202020204" pitchFamily="34" charset="0"/>
              </a:rPr>
              <a:t>queja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por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discriminación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el</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programa</a:t>
            </a:r>
            <a:r>
              <a:rPr lang="en-US" sz="1100">
                <a:latin typeface="Arial" panose="020B0604020202020204" pitchFamily="34" charset="0"/>
                <a:cs typeface="Arial" panose="020B0604020202020204" pitchFamily="34" charset="0"/>
              </a:rPr>
              <a:t> del USDA, que se </a:t>
            </a:r>
            <a:r>
              <a:rPr lang="en-US" sz="1100" err="1">
                <a:latin typeface="Arial" panose="020B0604020202020204" pitchFamily="34" charset="0"/>
                <a:cs typeface="Arial" panose="020B0604020202020204" pitchFamily="34" charset="0"/>
              </a:rPr>
              <a:t>puede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obtener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línea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en</a:t>
            </a:r>
            <a:r>
              <a:rPr lang="en-US" sz="1100">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hlinkClick r:id="rId3"/>
              </a:rPr>
              <a:t>https://</a:t>
            </a:r>
            <a:r>
              <a:rPr lang="en-US" sz="1100" err="1">
                <a:latin typeface="Arial" panose="020B0604020202020204" pitchFamily="34" charset="0"/>
                <a:cs typeface="Arial" panose="020B0604020202020204" pitchFamily="34" charset="0"/>
                <a:hlinkClick r:id="rId3"/>
              </a:rPr>
              <a:t>www.usda.gov</a:t>
            </a:r>
            <a:r>
              <a:rPr lang="en-US" sz="1100">
                <a:latin typeface="Arial" panose="020B0604020202020204" pitchFamily="34" charset="0"/>
                <a:cs typeface="Arial" panose="020B0604020202020204" pitchFamily="34" charset="0"/>
                <a:hlinkClick r:id="rId3"/>
              </a:rPr>
              <a:t>/sites/default/files/documents/ad-3027s.pdf</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desde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cualquier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oficina</a:t>
            </a:r>
            <a:r>
              <a:rPr lang="en-US" sz="1100">
                <a:latin typeface="Arial" panose="020B0604020202020204" pitchFamily="34" charset="0"/>
                <a:cs typeface="Arial" panose="020B0604020202020204" pitchFamily="34" charset="0"/>
              </a:rPr>
              <a:t> del USDA, </a:t>
            </a:r>
            <a:r>
              <a:rPr lang="en-US" sz="1100" err="1">
                <a:latin typeface="Arial" panose="020B0604020202020204" pitchFamily="34" charset="0"/>
                <a:cs typeface="Arial" panose="020B0604020202020204" pitchFamily="34" charset="0"/>
              </a:rPr>
              <a:t>llamando</a:t>
            </a:r>
            <a:r>
              <a:rPr lang="en-US" sz="1100">
                <a:latin typeface="Arial" panose="020B0604020202020204" pitchFamily="34" charset="0"/>
                <a:cs typeface="Arial" panose="020B0604020202020204" pitchFamily="34" charset="0"/>
              </a:rPr>
              <a:t> al (866) 632-9992 o </a:t>
            </a:r>
            <a:r>
              <a:rPr lang="en-US" sz="1100" err="1">
                <a:latin typeface="Arial" panose="020B0604020202020204" pitchFamily="34" charset="0"/>
                <a:cs typeface="Arial" panose="020B0604020202020204" pitchFamily="34" charset="0"/>
              </a:rPr>
              <a:t>escribiendo</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una</a:t>
            </a:r>
            <a:r>
              <a:rPr lang="en-US" sz="1100">
                <a:latin typeface="Arial" panose="020B0604020202020204" pitchFamily="34" charset="0"/>
                <a:cs typeface="Arial" panose="020B0604020202020204" pitchFamily="34" charset="0"/>
              </a:rPr>
              <a:t> carta </a:t>
            </a:r>
            <a:r>
              <a:rPr lang="en-US" sz="1100" err="1">
                <a:latin typeface="Arial" panose="020B0604020202020204" pitchFamily="34" charset="0"/>
                <a:cs typeface="Arial" panose="020B0604020202020204" pitchFamily="34" charset="0"/>
              </a:rPr>
              <a:t>dirigida</a:t>
            </a:r>
            <a:r>
              <a:rPr lang="en-US" sz="1100">
                <a:latin typeface="Arial" panose="020B0604020202020204" pitchFamily="34" charset="0"/>
                <a:cs typeface="Arial" panose="020B0604020202020204" pitchFamily="34" charset="0"/>
              </a:rPr>
              <a:t> al USDA. La carta </a:t>
            </a:r>
            <a:r>
              <a:rPr lang="en-US" sz="1100" err="1">
                <a:latin typeface="Arial" panose="020B0604020202020204" pitchFamily="34" charset="0"/>
                <a:cs typeface="Arial" panose="020B0604020202020204" pitchFamily="34" charset="0"/>
              </a:rPr>
              <a:t>debe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tener</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el</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nombre</a:t>
            </a:r>
            <a:r>
              <a:rPr lang="en-US" sz="1100">
                <a:latin typeface="Arial" panose="020B0604020202020204" pitchFamily="34" charset="0"/>
                <a:cs typeface="Arial" panose="020B0604020202020204" pitchFamily="34" charset="0"/>
              </a:rPr>
              <a:t>, la </a:t>
            </a:r>
            <a:r>
              <a:rPr lang="en-US" sz="1100" err="1">
                <a:latin typeface="Arial" panose="020B0604020202020204" pitchFamily="34" charset="0"/>
                <a:cs typeface="Arial" panose="020B0604020202020204" pitchFamily="34" charset="0"/>
              </a:rPr>
              <a:t>dirección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el</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teléfono</a:t>
            </a:r>
            <a:r>
              <a:rPr lang="en-US" sz="1100">
                <a:latin typeface="Arial" panose="020B0604020202020204" pitchFamily="34" charset="0"/>
                <a:cs typeface="Arial" panose="020B0604020202020204" pitchFamily="34" charset="0"/>
              </a:rPr>
              <a:t> del </a:t>
            </a:r>
            <a:r>
              <a:rPr lang="en-US" sz="1100" err="1">
                <a:latin typeface="Arial" panose="020B0604020202020204" pitchFamily="34" charset="0"/>
                <a:cs typeface="Arial" panose="020B0604020202020204" pitchFamily="34" charset="0"/>
              </a:rPr>
              <a:t>reclamante</a:t>
            </a:r>
            <a:r>
              <a:rPr lang="en-US" sz="1100">
                <a:latin typeface="Arial" panose="020B0604020202020204" pitchFamily="34" charset="0"/>
                <a:cs typeface="Arial" panose="020B0604020202020204" pitchFamily="34" charset="0"/>
              </a:rPr>
              <a:t> y </a:t>
            </a:r>
            <a:r>
              <a:rPr lang="en-US" sz="1100" err="1">
                <a:latin typeface="Arial" panose="020B0604020202020204" pitchFamily="34" charset="0"/>
                <a:cs typeface="Arial" panose="020B0604020202020204" pitchFamily="34" charset="0"/>
              </a:rPr>
              <a:t>una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descripción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escrita</a:t>
            </a:r>
            <a:r>
              <a:rPr lang="en-US" sz="1100">
                <a:latin typeface="Arial" panose="020B0604020202020204" pitchFamily="34" charset="0"/>
                <a:cs typeface="Arial" panose="020B0604020202020204" pitchFamily="34" charset="0"/>
              </a:rPr>
              <a:t> de la </a:t>
            </a:r>
            <a:r>
              <a:rPr lang="en-US" sz="1100" err="1">
                <a:latin typeface="Arial" panose="020B0604020202020204" pitchFamily="34" charset="0"/>
                <a:cs typeface="Arial" panose="020B0604020202020204" pitchFamily="34" charset="0"/>
              </a:rPr>
              <a:t>supuesta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acción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discriminatoria</a:t>
            </a:r>
            <a:r>
              <a:rPr lang="en-US" sz="1100">
                <a:latin typeface="Arial" panose="020B0604020202020204" pitchFamily="34" charset="0"/>
                <a:cs typeface="Arial" panose="020B0604020202020204" pitchFamily="34" charset="0"/>
              </a:rPr>
              <a:t> con </a:t>
            </a:r>
            <a:r>
              <a:rPr lang="en-US" sz="1100" err="1">
                <a:latin typeface="Arial" panose="020B0604020202020204" pitchFamily="34" charset="0"/>
                <a:cs typeface="Arial" panose="020B0604020202020204" pitchFamily="34" charset="0"/>
              </a:rPr>
              <a:t>suficiente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detalle</a:t>
            </a:r>
            <a:r>
              <a:rPr lang="en-US" sz="1100">
                <a:latin typeface="Arial" panose="020B0604020202020204" pitchFamily="34" charset="0"/>
                <a:cs typeface="Arial" panose="020B0604020202020204" pitchFamily="34" charset="0"/>
              </a:rPr>
              <a:t> para </a:t>
            </a:r>
            <a:r>
              <a:rPr lang="en-US" sz="1100" err="1">
                <a:latin typeface="Arial" panose="020B0604020202020204" pitchFamily="34" charset="0"/>
                <a:cs typeface="Arial" panose="020B0604020202020204" pitchFamily="34" charset="0"/>
              </a:rPr>
              <a:t>informar</a:t>
            </a:r>
            <a:r>
              <a:rPr lang="en-US" sz="1100">
                <a:latin typeface="Arial" panose="020B0604020202020204" pitchFamily="34" charset="0"/>
                <a:cs typeface="Arial" panose="020B0604020202020204" pitchFamily="34" charset="0"/>
              </a:rPr>
              <a:t> al </a:t>
            </a:r>
            <a:r>
              <a:rPr lang="en-US" sz="1100" err="1">
                <a:latin typeface="Arial" panose="020B0604020202020204" pitchFamily="34" charset="0"/>
                <a:cs typeface="Arial" panose="020B0604020202020204" pitchFamily="34" charset="0"/>
              </a:rPr>
              <a:t>subsecretario</a:t>
            </a:r>
            <a:r>
              <a:rPr lang="en-US" sz="1100">
                <a:latin typeface="Arial" panose="020B0604020202020204" pitchFamily="34" charset="0"/>
                <a:cs typeface="Arial" panose="020B0604020202020204" pitchFamily="34" charset="0"/>
              </a:rPr>
              <a:t> de derechos </a:t>
            </a:r>
            <a:r>
              <a:rPr lang="en-US" sz="1100" err="1">
                <a:latin typeface="Arial" panose="020B0604020202020204" pitchFamily="34" charset="0"/>
                <a:cs typeface="Arial" panose="020B0604020202020204" pitchFamily="34" charset="0"/>
              </a:rPr>
              <a:t>civiles</a:t>
            </a:r>
            <a:r>
              <a:rPr lang="en-US" sz="1100">
                <a:latin typeface="Arial" panose="020B0604020202020204" pitchFamily="34" charset="0"/>
                <a:cs typeface="Arial" panose="020B0604020202020204" pitchFamily="34" charset="0"/>
              </a:rPr>
              <a:t> (ASCR) </a:t>
            </a:r>
            <a:r>
              <a:rPr lang="en-US" sz="1100" err="1">
                <a:latin typeface="Arial" panose="020B0604020202020204" pitchFamily="34" charset="0"/>
                <a:cs typeface="Arial" panose="020B0604020202020204" pitchFamily="34" charset="0"/>
              </a:rPr>
              <a:t>sobre</a:t>
            </a:r>
            <a:r>
              <a:rPr lang="en-US" sz="1100">
                <a:latin typeface="Arial" panose="020B0604020202020204" pitchFamily="34" charset="0"/>
                <a:cs typeface="Arial" panose="020B0604020202020204" pitchFamily="34" charset="0"/>
              </a:rPr>
              <a:t> la </a:t>
            </a:r>
            <a:r>
              <a:rPr lang="en-US" sz="1100" err="1">
                <a:latin typeface="Arial" panose="020B0604020202020204" pitchFamily="34" charset="0"/>
                <a:cs typeface="Arial" panose="020B0604020202020204" pitchFamily="34" charset="0"/>
              </a:rPr>
              <a:t>naturaleza</a:t>
            </a:r>
            <a:r>
              <a:rPr lang="en-US" sz="1100">
                <a:latin typeface="Arial" panose="020B0604020202020204" pitchFamily="34" charset="0"/>
                <a:cs typeface="Arial" panose="020B0604020202020204" pitchFamily="34" charset="0"/>
              </a:rPr>
              <a:t> y la </a:t>
            </a:r>
            <a:r>
              <a:rPr lang="en-US" sz="1100" err="1">
                <a:latin typeface="Arial" panose="020B0604020202020204" pitchFamily="34" charset="0"/>
                <a:cs typeface="Arial" panose="020B0604020202020204" pitchFamily="34" charset="0"/>
              </a:rPr>
              <a:t>fecha</a:t>
            </a:r>
            <a:r>
              <a:rPr lang="en-US" sz="1100">
                <a:latin typeface="Arial" panose="020B0604020202020204" pitchFamily="34" charset="0"/>
                <a:cs typeface="Arial" panose="020B0604020202020204" pitchFamily="34" charset="0"/>
              </a:rPr>
              <a:t> de </a:t>
            </a:r>
            <a:r>
              <a:rPr lang="en-US" sz="1100" err="1">
                <a:latin typeface="Arial" panose="020B0604020202020204" pitchFamily="34" charset="0"/>
                <a:cs typeface="Arial" panose="020B0604020202020204" pitchFamily="34" charset="0"/>
              </a:rPr>
              <a:t>una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supuesta</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violación</a:t>
            </a:r>
            <a:r>
              <a:rPr lang="en-US" sz="1100">
                <a:latin typeface="Arial" panose="020B0604020202020204" pitchFamily="34" charset="0"/>
                <a:cs typeface="Arial" panose="020B0604020202020204" pitchFamily="34" charset="0"/>
              </a:rPr>
              <a:t> de </a:t>
            </a:r>
            <a:r>
              <a:rPr lang="en-US" sz="1100" err="1">
                <a:latin typeface="Arial" panose="020B0604020202020204" pitchFamily="34" charset="0"/>
                <a:cs typeface="Arial" panose="020B0604020202020204" pitchFamily="34" charset="0"/>
              </a:rPr>
              <a:t>los</a:t>
            </a:r>
            <a:r>
              <a:rPr lang="en-US" sz="1100">
                <a:latin typeface="Arial" panose="020B0604020202020204" pitchFamily="34" charset="0"/>
                <a:cs typeface="Arial" panose="020B0604020202020204" pitchFamily="34" charset="0"/>
              </a:rPr>
              <a:t> derechos </a:t>
            </a:r>
            <a:r>
              <a:rPr lang="en-US" sz="1100" err="1">
                <a:latin typeface="Arial" panose="020B0604020202020204" pitchFamily="34" charset="0"/>
                <a:cs typeface="Arial" panose="020B0604020202020204" pitchFamily="34" charset="0"/>
              </a:rPr>
              <a:t>civiles</a:t>
            </a:r>
            <a:r>
              <a:rPr lang="en-US" sz="1100">
                <a:latin typeface="Arial" panose="020B0604020202020204" pitchFamily="34" charset="0"/>
                <a:cs typeface="Arial" panose="020B0604020202020204" pitchFamily="34" charset="0"/>
              </a:rPr>
              <a:t>. El </a:t>
            </a:r>
            <a:r>
              <a:rPr lang="en-US" sz="1100" err="1">
                <a:latin typeface="Arial" panose="020B0604020202020204" pitchFamily="34" charset="0"/>
                <a:cs typeface="Arial" panose="020B0604020202020204" pitchFamily="34" charset="0"/>
              </a:rPr>
              <a:t>formulario</a:t>
            </a:r>
            <a:r>
              <a:rPr lang="en-US" sz="1100">
                <a:latin typeface="Arial" panose="020B0604020202020204" pitchFamily="34" charset="0"/>
                <a:cs typeface="Arial" panose="020B0604020202020204" pitchFamily="34" charset="0"/>
              </a:rPr>
              <a:t> AD-3027 o la carta </a:t>
            </a:r>
            <a:r>
              <a:rPr lang="en-US" sz="1100" err="1">
                <a:latin typeface="Arial" panose="020B0604020202020204" pitchFamily="34" charset="0"/>
                <a:cs typeface="Arial" panose="020B0604020202020204" pitchFamily="34" charset="0"/>
              </a:rPr>
              <a:t>completos</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deben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enviarse</a:t>
            </a:r>
            <a:r>
              <a:rPr lang="en-US" sz="1100">
                <a:latin typeface="Arial" panose="020B0604020202020204" pitchFamily="34" charset="0"/>
                <a:cs typeface="Arial" panose="020B0604020202020204" pitchFamily="34" charset="0"/>
              </a:rPr>
              <a:t> al USDA </a:t>
            </a:r>
            <a:r>
              <a:rPr lang="en-US" sz="1100" err="1">
                <a:latin typeface="Arial" panose="020B0604020202020204" pitchFamily="34" charset="0"/>
                <a:cs typeface="Arial" panose="020B0604020202020204" pitchFamily="34" charset="0"/>
              </a:rPr>
              <a:t>por</a:t>
            </a:r>
            <a:r>
              <a:rPr lang="en-US" sz="110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4916CBA7-932A-B50A-9A61-15FFF4CE6ABD}"/>
              </a:ext>
            </a:extLst>
          </p:cNvPr>
          <p:cNvSpPr txBox="1"/>
          <p:nvPr userDrawn="1"/>
        </p:nvSpPr>
        <p:spPr>
          <a:xfrm>
            <a:off x="2570932" y="4724740"/>
            <a:ext cx="7050136" cy="967344"/>
          </a:xfrm>
          <a:prstGeom prst="rect">
            <a:avLst/>
          </a:prstGeom>
          <a:noFill/>
        </p:spPr>
        <p:txBody>
          <a:bodyPr wrap="none" numCol="2" rtlCol="0">
            <a:noAutofit/>
          </a:bodyPr>
          <a:lstStyle/>
          <a:p>
            <a:pPr algn="l">
              <a:spcBef>
                <a:spcPts val="901"/>
              </a:spcBef>
            </a:pPr>
            <a:r>
              <a:rPr lang="en-US" sz="1100" b="1" err="1">
                <a:latin typeface="Arial" panose="020B0604020202020204" pitchFamily="34" charset="0"/>
                <a:cs typeface="Arial" panose="020B0604020202020204" pitchFamily="34" charset="0"/>
              </a:rPr>
              <a:t>correo</a:t>
            </a:r>
            <a:r>
              <a:rPr lang="en-US" sz="1100" b="1">
                <a:latin typeface="Arial" panose="020B0604020202020204" pitchFamily="34" charset="0"/>
                <a:cs typeface="Arial" panose="020B0604020202020204" pitchFamily="34" charset="0"/>
              </a:rPr>
              <a:t> postal:</a:t>
            </a:r>
          </a:p>
          <a:p>
            <a:pPr algn="l">
              <a:spcBef>
                <a:spcPts val="0"/>
              </a:spcBef>
            </a:pPr>
            <a:r>
              <a:rPr lang="en-US" sz="1100">
                <a:latin typeface="Arial" panose="020B0604020202020204" pitchFamily="34" charset="0"/>
                <a:cs typeface="Arial" panose="020B0604020202020204" pitchFamily="34" charset="0"/>
              </a:rPr>
              <a:t>U.S. Department of Agriculture</a:t>
            </a:r>
          </a:p>
          <a:p>
            <a:pPr algn="l">
              <a:spcBef>
                <a:spcPts val="0"/>
              </a:spcBef>
            </a:pPr>
            <a:r>
              <a:rPr lang="en-US" sz="1100">
                <a:latin typeface="Arial" panose="020B0604020202020204" pitchFamily="34" charset="0"/>
                <a:cs typeface="Arial" panose="020B0604020202020204" pitchFamily="34" charset="0"/>
              </a:rPr>
              <a:t>Office of the Assistant Secretary for Civil Rights</a:t>
            </a:r>
          </a:p>
          <a:p>
            <a:pPr algn="l">
              <a:spcBef>
                <a:spcPts val="0"/>
              </a:spcBef>
            </a:pPr>
            <a:r>
              <a:rPr lang="en-US" sz="1100">
                <a:latin typeface="Arial" panose="020B0604020202020204" pitchFamily="34" charset="0"/>
                <a:cs typeface="Arial" panose="020B0604020202020204" pitchFamily="34" charset="0"/>
              </a:rPr>
              <a:t>1400 Independence Avenue, SW</a:t>
            </a:r>
          </a:p>
          <a:p>
            <a:pPr algn="l">
              <a:spcBef>
                <a:spcPts val="0"/>
              </a:spcBef>
            </a:pPr>
            <a:r>
              <a:rPr lang="en-US" sz="1100">
                <a:latin typeface="Arial" panose="020B0604020202020204" pitchFamily="34" charset="0"/>
                <a:cs typeface="Arial" panose="020B0604020202020204" pitchFamily="34" charset="0"/>
              </a:rPr>
              <a:t>Washington, D.C. 20250-9410; o´</a:t>
            </a:r>
          </a:p>
          <a:p>
            <a:pPr algn="l">
              <a:spcBef>
                <a:spcPts val="901"/>
              </a:spcBef>
            </a:pPr>
            <a:r>
              <a:rPr lang="en-US" sz="1100" b="1" err="1">
                <a:latin typeface="Arial" panose="020B0604020202020204" pitchFamily="34" charset="0"/>
                <a:cs typeface="Arial" panose="020B0604020202020204" pitchFamily="34" charset="0"/>
              </a:rPr>
              <a:t>correo</a:t>
            </a:r>
            <a:r>
              <a:rPr lang="en-US" sz="1100" b="1">
                <a:latin typeface="Arial" panose="020B0604020202020204" pitchFamily="34" charset="0"/>
                <a:cs typeface="Arial" panose="020B0604020202020204" pitchFamily="34" charset="0"/>
              </a:rPr>
              <a:t> </a:t>
            </a:r>
            <a:r>
              <a:rPr lang="en-US" sz="1100" b="1" err="1">
                <a:latin typeface="Arial" panose="020B0604020202020204" pitchFamily="34" charset="0"/>
                <a:cs typeface="Arial" panose="020B0604020202020204" pitchFamily="34" charset="0"/>
              </a:rPr>
              <a:t>electrónico</a:t>
            </a:r>
            <a:r>
              <a:rPr lang="en-US" sz="1100" b="1">
                <a:latin typeface="Arial" panose="020B0604020202020204" pitchFamily="34" charset="0"/>
                <a:cs typeface="Arial" panose="020B0604020202020204" pitchFamily="34" charset="0"/>
              </a:rPr>
              <a:t>:</a:t>
            </a:r>
          </a:p>
          <a:p>
            <a:pPr algn="l">
              <a:spcBef>
                <a:spcPts val="0"/>
              </a:spcBef>
            </a:pPr>
            <a:r>
              <a:rPr lang="en-US" sz="1100">
                <a:latin typeface="Arial" panose="020B0604020202020204" pitchFamily="34" charset="0"/>
                <a:cs typeface="Arial" panose="020B0604020202020204" pitchFamily="34" charset="0"/>
                <a:hlinkClick r:id="rId4"/>
              </a:rPr>
              <a:t>program.intake@usda.gov</a:t>
            </a:r>
            <a:r>
              <a:rPr lang="en-US" sz="1100">
                <a:latin typeface="Arial" panose="020B0604020202020204" pitchFamily="34" charset="0"/>
                <a:cs typeface="Arial" panose="020B0604020202020204" pitchFamily="34" charset="0"/>
              </a:rPr>
              <a:t>.</a:t>
            </a:r>
          </a:p>
          <a:p>
            <a:pPr algn="l">
              <a:spcBef>
                <a:spcPts val="2700"/>
              </a:spcBef>
            </a:pPr>
            <a:r>
              <a:rPr lang="en-US" sz="1100">
                <a:latin typeface="Arial" panose="020B0604020202020204" pitchFamily="34" charset="0"/>
                <a:cs typeface="Arial" panose="020B0604020202020204" pitchFamily="34" charset="0"/>
              </a:rPr>
              <a:t>Esta </a:t>
            </a:r>
            <a:r>
              <a:rPr lang="en-US" sz="1100" err="1">
                <a:latin typeface="Arial" panose="020B0604020202020204" pitchFamily="34" charset="0"/>
                <a:cs typeface="Arial" panose="020B0604020202020204" pitchFamily="34" charset="0"/>
              </a:rPr>
              <a:t>institución</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ofrece</a:t>
            </a:r>
            <a:r>
              <a:rPr lang="en-US" sz="1100">
                <a:latin typeface="Arial" panose="020B0604020202020204" pitchFamily="34" charset="0"/>
                <a:cs typeface="Arial" panose="020B0604020202020204" pitchFamily="34" charset="0"/>
              </a:rPr>
              <a:t> </a:t>
            </a:r>
            <a:r>
              <a:rPr lang="en-US" sz="1100" err="1">
                <a:latin typeface="Arial" panose="020B0604020202020204" pitchFamily="34" charset="0"/>
                <a:cs typeface="Arial" panose="020B0604020202020204" pitchFamily="34" charset="0"/>
              </a:rPr>
              <a:t>igualdad</a:t>
            </a:r>
            <a:r>
              <a:rPr lang="en-US" sz="1100">
                <a:latin typeface="Arial" panose="020B0604020202020204" pitchFamily="34" charset="0"/>
                <a:cs typeface="Arial" panose="020B0604020202020204" pitchFamily="34" charset="0"/>
              </a:rPr>
              <a:t> de </a:t>
            </a:r>
            <a:r>
              <a:rPr lang="en-US" sz="1100" err="1">
                <a:latin typeface="Arial" panose="020B0604020202020204" pitchFamily="34" charset="0"/>
                <a:cs typeface="Arial" panose="020B0604020202020204" pitchFamily="34" charset="0"/>
              </a:rPr>
              <a:t>oportunidades</a:t>
            </a:r>
            <a:r>
              <a:rPr lang="en-US" sz="110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8B974806-35CA-26A0-EC83-5289D1A35CE3}"/>
              </a:ext>
            </a:extLst>
          </p:cNvPr>
          <p:cNvSpPr txBox="1"/>
          <p:nvPr userDrawn="1"/>
        </p:nvSpPr>
        <p:spPr>
          <a:xfrm>
            <a:off x="408432" y="6027420"/>
            <a:ext cx="11375136" cy="595068"/>
          </a:xfrm>
          <a:prstGeom prst="rect">
            <a:avLst/>
          </a:prstGeom>
          <a:noFill/>
        </p:spPr>
        <p:txBody>
          <a:bodyPr wrap="square" lIns="0" tIns="0" rIns="0" bIns="0" rtlCol="0">
            <a:noAutofit/>
          </a:bodyPr>
          <a:lstStyle/>
          <a:p>
            <a:r>
              <a:rPr lang="en-US" sz="1050" b="0" i="0">
                <a:solidFill>
                  <a:schemeClr val="tx1"/>
                </a:solidFill>
                <a:latin typeface="Arial" panose="020B0604020202020204" pitchFamily="34" charset="0"/>
                <a:ea typeface="Univers 45 Light" charset="0"/>
                <a:cs typeface="Arial" panose="020B0604020202020204" pitchFamily="34" charset="0"/>
              </a:rPr>
              <a:t>SDSU Extension</a:t>
            </a:r>
            <a:r>
              <a:rPr lang="en-US" sz="1050" b="0" i="0" baseline="0">
                <a:solidFill>
                  <a:schemeClr val="tx1"/>
                </a:solidFill>
                <a:latin typeface="Arial" panose="020B0604020202020204" pitchFamily="34" charset="0"/>
                <a:ea typeface="Univers 45 Light" charset="0"/>
                <a:cs typeface="Arial" panose="020B0604020202020204" pitchFamily="34" charset="0"/>
              </a:rPr>
              <a:t> is an equal opportunity provider and employer in accordance with the non-discrimination policies of South Dakota State University, the South Dakota Board of Regents and the United States Department of Agriculture.</a:t>
            </a:r>
          </a:p>
          <a:p>
            <a:pPr>
              <a:spcBef>
                <a:spcPts val="601"/>
              </a:spcBef>
            </a:pPr>
            <a:r>
              <a:rPr lang="en-US" sz="1050" b="0" i="0" baseline="0">
                <a:solidFill>
                  <a:schemeClr val="tx1"/>
                </a:solidFill>
                <a:latin typeface="Arial" panose="020B0604020202020204" pitchFamily="34" charset="0"/>
                <a:ea typeface="Univers 45 Light" charset="0"/>
                <a:cs typeface="Arial" panose="020B0604020202020204" pitchFamily="34" charset="0"/>
              </a:rPr>
              <a:t>Learn more at </a:t>
            </a:r>
            <a:r>
              <a:rPr lang="en-US" sz="1050" b="0" i="0" baseline="0">
                <a:solidFill>
                  <a:schemeClr val="tx1"/>
                </a:solidFill>
                <a:latin typeface="Arial" panose="020B0604020202020204" pitchFamily="34" charset="0"/>
                <a:ea typeface="Univers 45 Light" charset="0"/>
                <a:cs typeface="Arial" panose="020B0604020202020204" pitchFamily="34" charset="0"/>
                <a:hlinkClick r:id="rId5"/>
              </a:rPr>
              <a:t>extension.sdstate.edu</a:t>
            </a:r>
            <a:r>
              <a:rPr lang="en-US" sz="1050" b="0" i="0" baseline="0">
                <a:solidFill>
                  <a:schemeClr val="tx1"/>
                </a:solidFill>
                <a:latin typeface="Arial" panose="020B0604020202020204" pitchFamily="34" charset="0"/>
                <a:ea typeface="Univers 45 Light" charset="0"/>
                <a:cs typeface="Arial" panose="020B0604020202020204" pitchFamily="34" charset="0"/>
              </a:rPr>
              <a:t>.</a:t>
            </a:r>
            <a:endParaRPr lang="en-US" sz="1050" b="0" i="0">
              <a:solidFill>
                <a:schemeClr val="tx1"/>
              </a:solidFill>
              <a:latin typeface="Arial" panose="020B0604020202020204" pitchFamily="34" charset="0"/>
              <a:ea typeface="Univers 45 Light" charset="0"/>
              <a:cs typeface="Arial" panose="020B0604020202020204" pitchFamily="34" charset="0"/>
            </a:endParaRPr>
          </a:p>
        </p:txBody>
      </p:sp>
    </p:spTree>
    <p:extLst>
      <p:ext uri="{BB962C8B-B14F-4D97-AF65-F5344CB8AC3E}">
        <p14:creationId xmlns:p14="http://schemas.microsoft.com/office/powerpoint/2010/main" val="1501062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d-Justice-For-All-SNAP-Ed-English">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3660F1-723B-7B0D-FD96-A34263CFC33A}"/>
              </a:ext>
            </a:extLst>
          </p:cNvPr>
          <p:cNvPicPr>
            <a:picLocks noChangeAspect="1"/>
          </p:cNvPicPr>
          <p:nvPr userDrawn="1"/>
        </p:nvPicPr>
        <p:blipFill rotWithShape="1">
          <a:blip r:embed="rId2"/>
          <a:srcRect l="227" b="5777"/>
          <a:stretch/>
        </p:blipFill>
        <p:spPr>
          <a:xfrm>
            <a:off x="0" y="1"/>
            <a:ext cx="12192000" cy="2147986"/>
          </a:xfrm>
          <a:prstGeom prst="rect">
            <a:avLst/>
          </a:prstGeom>
        </p:spPr>
      </p:pic>
      <p:sp>
        <p:nvSpPr>
          <p:cNvPr id="13" name="TextBox 12">
            <a:extLst>
              <a:ext uri="{FF2B5EF4-FFF2-40B4-BE49-F238E27FC236}">
                <a16:creationId xmlns:a16="http://schemas.microsoft.com/office/drawing/2014/main" id="{6411DAF8-747C-E386-F7A0-AF6C133BCBC3}"/>
              </a:ext>
            </a:extLst>
          </p:cNvPr>
          <p:cNvSpPr txBox="1"/>
          <p:nvPr userDrawn="1"/>
        </p:nvSpPr>
        <p:spPr>
          <a:xfrm>
            <a:off x="414206" y="2372351"/>
            <a:ext cx="11375136" cy="1903315"/>
          </a:xfrm>
          <a:prstGeom prst="rect">
            <a:avLst/>
          </a:prstGeom>
          <a:noFill/>
        </p:spPr>
        <p:txBody>
          <a:bodyPr wrap="square" lIns="0" tIns="0" rIns="0" bIns="0" numCol="1" spcCol="182880" rtlCol="0">
            <a:noAutofit/>
          </a:bodyPr>
          <a:lstStyle/>
          <a:p>
            <a:pPr>
              <a:spcBef>
                <a:spcPts val="1200"/>
              </a:spcBef>
            </a:pPr>
            <a:r>
              <a:rPr lang="en-US" sz="1300">
                <a:latin typeface="Arial" panose="020B0604020202020204" pitchFamily="34" charset="0"/>
                <a:cs typeface="Arial" panose="020B0604020202020204" pitchFamily="34" charset="0"/>
              </a:rPr>
              <a:t>In accordance with Federal law and U.S. Department of Agriculture (USDA) civil rights regulations and policies, this institution is prohibited from discriminating on the basis of race, color, national origin, sex, religious creed, disability, age, political beliefs, or reprisal or retaliation for prior civil rights activity. </a:t>
            </a:r>
          </a:p>
          <a:p>
            <a:pPr>
              <a:spcBef>
                <a:spcPts val="1200"/>
              </a:spcBef>
            </a:pPr>
            <a:r>
              <a:rPr lang="en-US" sz="1300">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300">
                <a:latin typeface="Arial" panose="020B0604020202020204" pitchFamily="34" charset="0"/>
                <a:cs typeface="Arial" panose="020B0604020202020204" pitchFamily="34" charset="0"/>
                <a:hlinkClick r:id="rId3"/>
              </a:rPr>
              <a:t>https://</a:t>
            </a:r>
            <a:r>
              <a:rPr lang="en-US" sz="1300" err="1">
                <a:latin typeface="Arial" panose="020B0604020202020204" pitchFamily="34" charset="0"/>
                <a:cs typeface="Arial" panose="020B0604020202020204" pitchFamily="34" charset="0"/>
                <a:hlinkClick r:id="rId3"/>
              </a:rPr>
              <a:t>www.usda.gov</a:t>
            </a:r>
            <a:r>
              <a:rPr lang="en-US" sz="1300">
                <a:latin typeface="Arial" panose="020B0604020202020204" pitchFamily="34" charset="0"/>
                <a:cs typeface="Arial" panose="020B0604020202020204" pitchFamily="34" charset="0"/>
                <a:hlinkClick r:id="rId3"/>
              </a:rPr>
              <a:t>/sites/default/files/documents/ad-3027.pdf</a:t>
            </a:r>
            <a:r>
              <a:rPr lang="en-US" sz="1300">
                <a:latin typeface="Arial" panose="020B0604020202020204" pitchFamily="34" charset="0"/>
                <a:cs typeface="Arial" panose="020B0604020202020204" pitchFamily="34" charset="0"/>
              </a:rPr>
              <a:t>, from any USDA office, by calling </a:t>
            </a:r>
            <a:r>
              <a:rPr lang="en-US" sz="1300" b="1">
                <a:latin typeface="Arial" panose="020B0604020202020204" pitchFamily="34" charset="0"/>
                <a:cs typeface="Arial" panose="020B0604020202020204" pitchFamily="34" charset="0"/>
              </a:rPr>
              <a:t>(866) 632-9992</a:t>
            </a:r>
            <a:r>
              <a:rPr lang="en-US" sz="1300">
                <a:latin typeface="Arial" panose="020B0604020202020204" pitchFamily="34" charset="0"/>
                <a:cs typeface="Arial" panose="020B0604020202020204" pitchFamily="34" charset="0"/>
              </a:rPr>
              <a:t>,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p:txBody>
      </p:sp>
      <p:sp>
        <p:nvSpPr>
          <p:cNvPr id="17" name="TextBox 16">
            <a:extLst>
              <a:ext uri="{FF2B5EF4-FFF2-40B4-BE49-F238E27FC236}">
                <a16:creationId xmlns:a16="http://schemas.microsoft.com/office/drawing/2014/main" id="{FED8710F-0D84-A9A1-CE47-BB7EE404AB63}"/>
              </a:ext>
            </a:extLst>
          </p:cNvPr>
          <p:cNvSpPr txBox="1"/>
          <p:nvPr userDrawn="1"/>
        </p:nvSpPr>
        <p:spPr>
          <a:xfrm>
            <a:off x="408432" y="4534143"/>
            <a:ext cx="11375136" cy="1067343"/>
          </a:xfrm>
          <a:prstGeom prst="rect">
            <a:avLst/>
          </a:prstGeom>
          <a:noFill/>
        </p:spPr>
        <p:txBody>
          <a:bodyPr wrap="none" lIns="0" tIns="0" rIns="0" bIns="0" numCol="3" spcCol="182880" rtlCol="0">
            <a:noAutofit/>
          </a:bodyPr>
          <a:lstStyle/>
          <a:p>
            <a:pPr>
              <a:spcBef>
                <a:spcPts val="900"/>
              </a:spcBef>
            </a:pPr>
            <a:r>
              <a:rPr lang="en-US" sz="1300" b="1">
                <a:latin typeface="Arial" panose="020B0604020202020204" pitchFamily="34" charset="0"/>
                <a:cs typeface="Arial" panose="020B0604020202020204" pitchFamily="34" charset="0"/>
              </a:rPr>
              <a:t>mail:</a:t>
            </a:r>
          </a:p>
          <a:p>
            <a:pPr>
              <a:spcBef>
                <a:spcPts val="0"/>
              </a:spcBef>
            </a:pPr>
            <a:r>
              <a:rPr lang="en-US" sz="1300">
                <a:latin typeface="Arial" panose="020B0604020202020204" pitchFamily="34" charset="0"/>
                <a:cs typeface="Arial" panose="020B0604020202020204" pitchFamily="34" charset="0"/>
              </a:rPr>
              <a:t>U.S. Department of Agriculture </a:t>
            </a:r>
          </a:p>
          <a:p>
            <a:pPr>
              <a:spcBef>
                <a:spcPts val="0"/>
              </a:spcBef>
            </a:pPr>
            <a:r>
              <a:rPr lang="en-US" sz="1300">
                <a:latin typeface="Arial" panose="020B0604020202020204" pitchFamily="34" charset="0"/>
                <a:cs typeface="Arial" panose="020B0604020202020204" pitchFamily="34" charset="0"/>
              </a:rPr>
              <a:t>Office of the Assistant Secretary for Civil Rights </a:t>
            </a:r>
          </a:p>
          <a:p>
            <a:pPr>
              <a:spcBef>
                <a:spcPts val="0"/>
              </a:spcBef>
            </a:pPr>
            <a:r>
              <a:rPr lang="en-US" sz="1300">
                <a:latin typeface="Arial" panose="020B0604020202020204" pitchFamily="34" charset="0"/>
                <a:cs typeface="Arial" panose="020B0604020202020204" pitchFamily="34" charset="0"/>
              </a:rPr>
              <a:t>1400 Independence Avenue, SW </a:t>
            </a:r>
          </a:p>
          <a:p>
            <a:pPr>
              <a:spcBef>
                <a:spcPts val="0"/>
              </a:spcBef>
            </a:pPr>
            <a:r>
              <a:rPr lang="en-US" sz="1300">
                <a:latin typeface="Arial" panose="020B0604020202020204" pitchFamily="34" charset="0"/>
                <a:cs typeface="Arial" panose="020B0604020202020204" pitchFamily="34" charset="0"/>
              </a:rPr>
              <a:t>Washington, D.C. 20250-9410; or</a:t>
            </a:r>
          </a:p>
          <a:p>
            <a:pPr>
              <a:spcBef>
                <a:spcPts val="0"/>
              </a:spcBef>
            </a:pPr>
            <a:endParaRPr lang="en-US" sz="1300">
              <a:latin typeface="Arial" panose="020B0604020202020204" pitchFamily="34" charset="0"/>
              <a:cs typeface="Arial" panose="020B0604020202020204" pitchFamily="34" charset="0"/>
            </a:endParaRPr>
          </a:p>
          <a:p>
            <a:pPr>
              <a:spcBef>
                <a:spcPts val="0"/>
              </a:spcBef>
            </a:pPr>
            <a:r>
              <a:rPr lang="en-US" sz="1300" b="1">
                <a:latin typeface="Arial" panose="020B0604020202020204" pitchFamily="34" charset="0"/>
                <a:cs typeface="Arial" panose="020B0604020202020204" pitchFamily="34" charset="0"/>
              </a:rPr>
              <a:t>fax:</a:t>
            </a:r>
          </a:p>
          <a:p>
            <a:pPr>
              <a:spcBef>
                <a:spcPts val="0"/>
              </a:spcBef>
            </a:pPr>
            <a:r>
              <a:rPr lang="en-US" sz="1300">
                <a:latin typeface="Arial" panose="020B0604020202020204" pitchFamily="34" charset="0"/>
                <a:cs typeface="Arial" panose="020B0604020202020204" pitchFamily="34" charset="0"/>
              </a:rPr>
              <a:t>(833) 256-1665 or (202) 690-7442;</a:t>
            </a:r>
          </a:p>
          <a:p>
            <a:pPr>
              <a:spcBef>
                <a:spcPts val="0"/>
              </a:spcBef>
            </a:pPr>
            <a:endParaRPr lang="en-US" sz="1300">
              <a:latin typeface="Arial" panose="020B0604020202020204" pitchFamily="34" charset="0"/>
              <a:cs typeface="Arial" panose="020B0604020202020204" pitchFamily="34" charset="0"/>
            </a:endParaRPr>
          </a:p>
          <a:p>
            <a:pPr>
              <a:spcBef>
                <a:spcPts val="0"/>
              </a:spcBef>
            </a:pPr>
            <a:endParaRPr lang="en-US" sz="1300">
              <a:latin typeface="Arial" panose="020B0604020202020204" pitchFamily="34" charset="0"/>
              <a:cs typeface="Arial" panose="020B0604020202020204" pitchFamily="34" charset="0"/>
            </a:endParaRPr>
          </a:p>
          <a:p>
            <a:pPr>
              <a:spcBef>
                <a:spcPts val="0"/>
              </a:spcBef>
            </a:pPr>
            <a:endParaRPr lang="en-US" sz="1300">
              <a:latin typeface="Arial" panose="020B0604020202020204" pitchFamily="34" charset="0"/>
              <a:cs typeface="Arial" panose="020B0604020202020204" pitchFamily="34" charset="0"/>
            </a:endParaRPr>
          </a:p>
          <a:p>
            <a:pPr>
              <a:spcBef>
                <a:spcPts val="0"/>
              </a:spcBef>
            </a:pPr>
            <a:endParaRPr lang="en-US" sz="1300">
              <a:latin typeface="Arial" panose="020B0604020202020204" pitchFamily="34" charset="0"/>
              <a:cs typeface="Arial" panose="020B0604020202020204" pitchFamily="34" charset="0"/>
            </a:endParaRPr>
          </a:p>
          <a:p>
            <a:pPr>
              <a:spcBef>
                <a:spcPts val="0"/>
              </a:spcBef>
            </a:pPr>
            <a:r>
              <a:rPr lang="en-US" sz="1300" b="1">
                <a:latin typeface="Arial" panose="020B0604020202020204" pitchFamily="34" charset="0"/>
                <a:cs typeface="Arial" panose="020B0604020202020204" pitchFamily="34" charset="0"/>
              </a:rPr>
              <a:t>email:</a:t>
            </a:r>
          </a:p>
          <a:p>
            <a:pPr>
              <a:spcBef>
                <a:spcPts val="0"/>
              </a:spcBef>
            </a:pPr>
            <a:r>
              <a:rPr lang="en-US" sz="1300" err="1">
                <a:latin typeface="Arial" panose="020B0604020202020204" pitchFamily="34" charset="0"/>
                <a:cs typeface="Arial" panose="020B0604020202020204" pitchFamily="34" charset="0"/>
                <a:hlinkClick r:id="rId4"/>
              </a:rPr>
              <a:t>program.intake@usda.gov</a:t>
            </a:r>
            <a:endParaRPr lang="en-US" sz="1300">
              <a:latin typeface="Arial" panose="020B0604020202020204" pitchFamily="34" charset="0"/>
              <a:cs typeface="Arial" panose="020B0604020202020204" pitchFamily="34" charset="0"/>
            </a:endParaRPr>
          </a:p>
          <a:p>
            <a:pPr>
              <a:spcBef>
                <a:spcPts val="0"/>
              </a:spcBef>
            </a:pPr>
            <a:endParaRPr lang="en-US" sz="1300">
              <a:latin typeface="Arial" panose="020B0604020202020204" pitchFamily="34" charset="0"/>
              <a:cs typeface="Arial" panose="020B0604020202020204" pitchFamily="34" charset="0"/>
            </a:endParaRPr>
          </a:p>
          <a:p>
            <a:pPr>
              <a:spcBef>
                <a:spcPts val="0"/>
              </a:spcBef>
            </a:pPr>
            <a:r>
              <a:rPr lang="en-US" sz="1300">
                <a:latin typeface="Arial" panose="020B0604020202020204" pitchFamily="34" charset="0"/>
                <a:cs typeface="Arial" panose="020B0604020202020204" pitchFamily="34" charset="0"/>
              </a:rPr>
              <a:t>This institution is an equal opportunity provider.</a:t>
            </a:r>
          </a:p>
        </p:txBody>
      </p:sp>
      <p:sp>
        <p:nvSpPr>
          <p:cNvPr id="18" name="TextBox 17">
            <a:extLst>
              <a:ext uri="{FF2B5EF4-FFF2-40B4-BE49-F238E27FC236}">
                <a16:creationId xmlns:a16="http://schemas.microsoft.com/office/drawing/2014/main" id="{BA002AEB-392E-380D-E802-595DF3B13E17}"/>
              </a:ext>
            </a:extLst>
          </p:cNvPr>
          <p:cNvSpPr txBox="1"/>
          <p:nvPr userDrawn="1"/>
        </p:nvSpPr>
        <p:spPr>
          <a:xfrm>
            <a:off x="408432" y="6026309"/>
            <a:ext cx="11375136" cy="575017"/>
          </a:xfrm>
          <a:prstGeom prst="rect">
            <a:avLst/>
          </a:prstGeom>
          <a:noFill/>
        </p:spPr>
        <p:txBody>
          <a:bodyPr wrap="square" lIns="0" tIns="0" rIns="0" bIns="0" rtlCol="0">
            <a:noAutofit/>
          </a:bodyPr>
          <a:lstStyle/>
          <a:p>
            <a:r>
              <a:rPr lang="en-US" sz="1000" b="0" i="0">
                <a:solidFill>
                  <a:schemeClr val="tx1"/>
                </a:solidFill>
                <a:latin typeface="Arial" panose="020B0604020202020204" pitchFamily="34" charset="0"/>
                <a:ea typeface="Univers 45 Light" charset="0"/>
                <a:cs typeface="Arial" panose="020B0604020202020204" pitchFamily="34" charset="0"/>
              </a:rPr>
              <a:t>SDSU Extension</a:t>
            </a:r>
            <a:r>
              <a:rPr lang="en-US" sz="1000" b="0" i="0" baseline="0">
                <a:solidFill>
                  <a:schemeClr val="tx1"/>
                </a:solidFill>
                <a:latin typeface="Arial" panose="020B0604020202020204" pitchFamily="34" charset="0"/>
                <a:ea typeface="Univers 45 Light" charset="0"/>
                <a:cs typeface="Arial" panose="020B0604020202020204" pitchFamily="34" charset="0"/>
              </a:rPr>
              <a:t> is an equal opportunity provider and employer in accordance with the non-discrimination policies of South Dakota State University, the South Dakota Board of Regents and the United States Department of Agriculture.</a:t>
            </a:r>
          </a:p>
          <a:p>
            <a:pPr>
              <a:spcBef>
                <a:spcPts val="600"/>
              </a:spcBef>
            </a:pPr>
            <a:r>
              <a:rPr lang="en-US" sz="1000" b="0" i="0" baseline="0">
                <a:solidFill>
                  <a:schemeClr val="tx1"/>
                </a:solidFill>
                <a:latin typeface="Arial" panose="020B0604020202020204" pitchFamily="34" charset="0"/>
                <a:ea typeface="Univers 45 Light" charset="0"/>
                <a:cs typeface="Arial" panose="020B0604020202020204" pitchFamily="34" charset="0"/>
              </a:rPr>
              <a:t>Learn more at </a:t>
            </a:r>
            <a:r>
              <a:rPr lang="en-US" sz="1000" b="0" i="0" baseline="0">
                <a:solidFill>
                  <a:schemeClr val="tx1"/>
                </a:solidFill>
                <a:latin typeface="Arial" panose="020B0604020202020204" pitchFamily="34" charset="0"/>
                <a:ea typeface="Univers 45 Light" charset="0"/>
                <a:cs typeface="Arial" panose="020B0604020202020204" pitchFamily="34" charset="0"/>
                <a:hlinkClick r:id="rId5"/>
              </a:rPr>
              <a:t>extension.sdstate.edu</a:t>
            </a:r>
            <a:r>
              <a:rPr lang="en-US" sz="1000" b="0" i="0" baseline="0">
                <a:solidFill>
                  <a:schemeClr val="tx1"/>
                </a:solidFill>
                <a:latin typeface="Arial" panose="020B0604020202020204" pitchFamily="34" charset="0"/>
                <a:ea typeface="Univers 45 Light" charset="0"/>
                <a:cs typeface="Arial" panose="020B0604020202020204" pitchFamily="34" charset="0"/>
              </a:rPr>
              <a:t>.</a:t>
            </a:r>
            <a:endParaRPr lang="en-US" sz="1000" b="0" i="0">
              <a:solidFill>
                <a:schemeClr val="tx1"/>
              </a:solidFill>
              <a:latin typeface="Arial" panose="020B0604020202020204" pitchFamily="34" charset="0"/>
              <a:ea typeface="Univers 45 Light" charset="0"/>
              <a:cs typeface="Arial" panose="020B0604020202020204" pitchFamily="34" charset="0"/>
            </a:endParaRPr>
          </a:p>
        </p:txBody>
      </p:sp>
    </p:spTree>
    <p:extLst>
      <p:ext uri="{BB962C8B-B14F-4D97-AF65-F5344CB8AC3E}">
        <p14:creationId xmlns:p14="http://schemas.microsoft.com/office/powerpoint/2010/main" val="3240670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nd-Justice-For-All-SNAP-Ed-Spani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D4405D-99A8-DB35-847B-6C8433D18867}"/>
              </a:ext>
            </a:extLst>
          </p:cNvPr>
          <p:cNvPicPr>
            <a:picLocks noChangeAspect="1"/>
          </p:cNvPicPr>
          <p:nvPr userDrawn="1"/>
        </p:nvPicPr>
        <p:blipFill rotWithShape="1">
          <a:blip r:embed="rId2"/>
          <a:srcRect l="227" b="5777"/>
          <a:stretch/>
        </p:blipFill>
        <p:spPr>
          <a:xfrm>
            <a:off x="0" y="1"/>
            <a:ext cx="12192000" cy="2147986"/>
          </a:xfrm>
          <a:prstGeom prst="rect">
            <a:avLst/>
          </a:prstGeom>
        </p:spPr>
      </p:pic>
      <p:sp>
        <p:nvSpPr>
          <p:cNvPr id="7" name="TextBox 6">
            <a:extLst>
              <a:ext uri="{FF2B5EF4-FFF2-40B4-BE49-F238E27FC236}">
                <a16:creationId xmlns:a16="http://schemas.microsoft.com/office/drawing/2014/main" id="{6FAA4E54-9470-2D11-6B5D-E2952E49FDB2}"/>
              </a:ext>
            </a:extLst>
          </p:cNvPr>
          <p:cNvSpPr txBox="1"/>
          <p:nvPr userDrawn="1"/>
        </p:nvSpPr>
        <p:spPr>
          <a:xfrm>
            <a:off x="414206" y="2380818"/>
            <a:ext cx="11375136" cy="1954115"/>
          </a:xfrm>
          <a:prstGeom prst="rect">
            <a:avLst/>
          </a:prstGeom>
          <a:noFill/>
        </p:spPr>
        <p:txBody>
          <a:bodyPr wrap="square" lIns="0" tIns="0" rIns="0" bIns="0" numCol="1" spcCol="182880" rtlCol="0">
            <a:noAutofit/>
          </a:bodyPr>
          <a:lstStyle/>
          <a:p>
            <a:pPr>
              <a:spcBef>
                <a:spcPts val="900"/>
              </a:spcBef>
            </a:pPr>
            <a:r>
              <a:rPr lang="en-US" sz="1300" err="1">
                <a:latin typeface="Arial" panose="020B0604020202020204" pitchFamily="34" charset="0"/>
                <a:cs typeface="Arial" panose="020B0604020202020204" pitchFamily="34" charset="0"/>
              </a:rPr>
              <a:t>Conforme</a:t>
            </a:r>
            <a:r>
              <a:rPr lang="en-US" sz="1300">
                <a:latin typeface="Arial" panose="020B0604020202020204" pitchFamily="34" charset="0"/>
                <a:cs typeface="Arial" panose="020B0604020202020204" pitchFamily="34" charset="0"/>
              </a:rPr>
              <a:t> a la ley federal y las </a:t>
            </a:r>
            <a:r>
              <a:rPr lang="en-US" sz="1300" err="1">
                <a:latin typeface="Arial" panose="020B0604020202020204" pitchFamily="34" charset="0"/>
                <a:cs typeface="Arial" panose="020B0604020202020204" pitchFamily="34" charset="0"/>
              </a:rPr>
              <a:t>políticas</a:t>
            </a:r>
            <a:r>
              <a:rPr lang="en-US" sz="1300">
                <a:latin typeface="Arial" panose="020B0604020202020204" pitchFamily="34" charset="0"/>
                <a:cs typeface="Arial" panose="020B0604020202020204" pitchFamily="34" charset="0"/>
              </a:rPr>
              <a:t> y </a:t>
            </a:r>
            <a:r>
              <a:rPr lang="en-US" sz="1300" err="1">
                <a:latin typeface="Arial" panose="020B0604020202020204" pitchFamily="34" charset="0"/>
                <a:cs typeface="Arial" panose="020B0604020202020204" pitchFamily="34" charset="0"/>
              </a:rPr>
              <a:t>regulaciones</a:t>
            </a:r>
            <a:r>
              <a:rPr lang="en-US" sz="1300">
                <a:latin typeface="Arial" panose="020B0604020202020204" pitchFamily="34" charset="0"/>
                <a:cs typeface="Arial" panose="020B0604020202020204" pitchFamily="34" charset="0"/>
              </a:rPr>
              <a:t> de derechos </a:t>
            </a:r>
            <a:r>
              <a:rPr lang="en-US" sz="1300" err="1">
                <a:latin typeface="Arial" panose="020B0604020202020204" pitchFamily="34" charset="0"/>
                <a:cs typeface="Arial" panose="020B0604020202020204" pitchFamily="34" charset="0"/>
              </a:rPr>
              <a:t>civiles</a:t>
            </a:r>
            <a:r>
              <a:rPr lang="en-US" sz="1300">
                <a:latin typeface="Arial" panose="020B0604020202020204" pitchFamily="34" charset="0"/>
                <a:cs typeface="Arial" panose="020B0604020202020204" pitchFamily="34" charset="0"/>
              </a:rPr>
              <a:t> del Departamento de Agricultura de </a:t>
            </a:r>
            <a:r>
              <a:rPr lang="en-US" sz="1300" err="1">
                <a:latin typeface="Arial" panose="020B0604020202020204" pitchFamily="34" charset="0"/>
                <a:cs typeface="Arial" panose="020B0604020202020204" pitchFamily="34" charset="0"/>
              </a:rPr>
              <a:t>los</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Estados</a:t>
            </a:r>
            <a:r>
              <a:rPr lang="en-US" sz="1300">
                <a:latin typeface="Arial" panose="020B0604020202020204" pitchFamily="34" charset="0"/>
                <a:cs typeface="Arial" panose="020B0604020202020204" pitchFamily="34" charset="0"/>
              </a:rPr>
              <a:t> Unidos (USDA), </a:t>
            </a:r>
            <a:r>
              <a:rPr lang="en-US" sz="1300" err="1">
                <a:latin typeface="Arial" panose="020B0604020202020204" pitchFamily="34" charset="0"/>
                <a:cs typeface="Arial" panose="020B0604020202020204" pitchFamily="34" charset="0"/>
              </a:rPr>
              <a:t>esta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institución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tiene</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prohibido</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discriminar</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por</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motivos</a:t>
            </a:r>
            <a:r>
              <a:rPr lang="en-US" sz="1300">
                <a:latin typeface="Arial" panose="020B0604020202020204" pitchFamily="34" charset="0"/>
                <a:cs typeface="Arial" panose="020B0604020202020204" pitchFamily="34" charset="0"/>
              </a:rPr>
              <a:t> de raza, color, </a:t>
            </a:r>
            <a:r>
              <a:rPr lang="en-US" sz="1300" err="1">
                <a:latin typeface="Arial" panose="020B0604020202020204" pitchFamily="34" charset="0"/>
                <a:cs typeface="Arial" panose="020B0604020202020204" pitchFamily="34" charset="0"/>
              </a:rPr>
              <a:t>origen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nacional</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sexo</a:t>
            </a:r>
            <a:r>
              <a:rPr lang="en-US" sz="1300">
                <a:latin typeface="Arial" panose="020B0604020202020204" pitchFamily="34" charset="0"/>
                <a:cs typeface="Arial" panose="020B0604020202020204" pitchFamily="34" charset="0"/>
              </a:rPr>
              <a:t>, credo religioso, </a:t>
            </a:r>
            <a:r>
              <a:rPr lang="en-US" sz="1300" err="1">
                <a:latin typeface="Arial" panose="020B0604020202020204" pitchFamily="34" charset="0"/>
                <a:cs typeface="Arial" panose="020B0604020202020204" pitchFamily="34" charset="0"/>
              </a:rPr>
              <a:t>discapacidad</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edad</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creencias</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políticas</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venganza</a:t>
            </a:r>
            <a:r>
              <a:rPr lang="en-US" sz="1300">
                <a:latin typeface="Arial" panose="020B0604020202020204" pitchFamily="34" charset="0"/>
                <a:cs typeface="Arial" panose="020B0604020202020204" pitchFamily="34" charset="0"/>
              </a:rPr>
              <a:t> o </a:t>
            </a:r>
            <a:r>
              <a:rPr lang="en-US" sz="1300" err="1">
                <a:latin typeface="Arial" panose="020B0604020202020204" pitchFamily="34" charset="0"/>
                <a:cs typeface="Arial" panose="020B0604020202020204" pitchFamily="34" charset="0"/>
              </a:rPr>
              <a:t>represalia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por</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actividades</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realizadas</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el</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pasado</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relacionadas</a:t>
            </a:r>
            <a:r>
              <a:rPr lang="en-US" sz="1300">
                <a:latin typeface="Arial" panose="020B0604020202020204" pitchFamily="34" charset="0"/>
                <a:cs typeface="Arial" panose="020B0604020202020204" pitchFamily="34" charset="0"/>
              </a:rPr>
              <a:t> con </a:t>
            </a:r>
            <a:r>
              <a:rPr lang="en-US" sz="1300" err="1">
                <a:latin typeface="Arial" panose="020B0604020202020204" pitchFamily="34" charset="0"/>
                <a:cs typeface="Arial" panose="020B0604020202020204" pitchFamily="34" charset="0"/>
              </a:rPr>
              <a:t>los</a:t>
            </a:r>
            <a:r>
              <a:rPr lang="en-US" sz="1300">
                <a:latin typeface="Arial" panose="020B0604020202020204" pitchFamily="34" charset="0"/>
                <a:cs typeface="Arial" panose="020B0604020202020204" pitchFamily="34" charset="0"/>
              </a:rPr>
              <a:t> derechos </a:t>
            </a:r>
            <a:r>
              <a:rPr lang="en-US" sz="1300" err="1">
                <a:latin typeface="Arial" panose="020B0604020202020204" pitchFamily="34" charset="0"/>
                <a:cs typeface="Arial" panose="020B0604020202020204" pitchFamily="34" charset="0"/>
              </a:rPr>
              <a:t>civiles</a:t>
            </a:r>
            <a:r>
              <a:rPr lang="en-US" sz="1300">
                <a:latin typeface="Arial" panose="020B0604020202020204" pitchFamily="34" charset="0"/>
                <a:cs typeface="Arial" panose="020B0604020202020204" pitchFamily="34" charset="0"/>
              </a:rPr>
              <a:t>. </a:t>
            </a:r>
          </a:p>
          <a:p>
            <a:pPr>
              <a:spcBef>
                <a:spcPts val="900"/>
              </a:spcBef>
            </a:pPr>
            <a:r>
              <a:rPr lang="en-US" sz="1300">
                <a:latin typeface="Arial" panose="020B0604020202020204" pitchFamily="34" charset="0"/>
                <a:cs typeface="Arial" panose="020B0604020202020204" pitchFamily="34" charset="0"/>
              </a:rPr>
              <a:t>Para </a:t>
            </a:r>
            <a:r>
              <a:rPr lang="en-US" sz="1300" err="1">
                <a:latin typeface="Arial" panose="020B0604020202020204" pitchFamily="34" charset="0"/>
                <a:cs typeface="Arial" panose="020B0604020202020204" pitchFamily="34" charset="0"/>
              </a:rPr>
              <a:t>presentar</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una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queja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por</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discriminación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el</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programa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el</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reclamante</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debe</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completar</a:t>
            </a:r>
            <a:r>
              <a:rPr lang="en-US" sz="1300">
                <a:latin typeface="Arial" panose="020B0604020202020204" pitchFamily="34" charset="0"/>
                <a:cs typeface="Arial" panose="020B0604020202020204" pitchFamily="34" charset="0"/>
              </a:rPr>
              <a:t> un </a:t>
            </a:r>
            <a:r>
              <a:rPr lang="en-US" sz="1300" err="1">
                <a:latin typeface="Arial" panose="020B0604020202020204" pitchFamily="34" charset="0"/>
                <a:cs typeface="Arial" panose="020B0604020202020204" pitchFamily="34" charset="0"/>
              </a:rPr>
              <a:t>formulario</a:t>
            </a:r>
            <a:r>
              <a:rPr lang="en-US" sz="1300">
                <a:latin typeface="Arial" panose="020B0604020202020204" pitchFamily="34" charset="0"/>
                <a:cs typeface="Arial" panose="020B0604020202020204" pitchFamily="34" charset="0"/>
              </a:rPr>
              <a:t> AD-3027, </a:t>
            </a:r>
            <a:r>
              <a:rPr lang="en-US" sz="1300" err="1">
                <a:latin typeface="Arial" panose="020B0604020202020204" pitchFamily="34" charset="0"/>
                <a:cs typeface="Arial" panose="020B0604020202020204" pitchFamily="34" charset="0"/>
              </a:rPr>
              <a:t>Formulario</a:t>
            </a:r>
            <a:r>
              <a:rPr lang="en-US" sz="1300">
                <a:latin typeface="Arial" panose="020B0604020202020204" pitchFamily="34" charset="0"/>
                <a:cs typeface="Arial" panose="020B0604020202020204" pitchFamily="34" charset="0"/>
              </a:rPr>
              <a:t> de </a:t>
            </a:r>
            <a:r>
              <a:rPr lang="en-US" sz="1300" err="1">
                <a:latin typeface="Arial" panose="020B0604020202020204" pitchFamily="34" charset="0"/>
                <a:cs typeface="Arial" panose="020B0604020202020204" pitchFamily="34" charset="0"/>
              </a:rPr>
              <a:t>queja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por</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discriminación</a:t>
            </a:r>
            <a:r>
              <a:rPr lang="en-US" sz="1300">
                <a:latin typeface="Arial" panose="020B0604020202020204" pitchFamily="34" charset="0"/>
                <a:cs typeface="Arial" panose="020B0604020202020204" pitchFamily="34" charset="0"/>
              </a:rPr>
              <a:t> del </a:t>
            </a:r>
            <a:r>
              <a:rPr lang="en-US" sz="1300" err="1">
                <a:latin typeface="Arial" panose="020B0604020202020204" pitchFamily="34" charset="0"/>
                <a:cs typeface="Arial" panose="020B0604020202020204" pitchFamily="34" charset="0"/>
              </a:rPr>
              <a:t>programa</a:t>
            </a:r>
            <a:r>
              <a:rPr lang="en-US" sz="1300">
                <a:latin typeface="Arial" panose="020B0604020202020204" pitchFamily="34" charset="0"/>
                <a:cs typeface="Arial" panose="020B0604020202020204" pitchFamily="34" charset="0"/>
              </a:rPr>
              <a:t> del USDA, que se </a:t>
            </a:r>
            <a:r>
              <a:rPr lang="en-US" sz="1300" err="1">
                <a:latin typeface="Arial" panose="020B0604020202020204" pitchFamily="34" charset="0"/>
                <a:cs typeface="Arial" panose="020B0604020202020204" pitchFamily="34" charset="0"/>
              </a:rPr>
              <a:t>puede</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obtener</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línea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en</a:t>
            </a:r>
            <a:r>
              <a:rPr lang="en-US" sz="1300">
                <a:latin typeface="Arial" panose="020B0604020202020204" pitchFamily="34" charset="0"/>
                <a:cs typeface="Arial" panose="020B0604020202020204" pitchFamily="34" charset="0"/>
              </a:rPr>
              <a:t> </a:t>
            </a:r>
            <a:r>
              <a:rPr lang="en-US" sz="1300">
                <a:latin typeface="Arial" panose="020B0604020202020204" pitchFamily="34" charset="0"/>
                <a:cs typeface="Arial" panose="020B0604020202020204" pitchFamily="34" charset="0"/>
                <a:hlinkClick r:id="rId3"/>
              </a:rPr>
              <a:t>https://</a:t>
            </a:r>
            <a:r>
              <a:rPr lang="en-US" sz="1300" err="1">
                <a:latin typeface="Arial" panose="020B0604020202020204" pitchFamily="34" charset="0"/>
                <a:cs typeface="Arial" panose="020B0604020202020204" pitchFamily="34" charset="0"/>
                <a:hlinkClick r:id="rId3"/>
              </a:rPr>
              <a:t>www.usda.gov</a:t>
            </a:r>
            <a:r>
              <a:rPr lang="en-US" sz="1300">
                <a:latin typeface="Arial" panose="020B0604020202020204" pitchFamily="34" charset="0"/>
                <a:cs typeface="Arial" panose="020B0604020202020204" pitchFamily="34" charset="0"/>
                <a:hlinkClick r:id="rId3"/>
              </a:rPr>
              <a:t>/sites/default/files/documents/ad-3027s.pdf</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cualquier</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oficina</a:t>
            </a:r>
            <a:r>
              <a:rPr lang="en-US" sz="1300">
                <a:latin typeface="Arial" panose="020B0604020202020204" pitchFamily="34" charset="0"/>
                <a:cs typeface="Arial" panose="020B0604020202020204" pitchFamily="34" charset="0"/>
              </a:rPr>
              <a:t> del USDA, </a:t>
            </a:r>
            <a:r>
              <a:rPr lang="en-US" sz="1300" err="1">
                <a:latin typeface="Arial" panose="020B0604020202020204" pitchFamily="34" charset="0"/>
                <a:cs typeface="Arial" panose="020B0604020202020204" pitchFamily="34" charset="0"/>
              </a:rPr>
              <a:t>llamando</a:t>
            </a:r>
            <a:r>
              <a:rPr lang="en-US" sz="1300">
                <a:latin typeface="Arial" panose="020B0604020202020204" pitchFamily="34" charset="0"/>
                <a:cs typeface="Arial" panose="020B0604020202020204" pitchFamily="34" charset="0"/>
              </a:rPr>
              <a:t> al </a:t>
            </a:r>
            <a:r>
              <a:rPr lang="en-US" sz="1300" b="1">
                <a:latin typeface="Arial" panose="020B0604020202020204" pitchFamily="34" charset="0"/>
                <a:cs typeface="Arial" panose="020B0604020202020204" pitchFamily="34" charset="0"/>
              </a:rPr>
              <a:t>(866) 632-9992</a:t>
            </a:r>
            <a:r>
              <a:rPr lang="en-US" sz="1300">
                <a:latin typeface="Arial" panose="020B0604020202020204" pitchFamily="34" charset="0"/>
                <a:cs typeface="Arial" panose="020B0604020202020204" pitchFamily="34" charset="0"/>
              </a:rPr>
              <a:t>, o </a:t>
            </a:r>
            <a:r>
              <a:rPr lang="en-US" sz="1300" err="1">
                <a:latin typeface="Arial" panose="020B0604020202020204" pitchFamily="34" charset="0"/>
                <a:cs typeface="Arial" panose="020B0604020202020204" pitchFamily="34" charset="0"/>
              </a:rPr>
              <a:t>escribiendo</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una</a:t>
            </a:r>
            <a:r>
              <a:rPr lang="en-US" sz="1300">
                <a:latin typeface="Arial" panose="020B0604020202020204" pitchFamily="34" charset="0"/>
                <a:cs typeface="Arial" panose="020B0604020202020204" pitchFamily="34" charset="0"/>
              </a:rPr>
              <a:t> carta </a:t>
            </a:r>
            <a:r>
              <a:rPr lang="en-US" sz="1300" err="1">
                <a:latin typeface="Arial" panose="020B0604020202020204" pitchFamily="34" charset="0"/>
                <a:cs typeface="Arial" panose="020B0604020202020204" pitchFamily="34" charset="0"/>
              </a:rPr>
              <a:t>dirigida</a:t>
            </a:r>
            <a:r>
              <a:rPr lang="en-US" sz="1300">
                <a:latin typeface="Arial" panose="020B0604020202020204" pitchFamily="34" charset="0"/>
                <a:cs typeface="Arial" panose="020B0604020202020204" pitchFamily="34" charset="0"/>
              </a:rPr>
              <a:t> al USDA. La carta </a:t>
            </a:r>
            <a:r>
              <a:rPr lang="en-US" sz="1300" err="1">
                <a:latin typeface="Arial" panose="020B0604020202020204" pitchFamily="34" charset="0"/>
                <a:cs typeface="Arial" panose="020B0604020202020204" pitchFamily="34" charset="0"/>
              </a:rPr>
              <a:t>debe</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contener</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el</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nombre</a:t>
            </a:r>
            <a:r>
              <a:rPr lang="en-US" sz="1300">
                <a:latin typeface="Arial" panose="020B0604020202020204" pitchFamily="34" charset="0"/>
                <a:cs typeface="Arial" panose="020B0604020202020204" pitchFamily="34" charset="0"/>
              </a:rPr>
              <a:t>, la </a:t>
            </a:r>
            <a:r>
              <a:rPr lang="en-US" sz="1300" err="1">
                <a:latin typeface="Arial" panose="020B0604020202020204" pitchFamily="34" charset="0"/>
                <a:cs typeface="Arial" panose="020B0604020202020204" pitchFamily="34" charset="0"/>
              </a:rPr>
              <a:t>dirección</a:t>
            </a:r>
            <a:r>
              <a:rPr lang="en-US" sz="1300">
                <a:latin typeface="Arial" panose="020B0604020202020204" pitchFamily="34" charset="0"/>
                <a:cs typeface="Arial" panose="020B0604020202020204" pitchFamily="34" charset="0"/>
              </a:rPr>
              <a:t> y </a:t>
            </a:r>
            <a:r>
              <a:rPr lang="en-US" sz="1300" err="1">
                <a:latin typeface="Arial" panose="020B0604020202020204" pitchFamily="34" charset="0"/>
                <a:cs typeface="Arial" panose="020B0604020202020204" pitchFamily="34" charset="0"/>
              </a:rPr>
              <a:t>el</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número</a:t>
            </a:r>
            <a:r>
              <a:rPr lang="en-US" sz="1300">
                <a:latin typeface="Arial" panose="020B0604020202020204" pitchFamily="34" charset="0"/>
                <a:cs typeface="Arial" panose="020B0604020202020204" pitchFamily="34" charset="0"/>
              </a:rPr>
              <a:t> de </a:t>
            </a:r>
            <a:r>
              <a:rPr lang="en-US" sz="1300" err="1">
                <a:latin typeface="Arial" panose="020B0604020202020204" pitchFamily="34" charset="0"/>
                <a:cs typeface="Arial" panose="020B0604020202020204" pitchFamily="34" charset="0"/>
              </a:rPr>
              <a:t>teléfono</a:t>
            </a:r>
            <a:r>
              <a:rPr lang="en-US" sz="1300">
                <a:latin typeface="Arial" panose="020B0604020202020204" pitchFamily="34" charset="0"/>
                <a:cs typeface="Arial" panose="020B0604020202020204" pitchFamily="34" charset="0"/>
              </a:rPr>
              <a:t> del </a:t>
            </a:r>
            <a:r>
              <a:rPr lang="en-US" sz="1300" err="1">
                <a:latin typeface="Arial" panose="020B0604020202020204" pitchFamily="34" charset="0"/>
                <a:cs typeface="Arial" panose="020B0604020202020204" pitchFamily="34" charset="0"/>
              </a:rPr>
              <a:t>reclamante</a:t>
            </a:r>
            <a:r>
              <a:rPr lang="en-US" sz="1300">
                <a:latin typeface="Arial" panose="020B0604020202020204" pitchFamily="34" charset="0"/>
                <a:cs typeface="Arial" panose="020B0604020202020204" pitchFamily="34" charset="0"/>
              </a:rPr>
              <a:t>, y </a:t>
            </a:r>
            <a:r>
              <a:rPr lang="en-US" sz="1300" err="1">
                <a:latin typeface="Arial" panose="020B0604020202020204" pitchFamily="34" charset="0"/>
                <a:cs typeface="Arial" panose="020B0604020202020204" pitchFamily="34" charset="0"/>
              </a:rPr>
              <a:t>una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descripción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escrita</a:t>
            </a:r>
            <a:r>
              <a:rPr lang="en-US" sz="1300">
                <a:latin typeface="Arial" panose="020B0604020202020204" pitchFamily="34" charset="0"/>
                <a:cs typeface="Arial" panose="020B0604020202020204" pitchFamily="34" charset="0"/>
              </a:rPr>
              <a:t> de la </a:t>
            </a:r>
            <a:r>
              <a:rPr lang="en-US" sz="1300" err="1">
                <a:latin typeface="Arial" panose="020B0604020202020204" pitchFamily="34" charset="0"/>
                <a:cs typeface="Arial" panose="020B0604020202020204" pitchFamily="34" charset="0"/>
              </a:rPr>
              <a:t>supuesta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acción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discriminatoria</a:t>
            </a:r>
            <a:r>
              <a:rPr lang="en-US" sz="1300">
                <a:latin typeface="Arial" panose="020B0604020202020204" pitchFamily="34" charset="0"/>
                <a:cs typeface="Arial" panose="020B0604020202020204" pitchFamily="34" charset="0"/>
              </a:rPr>
              <a:t> con </a:t>
            </a:r>
            <a:r>
              <a:rPr lang="en-US" sz="1300" err="1">
                <a:latin typeface="Arial" panose="020B0604020202020204" pitchFamily="34" charset="0"/>
                <a:cs typeface="Arial" panose="020B0604020202020204" pitchFamily="34" charset="0"/>
              </a:rPr>
              <a:t>suficiente</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detalle</a:t>
            </a:r>
            <a:r>
              <a:rPr lang="en-US" sz="1300">
                <a:latin typeface="Arial" panose="020B0604020202020204" pitchFamily="34" charset="0"/>
                <a:cs typeface="Arial" panose="020B0604020202020204" pitchFamily="34" charset="0"/>
              </a:rPr>
              <a:t> para </a:t>
            </a:r>
            <a:r>
              <a:rPr lang="en-US" sz="1300" err="1">
                <a:latin typeface="Arial" panose="020B0604020202020204" pitchFamily="34" charset="0"/>
                <a:cs typeface="Arial" panose="020B0604020202020204" pitchFamily="34" charset="0"/>
              </a:rPr>
              <a:t>informar</a:t>
            </a:r>
            <a:r>
              <a:rPr lang="en-US" sz="1300">
                <a:latin typeface="Arial" panose="020B0604020202020204" pitchFamily="34" charset="0"/>
                <a:cs typeface="Arial" panose="020B0604020202020204" pitchFamily="34" charset="0"/>
              </a:rPr>
              <a:t> al </a:t>
            </a:r>
            <a:r>
              <a:rPr lang="en-US" sz="1300" err="1">
                <a:latin typeface="Arial" panose="020B0604020202020204" pitchFamily="34" charset="0"/>
                <a:cs typeface="Arial" panose="020B0604020202020204" pitchFamily="34" charset="0"/>
              </a:rPr>
              <a:t>Subsecretario</a:t>
            </a:r>
            <a:r>
              <a:rPr lang="en-US" sz="1300">
                <a:latin typeface="Arial" panose="020B0604020202020204" pitchFamily="34" charset="0"/>
                <a:cs typeface="Arial" panose="020B0604020202020204" pitchFamily="34" charset="0"/>
              </a:rPr>
              <a:t> de Derechos </a:t>
            </a:r>
            <a:r>
              <a:rPr lang="en-US" sz="1300" err="1">
                <a:latin typeface="Arial" panose="020B0604020202020204" pitchFamily="34" charset="0"/>
                <a:cs typeface="Arial" panose="020B0604020202020204" pitchFamily="34" charset="0"/>
              </a:rPr>
              <a:t>Civiles</a:t>
            </a:r>
            <a:r>
              <a:rPr lang="en-US" sz="1300">
                <a:latin typeface="Arial" panose="020B0604020202020204" pitchFamily="34" charset="0"/>
                <a:cs typeface="Arial" panose="020B0604020202020204" pitchFamily="34" charset="0"/>
              </a:rPr>
              <a:t> (ASCR, </a:t>
            </a:r>
            <a:r>
              <a:rPr lang="en-US" sz="1300" err="1">
                <a:latin typeface="Arial" panose="020B0604020202020204" pitchFamily="34" charset="0"/>
                <a:cs typeface="Arial" panose="020B0604020202020204" pitchFamily="34" charset="0"/>
              </a:rPr>
              <a:t>por</a:t>
            </a:r>
            <a:r>
              <a:rPr lang="en-US" sz="1300">
                <a:latin typeface="Arial" panose="020B0604020202020204" pitchFamily="34" charset="0"/>
                <a:cs typeface="Arial" panose="020B0604020202020204" pitchFamily="34" charset="0"/>
              </a:rPr>
              <a:t> sus </a:t>
            </a:r>
            <a:r>
              <a:rPr lang="en-US" sz="1300" err="1">
                <a:latin typeface="Arial" panose="020B0604020202020204" pitchFamily="34" charset="0"/>
                <a:cs typeface="Arial" panose="020B0604020202020204" pitchFamily="34" charset="0"/>
              </a:rPr>
              <a:t>siglas</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inglés</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sobre</a:t>
            </a:r>
            <a:r>
              <a:rPr lang="en-US" sz="1300">
                <a:latin typeface="Arial" panose="020B0604020202020204" pitchFamily="34" charset="0"/>
                <a:cs typeface="Arial" panose="020B0604020202020204" pitchFamily="34" charset="0"/>
              </a:rPr>
              <a:t> la </a:t>
            </a:r>
            <a:r>
              <a:rPr lang="en-US" sz="1300" err="1">
                <a:latin typeface="Arial" panose="020B0604020202020204" pitchFamily="34" charset="0"/>
                <a:cs typeface="Arial" panose="020B0604020202020204" pitchFamily="34" charset="0"/>
              </a:rPr>
              <a:t>naturaleza</a:t>
            </a:r>
            <a:r>
              <a:rPr lang="en-US" sz="1300">
                <a:latin typeface="Arial" panose="020B0604020202020204" pitchFamily="34" charset="0"/>
                <a:cs typeface="Arial" panose="020B0604020202020204" pitchFamily="34" charset="0"/>
              </a:rPr>
              <a:t> y la </a:t>
            </a:r>
            <a:r>
              <a:rPr lang="en-US" sz="1300" err="1">
                <a:latin typeface="Arial" panose="020B0604020202020204" pitchFamily="34" charset="0"/>
                <a:cs typeface="Arial" panose="020B0604020202020204" pitchFamily="34" charset="0"/>
              </a:rPr>
              <a:t>fecha</a:t>
            </a:r>
            <a:r>
              <a:rPr lang="en-US" sz="1300">
                <a:latin typeface="Arial" panose="020B0604020202020204" pitchFamily="34" charset="0"/>
                <a:cs typeface="Arial" panose="020B0604020202020204" pitchFamily="34" charset="0"/>
              </a:rPr>
              <a:t> de la </a:t>
            </a:r>
            <a:r>
              <a:rPr lang="en-US" sz="1300" err="1">
                <a:latin typeface="Arial" panose="020B0604020202020204" pitchFamily="34" charset="0"/>
                <a:cs typeface="Arial" panose="020B0604020202020204" pitchFamily="34" charset="0"/>
              </a:rPr>
              <a:t>presunta</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violación</a:t>
            </a:r>
            <a:r>
              <a:rPr lang="en-US" sz="1300">
                <a:latin typeface="Arial" panose="020B0604020202020204" pitchFamily="34" charset="0"/>
                <a:cs typeface="Arial" panose="020B0604020202020204" pitchFamily="34" charset="0"/>
              </a:rPr>
              <a:t> de </a:t>
            </a:r>
            <a:r>
              <a:rPr lang="en-US" sz="1300" err="1">
                <a:latin typeface="Arial" panose="020B0604020202020204" pitchFamily="34" charset="0"/>
                <a:cs typeface="Arial" panose="020B0604020202020204" pitchFamily="34" charset="0"/>
              </a:rPr>
              <a:t>los</a:t>
            </a:r>
            <a:r>
              <a:rPr lang="en-US" sz="1300">
                <a:latin typeface="Arial" panose="020B0604020202020204" pitchFamily="34" charset="0"/>
                <a:cs typeface="Arial" panose="020B0604020202020204" pitchFamily="34" charset="0"/>
              </a:rPr>
              <a:t> derechos </a:t>
            </a:r>
            <a:r>
              <a:rPr lang="en-US" sz="1300" err="1">
                <a:latin typeface="Arial" panose="020B0604020202020204" pitchFamily="34" charset="0"/>
                <a:cs typeface="Arial" panose="020B0604020202020204" pitchFamily="34" charset="0"/>
              </a:rPr>
              <a:t>civiles</a:t>
            </a:r>
            <a:r>
              <a:rPr lang="en-US" sz="1300">
                <a:latin typeface="Arial" panose="020B0604020202020204" pitchFamily="34" charset="0"/>
                <a:cs typeface="Arial" panose="020B0604020202020204" pitchFamily="34" charset="0"/>
              </a:rPr>
              <a:t>. La carta o </a:t>
            </a:r>
            <a:r>
              <a:rPr lang="en-US" sz="1300" err="1">
                <a:latin typeface="Arial" panose="020B0604020202020204" pitchFamily="34" charset="0"/>
                <a:cs typeface="Arial" panose="020B0604020202020204" pitchFamily="34" charset="0"/>
              </a:rPr>
              <a:t>el</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formulario</a:t>
            </a:r>
            <a:r>
              <a:rPr lang="en-US" sz="1300">
                <a:latin typeface="Arial" panose="020B0604020202020204" pitchFamily="34" charset="0"/>
                <a:cs typeface="Arial" panose="020B0604020202020204" pitchFamily="34" charset="0"/>
              </a:rPr>
              <a:t> AD-3027 </a:t>
            </a:r>
            <a:r>
              <a:rPr lang="en-US" sz="1300" err="1">
                <a:latin typeface="Arial" panose="020B0604020202020204" pitchFamily="34" charset="0"/>
                <a:cs typeface="Arial" panose="020B0604020202020204" pitchFamily="34" charset="0"/>
              </a:rPr>
              <a:t>completado</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debe</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enviarse</a:t>
            </a:r>
            <a:r>
              <a:rPr lang="en-US" sz="1300">
                <a:latin typeface="Arial" panose="020B0604020202020204" pitchFamily="34" charset="0"/>
                <a:cs typeface="Arial" panose="020B0604020202020204" pitchFamily="34" charset="0"/>
              </a:rPr>
              <a:t> al USDA </a:t>
            </a:r>
            <a:r>
              <a:rPr lang="en-US" sz="1300" err="1">
                <a:latin typeface="Arial" panose="020B0604020202020204" pitchFamily="34" charset="0"/>
                <a:cs typeface="Arial" panose="020B0604020202020204" pitchFamily="34" charset="0"/>
              </a:rPr>
              <a:t>por</a:t>
            </a:r>
            <a:r>
              <a:rPr lang="en-US" sz="1300">
                <a:latin typeface="Arial" panose="020B0604020202020204" pitchFamily="34" charset="0"/>
                <a:cs typeface="Arial" panose="020B0604020202020204" pitchFamily="34" charset="0"/>
              </a:rPr>
              <a:t> medio de:</a:t>
            </a:r>
          </a:p>
        </p:txBody>
      </p:sp>
      <p:sp>
        <p:nvSpPr>
          <p:cNvPr id="8" name="TextBox 7">
            <a:extLst>
              <a:ext uri="{FF2B5EF4-FFF2-40B4-BE49-F238E27FC236}">
                <a16:creationId xmlns:a16="http://schemas.microsoft.com/office/drawing/2014/main" id="{8FE54011-90B3-7601-EF7D-CECB98FF71EE}"/>
              </a:ext>
            </a:extLst>
          </p:cNvPr>
          <p:cNvSpPr txBox="1"/>
          <p:nvPr userDrawn="1"/>
        </p:nvSpPr>
        <p:spPr>
          <a:xfrm>
            <a:off x="408432" y="4563451"/>
            <a:ext cx="11375136" cy="1067343"/>
          </a:xfrm>
          <a:prstGeom prst="rect">
            <a:avLst/>
          </a:prstGeom>
          <a:noFill/>
        </p:spPr>
        <p:txBody>
          <a:bodyPr wrap="none" lIns="0" tIns="0" rIns="0" bIns="0" numCol="3" spcCol="182880" rtlCol="0">
            <a:noAutofit/>
          </a:bodyPr>
          <a:lstStyle/>
          <a:p>
            <a:pPr algn="l">
              <a:spcBef>
                <a:spcPts val="900"/>
              </a:spcBef>
            </a:pPr>
            <a:r>
              <a:rPr lang="en-US" sz="1300" b="1" err="1">
                <a:latin typeface="Arial" panose="020B0604020202020204" pitchFamily="34" charset="0"/>
                <a:cs typeface="Arial" panose="020B0604020202020204" pitchFamily="34" charset="0"/>
              </a:rPr>
              <a:t>correo</a:t>
            </a:r>
            <a:r>
              <a:rPr lang="en-US" sz="1300" b="1">
                <a:latin typeface="Arial" panose="020B0604020202020204" pitchFamily="34" charset="0"/>
                <a:cs typeface="Arial" panose="020B0604020202020204" pitchFamily="34" charset="0"/>
              </a:rPr>
              <a:t> postal:</a:t>
            </a:r>
          </a:p>
          <a:p>
            <a:pPr algn="l">
              <a:spcBef>
                <a:spcPts val="0"/>
              </a:spcBef>
            </a:pPr>
            <a:r>
              <a:rPr lang="en-US" sz="1300">
                <a:latin typeface="Arial" panose="020B0604020202020204" pitchFamily="34" charset="0"/>
                <a:cs typeface="Arial" panose="020B0604020202020204" pitchFamily="34" charset="0"/>
              </a:rPr>
              <a:t>U.S. Department of Agriculture</a:t>
            </a:r>
          </a:p>
          <a:p>
            <a:pPr algn="l">
              <a:spcBef>
                <a:spcPts val="0"/>
              </a:spcBef>
            </a:pPr>
            <a:r>
              <a:rPr lang="en-US" sz="1300">
                <a:latin typeface="Arial" panose="020B0604020202020204" pitchFamily="34" charset="0"/>
                <a:cs typeface="Arial" panose="020B0604020202020204" pitchFamily="34" charset="0"/>
              </a:rPr>
              <a:t>Office of the Assistant Secretary for Civil Rights</a:t>
            </a:r>
          </a:p>
          <a:p>
            <a:pPr algn="l">
              <a:spcBef>
                <a:spcPts val="0"/>
              </a:spcBef>
            </a:pPr>
            <a:r>
              <a:rPr lang="en-US" sz="1300">
                <a:latin typeface="Arial" panose="020B0604020202020204" pitchFamily="34" charset="0"/>
                <a:cs typeface="Arial" panose="020B0604020202020204" pitchFamily="34" charset="0"/>
              </a:rPr>
              <a:t>1400 Independence Avenue, SW</a:t>
            </a:r>
          </a:p>
          <a:p>
            <a:pPr algn="l">
              <a:spcBef>
                <a:spcPts val="0"/>
              </a:spcBef>
            </a:pPr>
            <a:r>
              <a:rPr lang="en-US" sz="1300">
                <a:latin typeface="Arial" panose="020B0604020202020204" pitchFamily="34" charset="0"/>
                <a:cs typeface="Arial" panose="020B0604020202020204" pitchFamily="34" charset="0"/>
              </a:rPr>
              <a:t>Washington, D.C. 20250-9410; o´</a:t>
            </a:r>
          </a:p>
          <a:p>
            <a:pPr algn="l">
              <a:spcBef>
                <a:spcPts val="900"/>
              </a:spcBef>
            </a:pPr>
            <a:r>
              <a:rPr lang="en-US" sz="1300" b="1">
                <a:latin typeface="Arial" panose="020B0604020202020204" pitchFamily="34" charset="0"/>
                <a:cs typeface="Arial" panose="020B0604020202020204" pitchFamily="34" charset="0"/>
              </a:rPr>
              <a:t>fax:</a:t>
            </a:r>
          </a:p>
          <a:p>
            <a:pPr algn="l">
              <a:spcBef>
                <a:spcPts val="0"/>
              </a:spcBef>
            </a:pPr>
            <a:r>
              <a:rPr lang="en-US" sz="1300">
                <a:latin typeface="Arial" panose="020B0604020202020204" pitchFamily="34" charset="0"/>
                <a:cs typeface="Arial" panose="020B0604020202020204" pitchFamily="34" charset="0"/>
              </a:rPr>
              <a:t>(833) 256-1665 o´ (202) 690-7442;</a:t>
            </a:r>
          </a:p>
          <a:p>
            <a:pPr algn="l">
              <a:spcBef>
                <a:spcPts val="0"/>
              </a:spcBef>
            </a:pPr>
            <a:endParaRPr lang="en-US" sz="1300">
              <a:latin typeface="Arial" panose="020B0604020202020204" pitchFamily="34" charset="0"/>
              <a:cs typeface="Arial" panose="020B0604020202020204" pitchFamily="34" charset="0"/>
            </a:endParaRPr>
          </a:p>
          <a:p>
            <a:pPr algn="l">
              <a:spcBef>
                <a:spcPts val="0"/>
              </a:spcBef>
            </a:pPr>
            <a:endParaRPr lang="en-US" sz="1300">
              <a:latin typeface="Arial" panose="020B0604020202020204" pitchFamily="34" charset="0"/>
              <a:cs typeface="Arial" panose="020B0604020202020204" pitchFamily="34" charset="0"/>
            </a:endParaRPr>
          </a:p>
          <a:p>
            <a:pPr algn="l">
              <a:spcBef>
                <a:spcPts val="0"/>
              </a:spcBef>
            </a:pPr>
            <a:endParaRPr lang="en-US" sz="1300">
              <a:latin typeface="Arial" panose="020B0604020202020204" pitchFamily="34" charset="0"/>
              <a:cs typeface="Arial" panose="020B0604020202020204" pitchFamily="34" charset="0"/>
            </a:endParaRPr>
          </a:p>
          <a:p>
            <a:pPr algn="l">
              <a:spcBef>
                <a:spcPts val="900"/>
              </a:spcBef>
            </a:pPr>
            <a:r>
              <a:rPr lang="en-US" sz="1300" b="1" err="1">
                <a:latin typeface="Arial" panose="020B0604020202020204" pitchFamily="34" charset="0"/>
                <a:cs typeface="Arial" panose="020B0604020202020204" pitchFamily="34" charset="0"/>
              </a:rPr>
              <a:t>correo</a:t>
            </a:r>
            <a:r>
              <a:rPr lang="en-US" sz="1300" b="1">
                <a:latin typeface="Arial" panose="020B0604020202020204" pitchFamily="34" charset="0"/>
                <a:cs typeface="Arial" panose="020B0604020202020204" pitchFamily="34" charset="0"/>
              </a:rPr>
              <a:t> </a:t>
            </a:r>
            <a:r>
              <a:rPr lang="en-US" sz="1300" b="1" err="1">
                <a:latin typeface="Arial" panose="020B0604020202020204" pitchFamily="34" charset="0"/>
                <a:cs typeface="Arial" panose="020B0604020202020204" pitchFamily="34" charset="0"/>
              </a:rPr>
              <a:t>electrónico</a:t>
            </a:r>
            <a:r>
              <a:rPr lang="en-US" sz="1300" b="1">
                <a:latin typeface="Arial" panose="020B0604020202020204" pitchFamily="34" charset="0"/>
                <a:cs typeface="Arial" panose="020B0604020202020204" pitchFamily="34" charset="0"/>
              </a:rPr>
              <a:t>:</a:t>
            </a:r>
          </a:p>
          <a:p>
            <a:pPr algn="l">
              <a:spcBef>
                <a:spcPts val="0"/>
              </a:spcBef>
            </a:pPr>
            <a:r>
              <a:rPr lang="en-US" sz="1300">
                <a:latin typeface="Arial" panose="020B0604020202020204" pitchFamily="34" charset="0"/>
                <a:cs typeface="Arial" panose="020B0604020202020204" pitchFamily="34" charset="0"/>
                <a:hlinkClick r:id="rId4"/>
              </a:rPr>
              <a:t>program.intake@usda.gov</a:t>
            </a:r>
            <a:r>
              <a:rPr lang="en-US" sz="1300">
                <a:latin typeface="Arial" panose="020B0604020202020204" pitchFamily="34" charset="0"/>
                <a:cs typeface="Arial" panose="020B0604020202020204" pitchFamily="34" charset="0"/>
              </a:rPr>
              <a:t>.</a:t>
            </a:r>
          </a:p>
          <a:p>
            <a:pPr algn="l">
              <a:spcBef>
                <a:spcPts val="2700"/>
              </a:spcBef>
            </a:pPr>
            <a:r>
              <a:rPr lang="en-US" sz="1300">
                <a:latin typeface="Arial" panose="020B0604020202020204" pitchFamily="34" charset="0"/>
                <a:cs typeface="Arial" panose="020B0604020202020204" pitchFamily="34" charset="0"/>
              </a:rPr>
              <a:t>Esta </a:t>
            </a:r>
            <a:r>
              <a:rPr lang="en-US" sz="1300" err="1">
                <a:latin typeface="Arial" panose="020B0604020202020204" pitchFamily="34" charset="0"/>
                <a:cs typeface="Arial" panose="020B0604020202020204" pitchFamily="34" charset="0"/>
              </a:rPr>
              <a:t>institución</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ofrece</a:t>
            </a:r>
            <a:r>
              <a:rPr lang="en-US" sz="1300">
                <a:latin typeface="Arial" panose="020B0604020202020204" pitchFamily="34" charset="0"/>
                <a:cs typeface="Arial" panose="020B0604020202020204" pitchFamily="34" charset="0"/>
              </a:rPr>
              <a:t> </a:t>
            </a:r>
            <a:r>
              <a:rPr lang="en-US" sz="1300" err="1">
                <a:latin typeface="Arial" panose="020B0604020202020204" pitchFamily="34" charset="0"/>
                <a:cs typeface="Arial" panose="020B0604020202020204" pitchFamily="34" charset="0"/>
              </a:rPr>
              <a:t>igualdad</a:t>
            </a:r>
            <a:r>
              <a:rPr lang="en-US" sz="1300">
                <a:latin typeface="Arial" panose="020B0604020202020204" pitchFamily="34" charset="0"/>
                <a:cs typeface="Arial" panose="020B0604020202020204" pitchFamily="34" charset="0"/>
              </a:rPr>
              <a:t> de </a:t>
            </a:r>
            <a:r>
              <a:rPr lang="en-US" sz="1300" err="1">
                <a:latin typeface="Arial" panose="020B0604020202020204" pitchFamily="34" charset="0"/>
                <a:cs typeface="Arial" panose="020B0604020202020204" pitchFamily="34" charset="0"/>
              </a:rPr>
              <a:t>oportunidades</a:t>
            </a:r>
            <a:r>
              <a:rPr lang="en-US" sz="130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C1CAE907-8A42-B4D9-F1BD-CCD3ACB3BD61}"/>
              </a:ext>
            </a:extLst>
          </p:cNvPr>
          <p:cNvSpPr txBox="1"/>
          <p:nvPr userDrawn="1"/>
        </p:nvSpPr>
        <p:spPr>
          <a:xfrm>
            <a:off x="408432" y="6026309"/>
            <a:ext cx="11375136" cy="575017"/>
          </a:xfrm>
          <a:prstGeom prst="rect">
            <a:avLst/>
          </a:prstGeom>
          <a:noFill/>
        </p:spPr>
        <p:txBody>
          <a:bodyPr wrap="square" lIns="0" tIns="0" rIns="0" bIns="0" rtlCol="0">
            <a:noAutofit/>
          </a:bodyPr>
          <a:lstStyle/>
          <a:p>
            <a:r>
              <a:rPr lang="en-US" sz="1000" b="0" i="0">
                <a:solidFill>
                  <a:schemeClr val="tx1"/>
                </a:solidFill>
                <a:latin typeface="Arial" panose="020B0604020202020204" pitchFamily="34" charset="0"/>
                <a:ea typeface="Univers 45 Light" charset="0"/>
                <a:cs typeface="Arial" panose="020B0604020202020204" pitchFamily="34" charset="0"/>
              </a:rPr>
              <a:t>SDSU Extension</a:t>
            </a:r>
            <a:r>
              <a:rPr lang="en-US" sz="1000" b="0" i="0" baseline="0">
                <a:solidFill>
                  <a:schemeClr val="tx1"/>
                </a:solidFill>
                <a:latin typeface="Arial" panose="020B0604020202020204" pitchFamily="34" charset="0"/>
                <a:ea typeface="Univers 45 Light" charset="0"/>
                <a:cs typeface="Arial" panose="020B0604020202020204" pitchFamily="34" charset="0"/>
              </a:rPr>
              <a:t> is an equal opportunity provider and employer in accordance with the non-discrimination policies of South Dakota State University, the South Dakota Board of Regents and the United States Department of Agriculture.</a:t>
            </a:r>
          </a:p>
          <a:p>
            <a:pPr>
              <a:spcBef>
                <a:spcPts val="600"/>
              </a:spcBef>
            </a:pPr>
            <a:r>
              <a:rPr lang="en-US" sz="1000" b="0" i="0" baseline="0">
                <a:solidFill>
                  <a:schemeClr val="tx1"/>
                </a:solidFill>
                <a:latin typeface="Arial" panose="020B0604020202020204" pitchFamily="34" charset="0"/>
                <a:ea typeface="Univers 45 Light" charset="0"/>
                <a:cs typeface="Arial" panose="020B0604020202020204" pitchFamily="34" charset="0"/>
              </a:rPr>
              <a:t>Learn more at </a:t>
            </a:r>
            <a:r>
              <a:rPr lang="en-US" sz="1000" b="0" i="0" baseline="0">
                <a:solidFill>
                  <a:schemeClr val="tx1"/>
                </a:solidFill>
                <a:latin typeface="Arial" panose="020B0604020202020204" pitchFamily="34" charset="0"/>
                <a:ea typeface="Univers 45 Light" charset="0"/>
                <a:cs typeface="Arial" panose="020B0604020202020204" pitchFamily="34" charset="0"/>
                <a:hlinkClick r:id="rId5"/>
              </a:rPr>
              <a:t>extension.sdstate.edu</a:t>
            </a:r>
            <a:r>
              <a:rPr lang="en-US" sz="1000" b="0" i="0" baseline="0">
                <a:solidFill>
                  <a:schemeClr val="tx1"/>
                </a:solidFill>
                <a:latin typeface="Arial" panose="020B0604020202020204" pitchFamily="34" charset="0"/>
                <a:ea typeface="Univers 45 Light" charset="0"/>
                <a:cs typeface="Arial" panose="020B0604020202020204" pitchFamily="34" charset="0"/>
              </a:rPr>
              <a:t>.</a:t>
            </a:r>
            <a:endParaRPr lang="en-US" sz="1000" b="0" i="0">
              <a:solidFill>
                <a:schemeClr val="tx1"/>
              </a:solidFill>
              <a:latin typeface="Arial" panose="020B0604020202020204" pitchFamily="34" charset="0"/>
              <a:ea typeface="Univers 45 Light" charset="0"/>
              <a:cs typeface="Arial" panose="020B0604020202020204" pitchFamily="34" charset="0"/>
            </a:endParaRPr>
          </a:p>
        </p:txBody>
      </p:sp>
    </p:spTree>
    <p:extLst>
      <p:ext uri="{BB962C8B-B14F-4D97-AF65-F5344CB8AC3E}">
        <p14:creationId xmlns:p14="http://schemas.microsoft.com/office/powerpoint/2010/main" val="212990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Bar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1FE012-518A-1225-9175-74B12CA238B9}"/>
              </a:ext>
            </a:extLst>
          </p:cNvPr>
          <p:cNvSpPr/>
          <p:nvPr userDrawn="1"/>
        </p:nvSpPr>
        <p:spPr>
          <a:xfrm>
            <a:off x="-106393" y="-90418"/>
            <a:ext cx="12404785" cy="1803422"/>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A0"/>
              </a:solidFill>
            </a:endParaRPr>
          </a:p>
        </p:txBody>
      </p:sp>
      <p:sp>
        <p:nvSpPr>
          <p:cNvPr id="2" name="Title 1">
            <a:extLst>
              <a:ext uri="{FF2B5EF4-FFF2-40B4-BE49-F238E27FC236}">
                <a16:creationId xmlns:a16="http://schemas.microsoft.com/office/drawing/2014/main" id="{F5AC63D9-69EB-1F30-3CF8-677E45F5A595}"/>
              </a:ext>
            </a:extLst>
          </p:cNvPr>
          <p:cNvSpPr>
            <a:spLocks noGrp="1"/>
          </p:cNvSpPr>
          <p:nvPr>
            <p:ph type="title"/>
          </p:nvPr>
        </p:nvSpPr>
        <p:spPr>
          <a:xfrm>
            <a:off x="838200" y="126195"/>
            <a:ext cx="10515600" cy="1325563"/>
          </a:xfrm>
        </p:spPr>
        <p:txBody>
          <a:bodyPr/>
          <a:lstStyle>
            <a:lvl1pPr>
              <a:defRPr b="1">
                <a:solidFill>
                  <a:schemeClr val="bg1"/>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4569BC-411B-7664-8294-3F814B94BA90}"/>
              </a:ext>
            </a:extLst>
          </p:cNvPr>
          <p:cNvSpPr>
            <a:spLocks noGrp="1"/>
          </p:cNvSpPr>
          <p:nvPr>
            <p:ph sz="half" idx="1"/>
          </p:nvPr>
        </p:nvSpPr>
        <p:spPr>
          <a:xfrm>
            <a:off x="838200" y="1966585"/>
            <a:ext cx="10515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FD4A8752-9B4E-51B6-A941-AF71A6B2CC29}"/>
              </a:ext>
            </a:extLst>
          </p:cNvPr>
          <p:cNvPicPr>
            <a:picLocks noChangeAspect="1"/>
          </p:cNvPicPr>
          <p:nvPr userDrawn="1"/>
        </p:nvPicPr>
        <p:blipFill>
          <a:blip r:embed="rId2"/>
          <a:srcRect/>
          <a:stretch/>
        </p:blipFill>
        <p:spPr>
          <a:xfrm>
            <a:off x="340659" y="6210898"/>
            <a:ext cx="3813048" cy="520907"/>
          </a:xfrm>
          <a:prstGeom prst="rect">
            <a:avLst/>
          </a:prstGeom>
        </p:spPr>
      </p:pic>
      <p:sp>
        <p:nvSpPr>
          <p:cNvPr id="6" name="TextBox 5">
            <a:extLst>
              <a:ext uri="{FF2B5EF4-FFF2-40B4-BE49-F238E27FC236}">
                <a16:creationId xmlns:a16="http://schemas.microsoft.com/office/drawing/2014/main" id="{A05B2524-F0F1-8B74-88AA-1697C08EB15D}"/>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2293636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Bar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1FE012-518A-1225-9175-74B12CA238B9}"/>
              </a:ext>
            </a:extLst>
          </p:cNvPr>
          <p:cNvSpPr/>
          <p:nvPr userDrawn="1"/>
        </p:nvSpPr>
        <p:spPr>
          <a:xfrm>
            <a:off x="-106393" y="-90418"/>
            <a:ext cx="12404785" cy="1803422"/>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3A0"/>
              </a:solidFill>
            </a:endParaRPr>
          </a:p>
        </p:txBody>
      </p:sp>
      <p:sp>
        <p:nvSpPr>
          <p:cNvPr id="2" name="Title 1">
            <a:extLst>
              <a:ext uri="{FF2B5EF4-FFF2-40B4-BE49-F238E27FC236}">
                <a16:creationId xmlns:a16="http://schemas.microsoft.com/office/drawing/2014/main" id="{F5AC63D9-69EB-1F30-3CF8-677E45F5A595}"/>
              </a:ext>
            </a:extLst>
          </p:cNvPr>
          <p:cNvSpPr>
            <a:spLocks noGrp="1"/>
          </p:cNvSpPr>
          <p:nvPr>
            <p:ph type="title"/>
          </p:nvPr>
        </p:nvSpPr>
        <p:spPr>
          <a:xfrm>
            <a:off x="838200" y="126195"/>
            <a:ext cx="10515600" cy="1325563"/>
          </a:xfrm>
        </p:spPr>
        <p:txBody>
          <a:bodyPr/>
          <a:lstStyle>
            <a:lvl1pPr>
              <a:defRPr b="1">
                <a:solidFill>
                  <a:schemeClr val="bg1"/>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44569BC-411B-7664-8294-3F814B94BA90}"/>
              </a:ext>
            </a:extLst>
          </p:cNvPr>
          <p:cNvSpPr>
            <a:spLocks noGrp="1"/>
          </p:cNvSpPr>
          <p:nvPr>
            <p:ph sz="half" idx="1"/>
          </p:nvPr>
        </p:nvSpPr>
        <p:spPr>
          <a:xfrm>
            <a:off x="838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07F808-54DC-A2CB-4F5A-619524861037}"/>
              </a:ext>
            </a:extLst>
          </p:cNvPr>
          <p:cNvSpPr>
            <a:spLocks noGrp="1"/>
          </p:cNvSpPr>
          <p:nvPr>
            <p:ph sz="half" idx="2"/>
          </p:nvPr>
        </p:nvSpPr>
        <p:spPr>
          <a:xfrm>
            <a:off x="6172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FD4A8752-9B4E-51B6-A941-AF71A6B2CC29}"/>
              </a:ext>
            </a:extLst>
          </p:cNvPr>
          <p:cNvPicPr>
            <a:picLocks noChangeAspect="1"/>
          </p:cNvPicPr>
          <p:nvPr userDrawn="1"/>
        </p:nvPicPr>
        <p:blipFill>
          <a:blip r:embed="rId2"/>
          <a:srcRect/>
          <a:stretch/>
        </p:blipFill>
        <p:spPr>
          <a:xfrm>
            <a:off x="340659" y="6210898"/>
            <a:ext cx="3813048" cy="520907"/>
          </a:xfrm>
          <a:prstGeom prst="rect">
            <a:avLst/>
          </a:prstGeom>
        </p:spPr>
      </p:pic>
      <p:sp>
        <p:nvSpPr>
          <p:cNvPr id="6" name="TextBox 5">
            <a:extLst>
              <a:ext uri="{FF2B5EF4-FFF2-40B4-BE49-F238E27FC236}">
                <a16:creationId xmlns:a16="http://schemas.microsoft.com/office/drawing/2014/main" id="{A05B2524-F0F1-8B74-88AA-1697C08EB15D}"/>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39621224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ne Content Lin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57047"/>
            <a:ext cx="12192000" cy="900953"/>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8132E-7F1F-D78C-0B74-8ACA1350708D}"/>
              </a:ext>
            </a:extLst>
          </p:cNvPr>
          <p:cNvSpPr>
            <a:spLocks noGrp="1"/>
          </p:cNvSpPr>
          <p:nvPr>
            <p:ph type="title"/>
          </p:nvPr>
        </p:nvSpPr>
        <p:spPr>
          <a:xfrm>
            <a:off x="838200" y="365126"/>
            <a:ext cx="10515600" cy="1087156"/>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4BDE33E-8D82-A29D-075E-A3FAE86F3D7F}"/>
              </a:ext>
            </a:extLst>
          </p:cNvPr>
          <p:cNvSpPr>
            <a:spLocks noGrp="1"/>
          </p:cNvSpPr>
          <p:nvPr>
            <p:ph idx="1"/>
          </p:nvPr>
        </p:nvSpPr>
        <p:spPr>
          <a:xfrm>
            <a:off x="838200" y="1825625"/>
            <a:ext cx="10515600" cy="3877410"/>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AA2C206-7CAC-7385-88F0-BDDDF6782C01}"/>
              </a:ext>
            </a:extLst>
          </p:cNvPr>
          <p:cNvCxnSpPr/>
          <p:nvPr userDrawn="1"/>
        </p:nvCxnSpPr>
        <p:spPr>
          <a:xfrm>
            <a:off x="0" y="1452282"/>
            <a:ext cx="12192000" cy="0"/>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19517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Lin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84A89-AE70-B4B9-746E-1A12FF0B4ED0}"/>
              </a:ext>
            </a:extLst>
          </p:cNvPr>
          <p:cNvSpPr/>
          <p:nvPr userDrawn="1"/>
        </p:nvSpPr>
        <p:spPr>
          <a:xfrm>
            <a:off x="0" y="5957047"/>
            <a:ext cx="12192000" cy="900953"/>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8132E-7F1F-D78C-0B74-8ACA1350708D}"/>
              </a:ext>
            </a:extLst>
          </p:cNvPr>
          <p:cNvSpPr>
            <a:spLocks noGrp="1"/>
          </p:cNvSpPr>
          <p:nvPr>
            <p:ph type="title"/>
          </p:nvPr>
        </p:nvSpPr>
        <p:spPr>
          <a:xfrm>
            <a:off x="838200" y="365126"/>
            <a:ext cx="10515600" cy="1087156"/>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pic>
        <p:nvPicPr>
          <p:cNvPr id="8" name="Picture 7" descr="Text&#10;&#10;Description automatically generated">
            <a:extLst>
              <a:ext uri="{FF2B5EF4-FFF2-40B4-BE49-F238E27FC236}">
                <a16:creationId xmlns:a16="http://schemas.microsoft.com/office/drawing/2014/main" id="{81C75C61-6701-0DF8-E892-8F07AE33455F}"/>
              </a:ext>
            </a:extLst>
          </p:cNvPr>
          <p:cNvPicPr>
            <a:picLocks noChangeAspect="1"/>
          </p:cNvPicPr>
          <p:nvPr userDrawn="1"/>
        </p:nvPicPr>
        <p:blipFill>
          <a:blip r:embed="rId2"/>
          <a:stretch>
            <a:fillRect/>
          </a:stretch>
        </p:blipFill>
        <p:spPr>
          <a:xfrm>
            <a:off x="306918" y="6188292"/>
            <a:ext cx="3801619" cy="523577"/>
          </a:xfrm>
          <a:prstGeom prst="rect">
            <a:avLst/>
          </a:prstGeom>
        </p:spPr>
      </p:pic>
      <p:sp>
        <p:nvSpPr>
          <p:cNvPr id="10" name="TextBox 9">
            <a:extLst>
              <a:ext uri="{FF2B5EF4-FFF2-40B4-BE49-F238E27FC236}">
                <a16:creationId xmlns:a16="http://schemas.microsoft.com/office/drawing/2014/main" id="{42DD2316-71B4-2C10-A69F-9965ADE5F4B4}"/>
              </a:ext>
            </a:extLst>
          </p:cNvPr>
          <p:cNvSpPr txBox="1"/>
          <p:nvPr userDrawn="1"/>
        </p:nvSpPr>
        <p:spPr>
          <a:xfrm>
            <a:off x="11230659" y="6357767"/>
            <a:ext cx="634129" cy="246221"/>
          </a:xfrm>
          <a:prstGeom prst="rect">
            <a:avLst/>
          </a:prstGeom>
          <a:noFill/>
        </p:spPr>
        <p:txBody>
          <a:bodyPr wrap="square" rtlCol="0">
            <a:spAutoFit/>
          </a:bodyPr>
          <a:lstStyle/>
          <a:p>
            <a:pPr algn="r"/>
            <a:fld id="{79F1F932-4DB6-6049-B118-0EF4D083457E}" type="slidenum">
              <a:rPr lang="en-US" sz="1000" b="0" i="0" smtClean="0">
                <a:solidFill>
                  <a:schemeClr val="bg1"/>
                </a:solidFill>
                <a:effectLst/>
                <a:latin typeface="Arial" panose="020B0604020202020204" pitchFamily="34" charset="0"/>
                <a:ea typeface="Noto Sans" panose="020B0502040504020204" pitchFamily="34" charset="0"/>
                <a:cs typeface="Arial" panose="020B0604020202020204" pitchFamily="34" charset="0"/>
              </a:rPr>
              <a:t>‹#›</a:t>
            </a:fld>
            <a:endParaRPr lang="en-US" sz="1000" b="0" i="0">
              <a:solidFill>
                <a:schemeClr val="bg1"/>
              </a:solidFill>
              <a:effectLst/>
              <a:latin typeface="Arial" panose="020B0604020202020204" pitchFamily="34" charset="0"/>
              <a:ea typeface="Noto Sans" panose="020B0502040504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AA2C206-7CAC-7385-88F0-BDDDF6782C01}"/>
              </a:ext>
            </a:extLst>
          </p:cNvPr>
          <p:cNvCxnSpPr/>
          <p:nvPr userDrawn="1"/>
        </p:nvCxnSpPr>
        <p:spPr>
          <a:xfrm>
            <a:off x="0" y="1452282"/>
            <a:ext cx="12192000" cy="0"/>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sp>
        <p:nvSpPr>
          <p:cNvPr id="4" name="Content Placeholder 2">
            <a:extLst>
              <a:ext uri="{FF2B5EF4-FFF2-40B4-BE49-F238E27FC236}">
                <a16:creationId xmlns:a16="http://schemas.microsoft.com/office/drawing/2014/main" id="{2E1F32A6-0CD7-944B-DCDB-6AD591FDB5ED}"/>
              </a:ext>
            </a:extLst>
          </p:cNvPr>
          <p:cNvSpPr>
            <a:spLocks noGrp="1"/>
          </p:cNvSpPr>
          <p:nvPr>
            <p:ph sz="half" idx="1"/>
          </p:nvPr>
        </p:nvSpPr>
        <p:spPr>
          <a:xfrm>
            <a:off x="838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A8DE8B2-7F8E-67A5-CD92-5B23F43BAD4C}"/>
              </a:ext>
            </a:extLst>
          </p:cNvPr>
          <p:cNvSpPr>
            <a:spLocks noGrp="1"/>
          </p:cNvSpPr>
          <p:nvPr>
            <p:ph sz="half" idx="2"/>
          </p:nvPr>
        </p:nvSpPr>
        <p:spPr>
          <a:xfrm>
            <a:off x="6172200" y="1966585"/>
            <a:ext cx="5181600" cy="3882124"/>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126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Lin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F7D-8824-632B-399E-8DE76DB07728}"/>
              </a:ext>
            </a:extLst>
          </p:cNvPr>
          <p:cNvSpPr>
            <a:spLocks noGrp="1"/>
          </p:cNvSpPr>
          <p:nvPr>
            <p:ph type="title"/>
          </p:nvPr>
        </p:nvSpPr>
        <p:spPr>
          <a:xfrm>
            <a:off x="838200" y="962249"/>
            <a:ext cx="9132518"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FC1D7FCC-AB27-A311-98FC-948636DA3A11}"/>
              </a:ext>
            </a:extLst>
          </p:cNvPr>
          <p:cNvCxnSpPr/>
          <p:nvPr userDrawn="1"/>
        </p:nvCxnSpPr>
        <p:spPr>
          <a:xfrm>
            <a:off x="0" y="773718"/>
            <a:ext cx="9970718" cy="0"/>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BB95B87-22D5-437A-E091-4134FCBAC3C8}"/>
              </a:ext>
            </a:extLst>
          </p:cNvPr>
          <p:cNvPicPr>
            <a:picLocks noChangeAspect="1"/>
          </p:cNvPicPr>
          <p:nvPr userDrawn="1"/>
        </p:nvPicPr>
        <p:blipFill>
          <a:blip r:embed="rId2"/>
          <a:stretch>
            <a:fillRect/>
          </a:stretch>
        </p:blipFill>
        <p:spPr>
          <a:xfrm>
            <a:off x="10165229" y="291938"/>
            <a:ext cx="1630812" cy="1052803"/>
          </a:xfrm>
          <a:prstGeom prst="rect">
            <a:avLst/>
          </a:prstGeom>
        </p:spPr>
      </p:pic>
      <p:cxnSp>
        <p:nvCxnSpPr>
          <p:cNvPr id="13" name="Straight Connector 12">
            <a:extLst>
              <a:ext uri="{FF2B5EF4-FFF2-40B4-BE49-F238E27FC236}">
                <a16:creationId xmlns:a16="http://schemas.microsoft.com/office/drawing/2014/main" id="{597EED5E-300B-52FE-66DB-2F07BAD4A8C4}"/>
              </a:ext>
            </a:extLst>
          </p:cNvPr>
          <p:cNvCxnSpPr>
            <a:cxnSpLocks/>
          </p:cNvCxnSpPr>
          <p:nvPr userDrawn="1"/>
        </p:nvCxnSpPr>
        <p:spPr>
          <a:xfrm flipV="1">
            <a:off x="11081359" y="1740310"/>
            <a:ext cx="0" cy="4184501"/>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sp>
        <p:nvSpPr>
          <p:cNvPr id="4" name="Content Placeholder 3">
            <a:extLst>
              <a:ext uri="{FF2B5EF4-FFF2-40B4-BE49-F238E27FC236}">
                <a16:creationId xmlns:a16="http://schemas.microsoft.com/office/drawing/2014/main" id="{52573394-94A9-F18E-4E7F-0BDD50F141BD}"/>
              </a:ext>
            </a:extLst>
          </p:cNvPr>
          <p:cNvSpPr>
            <a:spLocks noGrp="1"/>
          </p:cNvSpPr>
          <p:nvPr>
            <p:ph sz="quarter" idx="10"/>
          </p:nvPr>
        </p:nvSpPr>
        <p:spPr>
          <a:xfrm>
            <a:off x="847725" y="2474913"/>
            <a:ext cx="9132888" cy="3468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1FD6FBD4-501B-FD91-2DD4-1F2CEF94A8DA}"/>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320551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Line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F7D-8824-632B-399E-8DE76DB07728}"/>
              </a:ext>
            </a:extLst>
          </p:cNvPr>
          <p:cNvSpPr>
            <a:spLocks noGrp="1"/>
          </p:cNvSpPr>
          <p:nvPr>
            <p:ph type="title"/>
          </p:nvPr>
        </p:nvSpPr>
        <p:spPr>
          <a:xfrm>
            <a:off x="838200" y="962249"/>
            <a:ext cx="9132518" cy="1325563"/>
          </a:xfrm>
        </p:spPr>
        <p:txBody>
          <a:bodyPr/>
          <a:lstStyle>
            <a:lvl1pPr>
              <a:defRPr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FC1D7FCC-AB27-A311-98FC-948636DA3A11}"/>
              </a:ext>
            </a:extLst>
          </p:cNvPr>
          <p:cNvCxnSpPr/>
          <p:nvPr userDrawn="1"/>
        </p:nvCxnSpPr>
        <p:spPr>
          <a:xfrm>
            <a:off x="0" y="773718"/>
            <a:ext cx="9970718" cy="0"/>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ABB95B87-22D5-437A-E091-4134FCBAC3C8}"/>
              </a:ext>
            </a:extLst>
          </p:cNvPr>
          <p:cNvPicPr>
            <a:picLocks noChangeAspect="1"/>
          </p:cNvPicPr>
          <p:nvPr userDrawn="1"/>
        </p:nvPicPr>
        <p:blipFill>
          <a:blip r:embed="rId2"/>
          <a:stretch>
            <a:fillRect/>
          </a:stretch>
        </p:blipFill>
        <p:spPr>
          <a:xfrm>
            <a:off x="10165229" y="291938"/>
            <a:ext cx="1630812" cy="1052803"/>
          </a:xfrm>
          <a:prstGeom prst="rect">
            <a:avLst/>
          </a:prstGeom>
        </p:spPr>
      </p:pic>
      <p:cxnSp>
        <p:nvCxnSpPr>
          <p:cNvPr id="13" name="Straight Connector 12">
            <a:extLst>
              <a:ext uri="{FF2B5EF4-FFF2-40B4-BE49-F238E27FC236}">
                <a16:creationId xmlns:a16="http://schemas.microsoft.com/office/drawing/2014/main" id="{597EED5E-300B-52FE-66DB-2F07BAD4A8C4}"/>
              </a:ext>
            </a:extLst>
          </p:cNvPr>
          <p:cNvCxnSpPr>
            <a:cxnSpLocks/>
          </p:cNvCxnSpPr>
          <p:nvPr userDrawn="1"/>
        </p:nvCxnSpPr>
        <p:spPr>
          <a:xfrm flipV="1">
            <a:off x="11081359" y="1740310"/>
            <a:ext cx="0" cy="4184501"/>
          </a:xfrm>
          <a:prstGeom prst="line">
            <a:avLst/>
          </a:prstGeom>
          <a:ln>
            <a:solidFill>
              <a:srgbClr val="0033A0"/>
            </a:solidFill>
          </a:ln>
        </p:spPr>
        <p:style>
          <a:lnRef idx="3">
            <a:schemeClr val="dk1"/>
          </a:lnRef>
          <a:fillRef idx="0">
            <a:schemeClr val="dk1"/>
          </a:fillRef>
          <a:effectRef idx="2">
            <a:schemeClr val="dk1"/>
          </a:effectRef>
          <a:fontRef idx="minor">
            <a:schemeClr val="tx1"/>
          </a:fontRef>
        </p:style>
      </p:cxnSp>
      <p:sp>
        <p:nvSpPr>
          <p:cNvPr id="3" name="Content Placeholder 2">
            <a:extLst>
              <a:ext uri="{FF2B5EF4-FFF2-40B4-BE49-F238E27FC236}">
                <a16:creationId xmlns:a16="http://schemas.microsoft.com/office/drawing/2014/main" id="{99DDA65A-25A0-676F-174C-9B75CB4986AB}"/>
              </a:ext>
            </a:extLst>
          </p:cNvPr>
          <p:cNvSpPr>
            <a:spLocks noGrp="1"/>
          </p:cNvSpPr>
          <p:nvPr>
            <p:ph sz="half" idx="1"/>
          </p:nvPr>
        </p:nvSpPr>
        <p:spPr>
          <a:xfrm>
            <a:off x="838200" y="2497873"/>
            <a:ext cx="4297680" cy="363529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0C4DBB-8293-CDA6-112D-D25C7F0ACD4E}"/>
              </a:ext>
            </a:extLst>
          </p:cNvPr>
          <p:cNvSpPr>
            <a:spLocks noGrp="1"/>
          </p:cNvSpPr>
          <p:nvPr>
            <p:ph sz="half" idx="2"/>
          </p:nvPr>
        </p:nvSpPr>
        <p:spPr>
          <a:xfrm>
            <a:off x="5720576" y="2497873"/>
            <a:ext cx="4293219" cy="3635298"/>
          </a:xfrm>
        </p:spPr>
        <p:txBody>
          <a:bodyPr/>
          <a:lstStyle>
            <a:lvl1pPr>
              <a:defRPr>
                <a:latin typeface="Arial" panose="020B0604020202020204" pitchFamily="34" charset="0"/>
                <a:ea typeface="Noto Sans Med" panose="020B0602040504020204" pitchFamily="34" charset="0"/>
                <a:cs typeface="Arial" panose="020B0604020202020204" pitchFamily="34" charset="0"/>
              </a:defRPr>
            </a:lvl1pPr>
            <a:lvl2pPr>
              <a:defRPr>
                <a:latin typeface="Arial" panose="020B0604020202020204" pitchFamily="34" charset="0"/>
                <a:ea typeface="Noto Sans Med" panose="020B0602040504020204" pitchFamily="34" charset="0"/>
                <a:cs typeface="Arial" panose="020B0604020202020204" pitchFamily="34" charset="0"/>
              </a:defRPr>
            </a:lvl2pPr>
            <a:lvl3pPr>
              <a:defRPr>
                <a:latin typeface="Arial" panose="020B0604020202020204" pitchFamily="34" charset="0"/>
                <a:ea typeface="Noto Sans Med" panose="020B0602040504020204" pitchFamily="34" charset="0"/>
                <a:cs typeface="Arial" panose="020B0604020202020204" pitchFamily="34" charset="0"/>
              </a:defRPr>
            </a:lvl3pPr>
            <a:lvl4pPr>
              <a:defRPr>
                <a:latin typeface="Arial" panose="020B0604020202020204" pitchFamily="34" charset="0"/>
                <a:ea typeface="Noto Sans Med" panose="020B0602040504020204" pitchFamily="34" charset="0"/>
                <a:cs typeface="Arial" panose="020B0604020202020204" pitchFamily="34" charset="0"/>
              </a:defRPr>
            </a:lvl4pPr>
            <a:lvl5pPr>
              <a:defRPr>
                <a:latin typeface="Arial" panose="020B0604020202020204" pitchFamily="34" charset="0"/>
                <a:ea typeface="Noto Sans Med" panose="020B060204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AC1F258E-EA2C-C63D-F114-0A82A59FE8EE}"/>
              </a:ext>
            </a:extLst>
          </p:cNvPr>
          <p:cNvSpPr txBox="1"/>
          <p:nvPr userDrawn="1"/>
        </p:nvSpPr>
        <p:spPr>
          <a:xfrm>
            <a:off x="11217212" y="6407523"/>
            <a:ext cx="634129" cy="246221"/>
          </a:xfrm>
          <a:prstGeom prst="rect">
            <a:avLst/>
          </a:prstGeom>
          <a:noFill/>
        </p:spPr>
        <p:txBody>
          <a:bodyPr wrap="square" rtlCol="0">
            <a:spAutoFit/>
          </a:bodyPr>
          <a:lstStyle/>
          <a:p>
            <a:pPr algn="r"/>
            <a:fld id="{CE031D98-3373-A84B-9B5E-A75B1CC898E4}" type="slidenum">
              <a:rPr lang="en-US" sz="1000" b="1" i="0" smtClean="0">
                <a:solidFill>
                  <a:srgbClr val="0033A0"/>
                </a:solidFill>
                <a:effectLst/>
                <a:latin typeface="Arial" panose="020B0604020202020204" pitchFamily="34" charset="0"/>
                <a:ea typeface="Noto Sans" panose="020B0502040504020204" pitchFamily="34" charset="0"/>
                <a:cs typeface="Arial" panose="020B0604020202020204" pitchFamily="34" charset="0"/>
              </a:rPr>
              <a:t>‹#›</a:t>
            </a:fld>
            <a:endParaRPr lang="en-US" sz="1000" b="1" i="0">
              <a:solidFill>
                <a:srgbClr val="0033A0"/>
              </a:solidFill>
              <a:effectLst/>
              <a:latin typeface="Arial" panose="020B0604020202020204" pitchFamily="34" charset="0"/>
              <a:ea typeface="Noto Sans" panose="020B0502040504020204" pitchFamily="34" charset="0"/>
              <a:cs typeface="Arial" panose="020B0604020202020204" pitchFamily="34" charset="0"/>
            </a:endParaRPr>
          </a:p>
        </p:txBody>
      </p:sp>
    </p:spTree>
    <p:extLst>
      <p:ext uri="{BB962C8B-B14F-4D97-AF65-F5344CB8AC3E}">
        <p14:creationId xmlns:p14="http://schemas.microsoft.com/office/powerpoint/2010/main" val="14754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DB28-BE97-A7D3-57AD-42CE921597EA}"/>
              </a:ext>
            </a:extLst>
          </p:cNvPr>
          <p:cNvSpPr>
            <a:spLocks noGrp="1"/>
          </p:cNvSpPr>
          <p:nvPr>
            <p:ph type="ctrTitle"/>
          </p:nvPr>
        </p:nvSpPr>
        <p:spPr>
          <a:xfrm>
            <a:off x="474111" y="1426938"/>
            <a:ext cx="6736977" cy="2101289"/>
          </a:xfrm>
        </p:spPr>
        <p:txBody>
          <a:bodyPr anchor="ctr">
            <a:noAutofit/>
          </a:bodyPr>
          <a:lstStyle>
            <a:lvl1pPr algn="l">
              <a:defRPr sz="6600" b="1">
                <a:solidFill>
                  <a:srgbClr val="0033A0"/>
                </a:solidFill>
                <a:latin typeface="Palatino" pitchFamily="2" charset="77"/>
                <a:ea typeface="Palatino" pitchFamily="2" charset="77"/>
                <a:cs typeface="Noto Serif SemBd" panose="02020702060505020204" pitchFamily="18" charset="0"/>
              </a:defRPr>
            </a:lvl1pPr>
          </a:lstStyle>
          <a:p>
            <a:r>
              <a:rPr lang="en-US"/>
              <a:t>Click to edit Master title style</a:t>
            </a:r>
          </a:p>
        </p:txBody>
      </p:sp>
      <p:sp>
        <p:nvSpPr>
          <p:cNvPr id="4" name="Date Placeholder 3">
            <a:extLst>
              <a:ext uri="{FF2B5EF4-FFF2-40B4-BE49-F238E27FC236}">
                <a16:creationId xmlns:a16="http://schemas.microsoft.com/office/drawing/2014/main" id="{947C680B-A36E-F491-D854-CEBA4598F432}"/>
              </a:ext>
            </a:extLst>
          </p:cNvPr>
          <p:cNvSpPr>
            <a:spLocks noGrp="1"/>
          </p:cNvSpPr>
          <p:nvPr>
            <p:ph type="dt" sz="half" idx="10"/>
          </p:nvPr>
        </p:nvSpPr>
        <p:spPr/>
        <p:txBody>
          <a:bodyPr/>
          <a:lstStyle/>
          <a:p>
            <a:fld id="{40DBFB06-D1AB-A149-9120-0AF75E3AE9D9}" type="datetimeFigureOut">
              <a:rPr lang="en-US" smtClean="0"/>
              <a:t>4/8/26</a:t>
            </a:fld>
            <a:endParaRPr lang="en-US"/>
          </a:p>
        </p:txBody>
      </p:sp>
      <p:sp>
        <p:nvSpPr>
          <p:cNvPr id="8" name="Rectangle 7">
            <a:extLst>
              <a:ext uri="{FF2B5EF4-FFF2-40B4-BE49-F238E27FC236}">
                <a16:creationId xmlns:a16="http://schemas.microsoft.com/office/drawing/2014/main" id="{37D86063-A8E4-2C0D-5525-7851B244DB2E}"/>
              </a:ext>
            </a:extLst>
          </p:cNvPr>
          <p:cNvSpPr/>
          <p:nvPr userDrawn="1"/>
        </p:nvSpPr>
        <p:spPr>
          <a:xfrm>
            <a:off x="0" y="3747431"/>
            <a:ext cx="7534654" cy="3108501"/>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00"/>
              </a:solidFill>
              <a:highlight>
                <a:srgbClr val="FFD100"/>
              </a:highlight>
            </a:endParaRPr>
          </a:p>
        </p:txBody>
      </p:sp>
      <p:sp>
        <p:nvSpPr>
          <p:cNvPr id="11" name="TextBox 10">
            <a:extLst>
              <a:ext uri="{FF2B5EF4-FFF2-40B4-BE49-F238E27FC236}">
                <a16:creationId xmlns:a16="http://schemas.microsoft.com/office/drawing/2014/main" id="{B046EBC3-7E83-C007-0BC1-7F3F534FE58C}"/>
              </a:ext>
            </a:extLst>
          </p:cNvPr>
          <p:cNvSpPr txBox="1"/>
          <p:nvPr userDrawn="1"/>
        </p:nvSpPr>
        <p:spPr>
          <a:xfrm>
            <a:off x="268941" y="6261675"/>
            <a:ext cx="7265713" cy="461665"/>
          </a:xfrm>
          <a:prstGeom prst="rect">
            <a:avLst/>
          </a:prstGeom>
          <a:noFill/>
        </p:spPr>
        <p:txBody>
          <a:bodyPr wrap="square" rtlCol="0">
            <a:spAutoFit/>
          </a:bodyPr>
          <a:lstStyle/>
          <a:p>
            <a:r>
              <a:rPr lang="en-US" sz="800" b="0" i="0">
                <a:solidFill>
                  <a:schemeClr val="tx1"/>
                </a:solidFill>
                <a:effectLst/>
                <a:latin typeface="Arial" panose="020B0604020202020204" pitchFamily="34" charset="0"/>
                <a:ea typeface="Noto Sans" panose="020B0502040504020204" pitchFamily="34" charset="0"/>
                <a:cs typeface="Arial" panose="020B0604020202020204" pitchFamily="34" charset="0"/>
              </a:rPr>
              <a:t>SDSU Extension is an equal opportunity provider and employer in accordance with the nondiscrimination policies of South Dakota State University, the South Dakota Board of Regents and the United States Department of Agriculture. Learn more at </a:t>
            </a:r>
            <a:r>
              <a:rPr lang="en-US" sz="800" b="0" i="0">
                <a:solidFill>
                  <a:schemeClr val="tx1"/>
                </a:solidFill>
                <a:effectLst/>
                <a:latin typeface="Arial" panose="020B0604020202020204" pitchFamily="34" charset="0"/>
                <a:ea typeface="Noto Sans" panose="020B0502040504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extension.sdstate.edu</a:t>
            </a:r>
            <a:r>
              <a:rPr lang="en-US" sz="800" b="0" i="0">
                <a:solidFill>
                  <a:schemeClr val="tx1"/>
                </a:solidFill>
                <a:effectLst/>
                <a:latin typeface="Arial" panose="020B0604020202020204" pitchFamily="34" charset="0"/>
                <a:ea typeface="Noto Sans" panose="020B0502040504020204" pitchFamily="34" charset="0"/>
                <a:cs typeface="Arial" panose="020B0604020202020204" pitchFamily="34" charset="0"/>
              </a:rPr>
              <a:t> </a:t>
            </a:r>
          </a:p>
          <a:p>
            <a:r>
              <a:rPr lang="en-US" sz="800" b="0" i="0">
                <a:solidFill>
                  <a:schemeClr val="tx1"/>
                </a:solidFill>
                <a:effectLst/>
                <a:latin typeface="Arial" panose="020B0604020202020204" pitchFamily="34" charset="0"/>
                <a:ea typeface="Noto Sans" panose="020B0502040504020204" pitchFamily="34" charset="0"/>
                <a:cs typeface="Arial" panose="020B0604020202020204" pitchFamily="34" charset="0"/>
              </a:rPr>
              <a:t>© 2025, South Dakota Board of Regents</a:t>
            </a:r>
          </a:p>
        </p:txBody>
      </p:sp>
      <p:pic>
        <p:nvPicPr>
          <p:cNvPr id="12" name="Picture 11" descr="Text&#10;&#10;Description automatically generated">
            <a:extLst>
              <a:ext uri="{FF2B5EF4-FFF2-40B4-BE49-F238E27FC236}">
                <a16:creationId xmlns:a16="http://schemas.microsoft.com/office/drawing/2014/main" id="{2CD84AAD-7893-7669-F67A-10536766F1AA}"/>
              </a:ext>
            </a:extLst>
          </p:cNvPr>
          <p:cNvPicPr>
            <a:picLocks noChangeAspect="1"/>
          </p:cNvPicPr>
          <p:nvPr userDrawn="1"/>
        </p:nvPicPr>
        <p:blipFill>
          <a:blip r:embed="rId3"/>
          <a:stretch>
            <a:fillRect/>
          </a:stretch>
        </p:blipFill>
        <p:spPr>
          <a:xfrm>
            <a:off x="398839" y="309534"/>
            <a:ext cx="4899671" cy="669354"/>
          </a:xfrm>
          <a:prstGeom prst="rect">
            <a:avLst/>
          </a:prstGeom>
        </p:spPr>
      </p:pic>
      <p:sp>
        <p:nvSpPr>
          <p:cNvPr id="3" name="Subtitle 2">
            <a:extLst>
              <a:ext uri="{FF2B5EF4-FFF2-40B4-BE49-F238E27FC236}">
                <a16:creationId xmlns:a16="http://schemas.microsoft.com/office/drawing/2014/main" id="{7A04BC40-94CD-E73D-AB89-C03D607D37BA}"/>
              </a:ext>
            </a:extLst>
          </p:cNvPr>
          <p:cNvSpPr>
            <a:spLocks noGrp="1"/>
          </p:cNvSpPr>
          <p:nvPr>
            <p:ph type="subTitle" idx="1"/>
          </p:nvPr>
        </p:nvSpPr>
        <p:spPr>
          <a:xfrm>
            <a:off x="468360" y="4195482"/>
            <a:ext cx="6742728" cy="1062318"/>
          </a:xfrm>
        </p:spPr>
        <p:txBody>
          <a:bodyPr>
            <a:normAutofit/>
          </a:bodyPr>
          <a:lstStyle>
            <a:lvl1pPr marL="0" indent="0" algn="l">
              <a:buNone/>
              <a:defRPr sz="2000">
                <a:solidFill>
                  <a:srgbClr val="0033A0"/>
                </a:solidFill>
                <a:latin typeface="Arial" panose="020B0604020202020204" pitchFamily="34" charset="0"/>
                <a:ea typeface="Noto Sans Med" panose="020B060204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9">
            <a:extLst>
              <a:ext uri="{FF2B5EF4-FFF2-40B4-BE49-F238E27FC236}">
                <a16:creationId xmlns:a16="http://schemas.microsoft.com/office/drawing/2014/main" id="{2C465A10-4CB2-51A4-CF57-F45361009BF9}"/>
              </a:ext>
            </a:extLst>
          </p:cNvPr>
          <p:cNvSpPr>
            <a:spLocks noGrp="1"/>
          </p:cNvSpPr>
          <p:nvPr>
            <p:ph type="pic" sz="quarter" idx="13"/>
          </p:nvPr>
        </p:nvSpPr>
        <p:spPr>
          <a:xfrm>
            <a:off x="7534654" y="0"/>
            <a:ext cx="4657346" cy="6855932"/>
          </a:xfrm>
        </p:spPr>
        <p:txBody>
          <a:bodyPr/>
          <a:lstStyle/>
          <a:p>
            <a:r>
              <a:rPr lang="en-US"/>
              <a:t>Click icon to add picture</a:t>
            </a:r>
          </a:p>
        </p:txBody>
      </p:sp>
    </p:spTree>
    <p:extLst>
      <p:ext uri="{BB962C8B-B14F-4D97-AF65-F5344CB8AC3E}">
        <p14:creationId xmlns:p14="http://schemas.microsoft.com/office/powerpoint/2010/main" val="3621234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A6D3E-9975-074B-8107-CD07F4DC9E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6AB1F-AB05-D256-A524-A97F02C60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B4B4A-0003-89F2-4975-2FB19ECAFB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0DBFB06-D1AB-A149-9120-0AF75E3AE9D9}" type="datetimeFigureOut">
              <a:rPr lang="en-US" smtClean="0"/>
              <a:pPr/>
              <a:t>4/8/26</a:t>
            </a:fld>
            <a:endParaRPr lang="en-US"/>
          </a:p>
        </p:txBody>
      </p:sp>
      <p:sp>
        <p:nvSpPr>
          <p:cNvPr id="5" name="Footer Placeholder 4">
            <a:extLst>
              <a:ext uri="{FF2B5EF4-FFF2-40B4-BE49-F238E27FC236}">
                <a16:creationId xmlns:a16="http://schemas.microsoft.com/office/drawing/2014/main" id="{92BD121F-CA80-CB3B-141E-217965515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EB056E6-8DD7-9413-514E-9138D5AD19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0A0DA82-2DE2-DE45-82C0-20037DAFECE0}" type="slidenum">
              <a:rPr lang="en-US" smtClean="0"/>
              <a:pPr/>
              <a:t>‹#›</a:t>
            </a:fld>
            <a:endParaRPr lang="en-US"/>
          </a:p>
        </p:txBody>
      </p:sp>
    </p:spTree>
    <p:extLst>
      <p:ext uri="{BB962C8B-B14F-4D97-AF65-F5344CB8AC3E}">
        <p14:creationId xmlns:p14="http://schemas.microsoft.com/office/powerpoint/2010/main" val="3948032478"/>
      </p:ext>
    </p:extLst>
  </p:cSld>
  <p:clrMap bg1="lt1" tx1="dk1" bg2="lt2" tx2="dk2" accent1="accent1" accent2="accent2" accent3="accent3" accent4="accent4" accent5="accent5" accent6="accent6" hlink="hlink" folHlink="folHlink"/>
  <p:sldLayoutIdLst>
    <p:sldLayoutId id="2147483661" r:id="rId1"/>
    <p:sldLayoutId id="2147483651" r:id="rId2"/>
    <p:sldLayoutId id="2147483652" r:id="rId3"/>
    <p:sldLayoutId id="2147483671" r:id="rId4"/>
    <p:sldLayoutId id="2147483650" r:id="rId5"/>
    <p:sldLayoutId id="2147483672" r:id="rId6"/>
    <p:sldLayoutId id="2147483668" r:id="rId7"/>
    <p:sldLayoutId id="2147483654" r:id="rId8"/>
    <p:sldLayoutId id="2147483660" r:id="rId9"/>
    <p:sldLayoutId id="2147483662" r:id="rId10"/>
    <p:sldLayoutId id="2147483664" r:id="rId11"/>
    <p:sldLayoutId id="2147483673" r:id="rId12"/>
    <p:sldLayoutId id="2147483670" r:id="rId13"/>
    <p:sldLayoutId id="2147483674" r:id="rId14"/>
    <p:sldLayoutId id="2147483669" r:id="rId15"/>
    <p:sldLayoutId id="2147483666" r:id="rId16"/>
    <p:sldLayoutId id="2147483649" r:id="rId17"/>
    <p:sldLayoutId id="2147483675" r:id="rId18"/>
    <p:sldLayoutId id="2147483653" r:id="rId19"/>
    <p:sldLayoutId id="2147483681" r:id="rId20"/>
    <p:sldLayoutId id="2147483682" r:id="rId21"/>
    <p:sldLayoutId id="2147483683" r:id="rId22"/>
    <p:sldLayoutId id="2147483684" r:id="rId23"/>
    <p:sldLayoutId id="2147483655" r:id="rId24"/>
    <p:sldLayoutId id="2147483656" r:id="rId25"/>
    <p:sldLayoutId id="2147483657" r:id="rId26"/>
    <p:sldLayoutId id="2147483676" r:id="rId27"/>
    <p:sldLayoutId id="2147483677" r:id="rId28"/>
  </p:sldLayoutIdLst>
  <p:txStyles>
    <p:titleStyle>
      <a:lvl1pPr algn="l" defTabSz="914400" rtl="0" eaLnBrk="1" latinLnBrk="0" hangingPunct="1">
        <a:lnSpc>
          <a:spcPct val="90000"/>
        </a:lnSpc>
        <a:spcBef>
          <a:spcPct val="0"/>
        </a:spcBef>
        <a:buNone/>
        <a:defRPr sz="4400" b="1" i="0" kern="1200">
          <a:solidFill>
            <a:schemeClr val="tx1"/>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hyperlink" Target="https://extension.sdstate.edu/4-h-special-foods-contest"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mailto:Sonia.mack@sdstate.edu" TargetMode="External"/><Relationship Id="rId2" Type="http://schemas.openxmlformats.org/officeDocument/2006/relationships/image" Target="../media/image51.jpeg"/><Relationship Id="rId1" Type="http://schemas.openxmlformats.org/officeDocument/2006/relationships/slideLayout" Target="../slideLayouts/slideLayout24.xml"/><Relationship Id="rId5" Type="http://schemas.openxmlformats.org/officeDocument/2006/relationships/hyperlink" Target="mailto:Jodi.Loehrer@sdstate.edu" TargetMode="Externa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154180-8E5D-FD47-BE35-64DA14103636}"/>
              </a:ext>
            </a:extLst>
          </p:cNvPr>
          <p:cNvSpPr>
            <a:spLocks noGrp="1"/>
          </p:cNvSpPr>
          <p:nvPr>
            <p:ph type="ctrTitle"/>
          </p:nvPr>
        </p:nvSpPr>
        <p:spPr/>
        <p:txBody>
          <a:bodyPr anchor="ctr">
            <a:normAutofit/>
          </a:bodyPr>
          <a:lstStyle/>
          <a:p>
            <a:r>
              <a:rPr lang="en-US"/>
              <a:t>4-H Special Foods Workshop</a:t>
            </a:r>
          </a:p>
        </p:txBody>
      </p:sp>
      <p:sp>
        <p:nvSpPr>
          <p:cNvPr id="4" name="Subtitle 3">
            <a:extLst>
              <a:ext uri="{FF2B5EF4-FFF2-40B4-BE49-F238E27FC236}">
                <a16:creationId xmlns:a16="http://schemas.microsoft.com/office/drawing/2014/main" id="{2D6CA08F-CAC9-214A-D210-70A294B4E7E2}"/>
              </a:ext>
            </a:extLst>
          </p:cNvPr>
          <p:cNvSpPr>
            <a:spLocks noGrp="1"/>
          </p:cNvSpPr>
          <p:nvPr>
            <p:ph type="subTitle" idx="1"/>
          </p:nvPr>
        </p:nvSpPr>
        <p:spPr>
          <a:xfrm>
            <a:off x="468359" y="4195482"/>
            <a:ext cx="6167571" cy="1062318"/>
          </a:xfrm>
        </p:spPr>
        <p:txBody>
          <a:bodyPr>
            <a:normAutofit/>
          </a:bodyPr>
          <a:lstStyle/>
          <a:p>
            <a:r>
              <a:rPr lang="en-US" sz="1700"/>
              <a:t>Welcome!</a:t>
            </a:r>
          </a:p>
          <a:p>
            <a:endParaRPr lang="en-US" sz="1700"/>
          </a:p>
          <a:p>
            <a:r>
              <a:rPr lang="en-US" sz="1700"/>
              <a:t>Presentation a product of the 4-H Special Foods Committee</a:t>
            </a:r>
          </a:p>
        </p:txBody>
      </p:sp>
      <p:pic>
        <p:nvPicPr>
          <p:cNvPr id="5" name="Picture Placeholder 4">
            <a:extLst>
              <a:ext uri="{FF2B5EF4-FFF2-40B4-BE49-F238E27FC236}">
                <a16:creationId xmlns:a16="http://schemas.microsoft.com/office/drawing/2014/main" id="{53CC3A5A-4924-5535-A1AA-016DCD0421CF}"/>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34" r="34"/>
          <a:stretch>
            <a:fillRect/>
          </a:stretch>
        </p:blipFill>
        <p:spPr>
          <a:ln>
            <a:noFill/>
          </a:ln>
          <a:effectLst>
            <a:softEdge rad="101600"/>
          </a:effectLst>
        </p:spPr>
      </p:pic>
    </p:spTree>
    <p:extLst>
      <p:ext uri="{BB962C8B-B14F-4D97-AF65-F5344CB8AC3E}">
        <p14:creationId xmlns:p14="http://schemas.microsoft.com/office/powerpoint/2010/main" val="4023505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1AA3A-4D7C-599A-1A80-681D990040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27062A-443D-D009-A956-9624A0CDA2EE}"/>
              </a:ext>
            </a:extLst>
          </p:cNvPr>
          <p:cNvSpPr>
            <a:spLocks noGrp="1"/>
          </p:cNvSpPr>
          <p:nvPr>
            <p:ph type="title"/>
          </p:nvPr>
        </p:nvSpPr>
        <p:spPr/>
        <p:txBody>
          <a:bodyPr anchor="ctr">
            <a:normAutofit/>
          </a:bodyPr>
          <a:lstStyle/>
          <a:p>
            <a:r>
              <a:rPr lang="en-US"/>
              <a:t>Technique: Supplies/Equipment</a:t>
            </a:r>
          </a:p>
        </p:txBody>
      </p:sp>
      <p:sp>
        <p:nvSpPr>
          <p:cNvPr id="5" name="Content Placeholder 4">
            <a:extLst>
              <a:ext uri="{FF2B5EF4-FFF2-40B4-BE49-F238E27FC236}">
                <a16:creationId xmlns:a16="http://schemas.microsoft.com/office/drawing/2014/main" id="{B0101838-FED6-5EF9-DC3B-3B766BAB7513}"/>
              </a:ext>
            </a:extLst>
          </p:cNvPr>
          <p:cNvSpPr>
            <a:spLocks noGrp="1"/>
          </p:cNvSpPr>
          <p:nvPr>
            <p:ph idx="1"/>
          </p:nvPr>
        </p:nvSpPr>
        <p:spPr/>
        <p:txBody>
          <a:bodyPr>
            <a:normAutofit/>
          </a:bodyPr>
          <a:lstStyle/>
          <a:p>
            <a:pPr>
              <a:buFont typeface="Wingdings" panose="05000000000000000000" pitchFamily="2" charset="2"/>
              <a:buChar char="§"/>
            </a:pPr>
            <a:r>
              <a:rPr lang="en-US" altLang="en-US" sz="2400"/>
              <a:t>Bring all supplies and equipment needed</a:t>
            </a:r>
          </a:p>
          <a:p>
            <a:pPr>
              <a:buFont typeface="Wingdings" panose="05000000000000000000" pitchFamily="2" charset="2"/>
              <a:buChar char="§"/>
            </a:pPr>
            <a:r>
              <a:rPr lang="en-US" altLang="en-US" sz="2400"/>
              <a:t> Bring ingredients in their original container when possible</a:t>
            </a:r>
          </a:p>
          <a:p>
            <a:pPr>
              <a:buFont typeface="Wingdings" panose="05000000000000000000" pitchFamily="2" charset="2"/>
              <a:buChar char="§"/>
            </a:pPr>
            <a:r>
              <a:rPr lang="en-US" altLang="en-US" sz="2400"/>
              <a:t> Measure at least three ingredients</a:t>
            </a:r>
          </a:p>
          <a:p>
            <a:pPr>
              <a:buFont typeface="Wingdings" panose="05000000000000000000" pitchFamily="2" charset="2"/>
              <a:buChar char="§"/>
            </a:pPr>
            <a:r>
              <a:rPr lang="en-US" altLang="en-US" sz="2400"/>
              <a:t> No more than two ingredients can be pre-cooked, pre-cut or pre-measured</a:t>
            </a:r>
          </a:p>
          <a:p>
            <a:pPr>
              <a:buFont typeface="Wingdings" panose="05000000000000000000" pitchFamily="2" charset="2"/>
              <a:buChar char="§"/>
            </a:pPr>
            <a:r>
              <a:rPr lang="en-US" altLang="en-US" sz="2400"/>
              <a:t>When measuring, use ‘</a:t>
            </a:r>
            <a:r>
              <a:rPr lang="en-US" altLang="en-US" sz="2400" u="sng"/>
              <a:t>catch-all</a:t>
            </a:r>
            <a:r>
              <a:rPr lang="en-US" altLang="en-US" sz="2400"/>
              <a:t>’ under utensil  </a:t>
            </a:r>
          </a:p>
          <a:p>
            <a:pPr>
              <a:buFont typeface="Wingdings" panose="05000000000000000000" pitchFamily="2" charset="2"/>
              <a:buChar char="§"/>
            </a:pPr>
            <a:r>
              <a:rPr lang="en-US" altLang="en-US" sz="2400"/>
              <a:t> Use a cutting board, when needed</a:t>
            </a:r>
          </a:p>
        </p:txBody>
      </p:sp>
    </p:spTree>
    <p:extLst>
      <p:ext uri="{BB962C8B-B14F-4D97-AF65-F5344CB8AC3E}">
        <p14:creationId xmlns:p14="http://schemas.microsoft.com/office/powerpoint/2010/main" val="565047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1218C64-3F57-5AC4-F78E-FEEFF6E50EB1}"/>
              </a:ext>
            </a:extLst>
          </p:cNvPr>
          <p:cNvSpPr>
            <a:spLocks noGrp="1"/>
          </p:cNvSpPr>
          <p:nvPr>
            <p:ph type="title"/>
          </p:nvPr>
        </p:nvSpPr>
        <p:spPr>
          <a:xfrm>
            <a:off x="838200" y="365126"/>
            <a:ext cx="10515600" cy="1087156"/>
          </a:xfrm>
        </p:spPr>
        <p:txBody>
          <a:bodyPr anchor="ctr">
            <a:normAutofit/>
          </a:bodyPr>
          <a:lstStyle/>
          <a:p>
            <a:r>
              <a:rPr lang="en-US"/>
              <a:t>Technique: Workstation</a:t>
            </a:r>
          </a:p>
        </p:txBody>
      </p:sp>
      <p:sp>
        <p:nvSpPr>
          <p:cNvPr id="12" name="Content Placeholder 2">
            <a:extLst>
              <a:ext uri="{FF2B5EF4-FFF2-40B4-BE49-F238E27FC236}">
                <a16:creationId xmlns:a16="http://schemas.microsoft.com/office/drawing/2014/main" id="{9CEDF92F-62D6-E065-CE08-FF7C0B3C73B0}"/>
              </a:ext>
            </a:extLst>
          </p:cNvPr>
          <p:cNvSpPr>
            <a:spLocks noGrp="1"/>
          </p:cNvSpPr>
          <p:nvPr>
            <p:ph sz="half" idx="1"/>
          </p:nvPr>
        </p:nvSpPr>
        <p:spPr>
          <a:xfrm>
            <a:off x="838201" y="1647143"/>
            <a:ext cx="3092116" cy="3882124"/>
          </a:xfrm>
        </p:spPr>
        <p:txBody>
          <a:bodyPr>
            <a:normAutofit/>
          </a:bodyPr>
          <a:lstStyle/>
          <a:p>
            <a:r>
              <a:rPr lang="en-US"/>
              <a:t>Let’s set up our workstation</a:t>
            </a:r>
          </a:p>
        </p:txBody>
      </p:sp>
      <p:pic>
        <p:nvPicPr>
          <p:cNvPr id="6" name="Picture 5">
            <a:extLst>
              <a:ext uri="{FF2B5EF4-FFF2-40B4-BE49-F238E27FC236}">
                <a16:creationId xmlns:a16="http://schemas.microsoft.com/office/drawing/2014/main" id="{7A6BA9FD-E6EC-1B8C-2DB5-BBA9D380662E}"/>
              </a:ext>
              <a:ext uri="{C183D7F6-B498-43B3-948B-1728B52AA6E4}">
                <adec:decorative xmlns:adec="http://schemas.microsoft.com/office/drawing/2017/decorative" val="1"/>
              </a:ext>
            </a:extLst>
          </p:cNvPr>
          <p:cNvPicPr>
            <a:picLocks noChangeAspect="1"/>
          </p:cNvPicPr>
          <p:nvPr/>
        </p:nvPicPr>
        <p:blipFill rotWithShape="1">
          <a:blip r:embed="rId3"/>
          <a:srcRect l="24385" t="11615" b="8065"/>
          <a:stretch/>
        </p:blipFill>
        <p:spPr>
          <a:xfrm>
            <a:off x="4551041" y="1647144"/>
            <a:ext cx="6802759" cy="4064650"/>
          </a:xfrm>
          <a:prstGeom prst="rect">
            <a:avLst/>
          </a:prstGeom>
          <a:noFill/>
        </p:spPr>
      </p:pic>
    </p:spTree>
    <p:extLst>
      <p:ext uri="{BB962C8B-B14F-4D97-AF65-F5344CB8AC3E}">
        <p14:creationId xmlns:p14="http://schemas.microsoft.com/office/powerpoint/2010/main" val="1744206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F790F-A9C2-8D64-5295-8EB5BF30EF2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EA66111-6E5B-C2F2-5AC9-7D9102084AEC}"/>
              </a:ext>
            </a:extLst>
          </p:cNvPr>
          <p:cNvSpPr>
            <a:spLocks noGrp="1"/>
          </p:cNvSpPr>
          <p:nvPr>
            <p:ph type="title"/>
          </p:nvPr>
        </p:nvSpPr>
        <p:spPr>
          <a:xfrm>
            <a:off x="838200" y="365126"/>
            <a:ext cx="10515600" cy="1087156"/>
          </a:xfrm>
        </p:spPr>
        <p:txBody>
          <a:bodyPr>
            <a:normAutofit/>
          </a:bodyPr>
          <a:lstStyle/>
          <a:p>
            <a:r>
              <a:rPr lang="en-US" sz="4400" dirty="0"/>
              <a:t>Contest consists of 4 parts:</a:t>
            </a:r>
            <a:r>
              <a:rPr lang="en-US" sz="4400" dirty="0">
                <a:solidFill>
                  <a:schemeClr val="bg1"/>
                </a:solidFill>
              </a:rPr>
              <a:t> 2</a:t>
            </a:r>
            <a:endParaRPr lang="en-US" dirty="0">
              <a:solidFill>
                <a:schemeClr val="bg1"/>
              </a:solidFill>
            </a:endParaRPr>
          </a:p>
        </p:txBody>
      </p:sp>
      <p:sp>
        <p:nvSpPr>
          <p:cNvPr id="10" name="Content Placeholder 2">
            <a:extLst>
              <a:ext uri="{FF2B5EF4-FFF2-40B4-BE49-F238E27FC236}">
                <a16:creationId xmlns:a16="http://schemas.microsoft.com/office/drawing/2014/main" id="{2C11D03F-7628-80C1-3F2D-29AA5D465D02}"/>
              </a:ext>
            </a:extLst>
          </p:cNvPr>
          <p:cNvSpPr>
            <a:spLocks noGrp="1"/>
          </p:cNvSpPr>
          <p:nvPr>
            <p:ph idx="1"/>
          </p:nvPr>
        </p:nvSpPr>
        <p:spPr>
          <a:xfrm>
            <a:off x="838200" y="1825625"/>
            <a:ext cx="10515600" cy="3877410"/>
          </a:xfrm>
        </p:spPr>
        <p:txBody>
          <a:bodyPr>
            <a:normAutofit/>
          </a:bodyPr>
          <a:lstStyle/>
          <a:p>
            <a:pPr marL="285750" indent="-285750">
              <a:buFont typeface="Wingdings" panose="05000000000000000000" pitchFamily="2" charset="2"/>
              <a:buChar char="§"/>
            </a:pPr>
            <a:r>
              <a:rPr lang="en-US" sz="2800" dirty="0">
                <a:solidFill>
                  <a:schemeClr val="tx1">
                    <a:lumMod val="50000"/>
                    <a:lumOff val="50000"/>
                  </a:schemeClr>
                </a:solidFill>
              </a:rPr>
              <a:t>Technique</a:t>
            </a:r>
          </a:p>
          <a:p>
            <a:pPr marL="285750" indent="-285750">
              <a:buFont typeface="Wingdings" panose="05000000000000000000" pitchFamily="2" charset="2"/>
              <a:buChar char="§"/>
            </a:pPr>
            <a:r>
              <a:rPr lang="en-US" b="1" dirty="0">
                <a:solidFill>
                  <a:srgbClr val="031732"/>
                </a:solidFill>
              </a:rPr>
              <a:t>Aesthetics and Hospitality (Place setting)</a:t>
            </a:r>
          </a:p>
          <a:p>
            <a:pPr marL="285750" indent="-285750">
              <a:buFont typeface="Wingdings" panose="05000000000000000000" pitchFamily="2" charset="2"/>
              <a:buChar char="§"/>
            </a:pPr>
            <a:r>
              <a:rPr lang="en-US" sz="2800" dirty="0">
                <a:solidFill>
                  <a:schemeClr val="tx1">
                    <a:lumMod val="50000"/>
                    <a:lumOff val="50000"/>
                  </a:schemeClr>
                </a:solidFill>
              </a:rPr>
              <a:t>Food Quality</a:t>
            </a:r>
          </a:p>
          <a:p>
            <a:pPr marL="285750" indent="-285750">
              <a:buFont typeface="Wingdings" panose="05000000000000000000" pitchFamily="2" charset="2"/>
              <a:buChar char="§"/>
            </a:pPr>
            <a:r>
              <a:rPr lang="en-US" sz="2800" dirty="0">
                <a:solidFill>
                  <a:schemeClr val="tx1">
                    <a:lumMod val="50000"/>
                    <a:lumOff val="50000"/>
                  </a:schemeClr>
                </a:solidFill>
              </a:rPr>
              <a:t>Nutrition Interview</a:t>
            </a:r>
          </a:p>
        </p:txBody>
      </p:sp>
    </p:spTree>
    <p:extLst>
      <p:ext uri="{BB962C8B-B14F-4D97-AF65-F5344CB8AC3E}">
        <p14:creationId xmlns:p14="http://schemas.microsoft.com/office/powerpoint/2010/main" val="759544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6C08-87AB-9D68-4186-87911A0306B9}"/>
              </a:ext>
            </a:extLst>
          </p:cNvPr>
          <p:cNvSpPr>
            <a:spLocks noGrp="1"/>
          </p:cNvSpPr>
          <p:nvPr>
            <p:ph type="title"/>
          </p:nvPr>
        </p:nvSpPr>
        <p:spPr>
          <a:xfrm>
            <a:off x="838200" y="611387"/>
            <a:ext cx="10856495" cy="1087156"/>
          </a:xfrm>
        </p:spPr>
        <p:txBody>
          <a:bodyPr>
            <a:normAutofit fontScale="90000"/>
          </a:bodyPr>
          <a:lstStyle/>
          <a:p>
            <a:r>
              <a:rPr lang="en-US" sz="4400"/>
              <a:t>Aesthetics &amp; Hospitality</a:t>
            </a:r>
            <a:br>
              <a:rPr lang="en-US" sz="4400"/>
            </a:br>
            <a:r>
              <a:rPr lang="en-US" sz="4400"/>
              <a:t>(Place Setting)</a:t>
            </a:r>
            <a:br>
              <a:rPr lang="en-US" sz="4400"/>
            </a:br>
            <a:endParaRPr lang="en-US"/>
          </a:p>
        </p:txBody>
      </p:sp>
      <p:sp>
        <p:nvSpPr>
          <p:cNvPr id="3" name="Content Placeholder 2">
            <a:extLst>
              <a:ext uri="{FF2B5EF4-FFF2-40B4-BE49-F238E27FC236}">
                <a16:creationId xmlns:a16="http://schemas.microsoft.com/office/drawing/2014/main" id="{11D4171A-892C-F6C1-52F9-48B618357F6E}"/>
              </a:ext>
            </a:extLst>
          </p:cNvPr>
          <p:cNvSpPr>
            <a:spLocks noGrp="1"/>
          </p:cNvSpPr>
          <p:nvPr>
            <p:ph idx="1"/>
          </p:nvPr>
        </p:nvSpPr>
        <p:spPr/>
        <p:txBody>
          <a:bodyPr>
            <a:normAutofit lnSpcReduction="10000"/>
          </a:bodyPr>
          <a:lstStyle/>
          <a:p>
            <a:pPr marL="457200" indent="-457200">
              <a:buFont typeface="Wingdings" panose="05000000000000000000" pitchFamily="2" charset="2"/>
              <a:buChar char="§"/>
            </a:pPr>
            <a:r>
              <a:rPr lang="en-US" sz="2800"/>
              <a:t>Work in 32-inch area</a:t>
            </a:r>
          </a:p>
          <a:p>
            <a:pPr marL="457200" indent="-457200">
              <a:buFont typeface="Wingdings" panose="05000000000000000000" pitchFamily="2" charset="2"/>
              <a:buChar char="§"/>
            </a:pPr>
            <a:r>
              <a:rPr lang="en-US" sz="2800"/>
              <a:t>Include dinnerware and utensils needed to eat the meal planned (menu)</a:t>
            </a:r>
          </a:p>
          <a:p>
            <a:pPr marL="457200" indent="-457200">
              <a:buFont typeface="Wingdings" panose="05000000000000000000" pitchFamily="2" charset="2"/>
              <a:buChar char="§"/>
            </a:pPr>
            <a:r>
              <a:rPr lang="en-US" sz="2800"/>
              <a:t>Placemat</a:t>
            </a:r>
          </a:p>
          <a:p>
            <a:pPr marL="457200" indent="-457200">
              <a:buFont typeface="Wingdings" panose="05000000000000000000" pitchFamily="2" charset="2"/>
              <a:buChar char="§"/>
            </a:pPr>
            <a:r>
              <a:rPr lang="en-US" sz="2800"/>
              <a:t>Napkin</a:t>
            </a:r>
          </a:p>
          <a:p>
            <a:pPr marL="457200" indent="-457200">
              <a:buFont typeface="Wingdings" panose="05000000000000000000" pitchFamily="2" charset="2"/>
              <a:buChar char="§"/>
            </a:pPr>
            <a:r>
              <a:rPr lang="en-US" sz="2800"/>
              <a:t>Serving Dish/Pitcher</a:t>
            </a:r>
          </a:p>
          <a:p>
            <a:pPr marL="457200" indent="-457200">
              <a:buFont typeface="Wingdings" panose="05000000000000000000" pitchFamily="2" charset="2"/>
              <a:buChar char="§"/>
            </a:pPr>
            <a:r>
              <a:rPr lang="en-US" sz="2800"/>
              <a:t>Centerpiece (junior and seniors </a:t>
            </a:r>
            <a:r>
              <a:rPr lang="en-US"/>
              <a:t>only)</a:t>
            </a:r>
          </a:p>
          <a:p>
            <a:pPr marL="457200" indent="-457200">
              <a:buFont typeface="Wingdings" panose="05000000000000000000" pitchFamily="2" charset="2"/>
              <a:buChar char="§"/>
            </a:pPr>
            <a:r>
              <a:rPr lang="en-US"/>
              <a:t>Menu and Recipe </a:t>
            </a:r>
          </a:p>
        </p:txBody>
      </p:sp>
    </p:spTree>
    <p:extLst>
      <p:ext uri="{BB962C8B-B14F-4D97-AF65-F5344CB8AC3E}">
        <p14:creationId xmlns:p14="http://schemas.microsoft.com/office/powerpoint/2010/main" val="64829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B5D78-AE0B-8C0D-F957-4A11215BE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C76B0-BE49-4A7C-CD52-A490981E244E}"/>
              </a:ext>
            </a:extLst>
          </p:cNvPr>
          <p:cNvSpPr>
            <a:spLocks noGrp="1" noRot="1" noMove="1" noResize="1" noEditPoints="1" noAdjustHandles="1" noChangeArrowheads="1" noChangeShapeType="1"/>
          </p:cNvSpPr>
          <p:nvPr>
            <p:ph type="title"/>
          </p:nvPr>
        </p:nvSpPr>
        <p:spPr/>
        <p:txBody>
          <a:bodyPr/>
          <a:lstStyle/>
          <a:p>
            <a:r>
              <a:rPr lang="en-US"/>
              <a:t>Place Setting Tips</a:t>
            </a:r>
          </a:p>
        </p:txBody>
      </p:sp>
      <p:pic>
        <p:nvPicPr>
          <p:cNvPr id="5" name="Picture 4" descr="cup or glass">
            <a:extLst>
              <a:ext uri="{FF2B5EF4-FFF2-40B4-BE49-F238E27FC236}">
                <a16:creationId xmlns:a16="http://schemas.microsoft.com/office/drawing/2014/main" id="{B9C8065E-0B30-77A1-3C29-03DA61D9253C}"/>
              </a:ext>
            </a:extLst>
          </p:cNvPr>
          <p:cNvPicPr>
            <a:picLocks noChangeAspect="1"/>
          </p:cNvPicPr>
          <p:nvPr/>
        </p:nvPicPr>
        <p:blipFill>
          <a:blip r:embed="rId3"/>
          <a:srcRect l="6973" t="4059" r="76795" b="56086"/>
          <a:stretch/>
        </p:blipFill>
        <p:spPr>
          <a:xfrm>
            <a:off x="6700430" y="1586705"/>
            <a:ext cx="753917" cy="1234091"/>
          </a:xfrm>
          <a:prstGeom prst="rect">
            <a:avLst/>
          </a:prstGeom>
        </p:spPr>
      </p:pic>
      <p:pic>
        <p:nvPicPr>
          <p:cNvPr id="14" name="Graphic 13" descr="Fork outline">
            <a:extLst>
              <a:ext uri="{FF2B5EF4-FFF2-40B4-BE49-F238E27FC236}">
                <a16:creationId xmlns:a16="http://schemas.microsoft.com/office/drawing/2014/main" id="{61E0DC35-ADB3-E7A9-62B3-3ECFBEA260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8909328">
            <a:off x="3290472" y="3041237"/>
            <a:ext cx="1028517" cy="1120292"/>
          </a:xfrm>
          <a:prstGeom prst="rect">
            <a:avLst/>
          </a:prstGeom>
        </p:spPr>
      </p:pic>
      <p:pic>
        <p:nvPicPr>
          <p:cNvPr id="3" name="Graphic 2" descr="Plate outline">
            <a:extLst>
              <a:ext uri="{FF2B5EF4-FFF2-40B4-BE49-F238E27FC236}">
                <a16:creationId xmlns:a16="http://schemas.microsoft.com/office/drawing/2014/main" id="{8C371A38-0EF9-5ABD-67E1-F5716E9BB2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86201" y="2111590"/>
            <a:ext cx="3015543" cy="3015543"/>
          </a:xfrm>
          <a:prstGeom prst="rect">
            <a:avLst/>
          </a:prstGeom>
        </p:spPr>
      </p:pic>
      <p:pic>
        <p:nvPicPr>
          <p:cNvPr id="18" name="Graphic 17" descr="Knife outline">
            <a:extLst>
              <a:ext uri="{FF2B5EF4-FFF2-40B4-BE49-F238E27FC236}">
                <a16:creationId xmlns:a16="http://schemas.microsoft.com/office/drawing/2014/main" id="{19E36CB0-D7DF-757F-40B7-BEE19C72F6C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616483" flipH="1">
            <a:off x="6464027" y="3029813"/>
            <a:ext cx="1124712" cy="1124712"/>
          </a:xfrm>
          <a:prstGeom prst="rect">
            <a:avLst/>
          </a:prstGeom>
        </p:spPr>
      </p:pic>
      <p:pic>
        <p:nvPicPr>
          <p:cNvPr id="27" name="Content Placeholder 26" descr="Spoon outline">
            <a:extLst>
              <a:ext uri="{FF2B5EF4-FFF2-40B4-BE49-F238E27FC236}">
                <a16:creationId xmlns:a16="http://schemas.microsoft.com/office/drawing/2014/main" id="{2D595B62-653D-3095-2848-9C82DEFB4EA0}"/>
              </a:ext>
            </a:extLst>
          </p:cNvPr>
          <p:cNvPicPr>
            <a:picLocks noGrp="1" noChangeAspect="1"/>
          </p:cNvPicPr>
          <p:nvPr>
            <p:ph idx="1"/>
          </p:nvPr>
        </p:nvPicPr>
        <p:blipFill>
          <a:blip>
            <a:extLst>
              <a:ext uri="{96DAC541-7B7A-43D3-8B79-37D633B846F1}">
                <asvg:svgBlip xmlns:asvg="http://schemas.microsoft.com/office/drawing/2016/SVG/main" r:embed="rId7"/>
              </a:ext>
            </a:extLst>
          </a:blip>
          <a:stretch>
            <a:fillRect/>
          </a:stretch>
        </p:blipFill>
        <p:spPr>
          <a:xfrm rot="18940154">
            <a:off x="6757229" y="3053677"/>
            <a:ext cx="1124712" cy="1124712"/>
          </a:xfrm>
          <a:prstGeom prst="rect">
            <a:avLst/>
          </a:prstGeom>
        </p:spPr>
      </p:pic>
      <p:pic>
        <p:nvPicPr>
          <p:cNvPr id="13" name="Graphic 12" descr="Raised hand outline">
            <a:extLst>
              <a:ext uri="{FF2B5EF4-FFF2-40B4-BE49-F238E27FC236}">
                <a16:creationId xmlns:a16="http://schemas.microsoft.com/office/drawing/2014/main" id="{FBECADD9-D255-4DC8-BA57-F9EBE137C58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20993271">
            <a:off x="847668" y="4423671"/>
            <a:ext cx="1120628" cy="1120628"/>
          </a:xfrm>
          <a:prstGeom prst="rect">
            <a:avLst/>
          </a:prstGeom>
        </p:spPr>
      </p:pic>
      <p:sp>
        <p:nvSpPr>
          <p:cNvPr id="6" name="TextBox 5">
            <a:extLst>
              <a:ext uri="{FF2B5EF4-FFF2-40B4-BE49-F238E27FC236}">
                <a16:creationId xmlns:a16="http://schemas.microsoft.com/office/drawing/2014/main" id="{0A78F915-4587-2095-A519-B18DEFA16826}"/>
              </a:ext>
            </a:extLst>
          </p:cNvPr>
          <p:cNvSpPr txBox="1"/>
          <p:nvPr/>
        </p:nvSpPr>
        <p:spPr>
          <a:xfrm>
            <a:off x="1797388" y="4838485"/>
            <a:ext cx="1931930" cy="400110"/>
          </a:xfrm>
          <a:prstGeom prst="rect">
            <a:avLst/>
          </a:prstGeom>
          <a:noFill/>
        </p:spPr>
        <p:txBody>
          <a:bodyPr wrap="square">
            <a:spAutoFit/>
          </a:bodyPr>
          <a:lstStyle/>
          <a:p>
            <a:r>
              <a:rPr lang="en-US" sz="2000" u="sng" dirty="0">
                <a:latin typeface="Arial" panose="020B0604020202020204" pitchFamily="34" charset="0"/>
                <a:cs typeface="Arial" panose="020B0604020202020204" pitchFamily="34" charset="0"/>
              </a:rPr>
              <a:t>Left</a:t>
            </a:r>
            <a:r>
              <a:rPr lang="en-US" sz="2000" dirty="0">
                <a:latin typeface="Arial" panose="020B0604020202020204" pitchFamily="34" charset="0"/>
                <a:cs typeface="Arial" panose="020B0604020202020204" pitchFamily="34" charset="0"/>
              </a:rPr>
              <a:t> = </a:t>
            </a:r>
            <a:r>
              <a:rPr lang="en-US" sz="2000" b="1" dirty="0">
                <a:solidFill>
                  <a:srgbClr val="0033A0"/>
                </a:solidFill>
                <a:latin typeface="Arial" panose="020B0604020202020204" pitchFamily="34" charset="0"/>
                <a:cs typeface="Arial" panose="020B0604020202020204" pitchFamily="34" charset="0"/>
              </a:rPr>
              <a:t>Fork</a:t>
            </a:r>
          </a:p>
        </p:txBody>
      </p:sp>
      <p:sp>
        <p:nvSpPr>
          <p:cNvPr id="4" name="TextBox 3">
            <a:extLst>
              <a:ext uri="{FF2B5EF4-FFF2-40B4-BE49-F238E27FC236}">
                <a16:creationId xmlns:a16="http://schemas.microsoft.com/office/drawing/2014/main" id="{B35DD235-80D2-C5DA-1CE6-5185D344E41B}"/>
              </a:ext>
            </a:extLst>
          </p:cNvPr>
          <p:cNvSpPr txBox="1"/>
          <p:nvPr/>
        </p:nvSpPr>
        <p:spPr>
          <a:xfrm>
            <a:off x="7763437" y="4838485"/>
            <a:ext cx="3048037" cy="707886"/>
          </a:xfrm>
          <a:prstGeom prst="rect">
            <a:avLst/>
          </a:prstGeom>
          <a:noFill/>
        </p:spPr>
        <p:txBody>
          <a:bodyPr wrap="square">
            <a:spAutoFit/>
          </a:bodyPr>
          <a:lstStyle/>
          <a:p>
            <a:r>
              <a:rPr lang="en-US" sz="2000" u="sng" dirty="0">
                <a:latin typeface="Arial" panose="020B0604020202020204" pitchFamily="34" charset="0"/>
                <a:cs typeface="Arial" panose="020B0604020202020204" pitchFamily="34" charset="0"/>
              </a:rPr>
              <a:t>Right</a:t>
            </a:r>
            <a:r>
              <a:rPr lang="en-US" sz="2000" dirty="0">
                <a:latin typeface="Arial" panose="020B0604020202020204" pitchFamily="34" charset="0"/>
                <a:cs typeface="Arial" panose="020B0604020202020204" pitchFamily="34" charset="0"/>
              </a:rPr>
              <a:t> = </a:t>
            </a:r>
            <a:r>
              <a:rPr lang="en-US" sz="2000" b="1" dirty="0">
                <a:solidFill>
                  <a:srgbClr val="0033A0"/>
                </a:solidFill>
                <a:latin typeface="Arial" panose="020B0604020202020204" pitchFamily="34" charset="0"/>
                <a:cs typeface="Arial" panose="020B0604020202020204" pitchFamily="34" charset="0"/>
              </a:rPr>
              <a:t>Knife   Spoon</a:t>
            </a:r>
          </a:p>
          <a:p>
            <a:pPr algn="ctr"/>
            <a:r>
              <a:rPr lang="en-US" sz="2000" b="1" dirty="0">
                <a:solidFill>
                  <a:srgbClr val="0033A0"/>
                </a:solidFill>
                <a:latin typeface="Arial" panose="020B0604020202020204" pitchFamily="34" charset="0"/>
                <a:cs typeface="Arial" panose="020B0604020202020204" pitchFamily="34" charset="0"/>
              </a:rPr>
              <a:t>Glass</a:t>
            </a:r>
          </a:p>
        </p:txBody>
      </p:sp>
      <p:pic>
        <p:nvPicPr>
          <p:cNvPr id="19" name="Graphic 18" descr="Hand outline">
            <a:extLst>
              <a:ext uri="{FF2B5EF4-FFF2-40B4-BE49-F238E27FC236}">
                <a16:creationId xmlns:a16="http://schemas.microsoft.com/office/drawing/2014/main" id="{24F1D4A5-24A4-A802-5DD1-181FDC09578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594892">
            <a:off x="10272278" y="4422427"/>
            <a:ext cx="1124712" cy="1124712"/>
          </a:xfrm>
          <a:prstGeom prst="rect">
            <a:avLst/>
          </a:prstGeom>
        </p:spPr>
      </p:pic>
    </p:spTree>
    <p:extLst>
      <p:ext uri="{BB962C8B-B14F-4D97-AF65-F5344CB8AC3E}">
        <p14:creationId xmlns:p14="http://schemas.microsoft.com/office/powerpoint/2010/main" val="378359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402AA-8618-DB6A-64E6-BDCAED532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69394-15A0-A8FF-F6FF-E6E4B4377C19}"/>
              </a:ext>
            </a:extLst>
          </p:cNvPr>
          <p:cNvSpPr>
            <a:spLocks noGrp="1"/>
          </p:cNvSpPr>
          <p:nvPr>
            <p:ph type="title"/>
          </p:nvPr>
        </p:nvSpPr>
        <p:spPr/>
        <p:txBody>
          <a:bodyPr/>
          <a:lstStyle/>
          <a:p>
            <a:r>
              <a:rPr lang="en-US"/>
              <a:t>Proper Place Setting</a:t>
            </a:r>
          </a:p>
        </p:txBody>
      </p:sp>
      <p:pic>
        <p:nvPicPr>
          <p:cNvPr id="8" name="Content Placeholder 7" descr="A plate with a blue glass and silverware on a place mat with an orange napkin next to the fork">
            <a:extLst>
              <a:ext uri="{FF2B5EF4-FFF2-40B4-BE49-F238E27FC236}">
                <a16:creationId xmlns:a16="http://schemas.microsoft.com/office/drawing/2014/main" id="{2004547F-A863-33DB-89D6-515781EDF07B}"/>
              </a:ext>
            </a:extLst>
          </p:cNvPr>
          <p:cNvPicPr>
            <a:picLocks noGrp="1" noChangeAspect="1"/>
          </p:cNvPicPr>
          <p:nvPr>
            <p:ph idx="1"/>
          </p:nvPr>
        </p:nvPicPr>
        <p:blipFill>
          <a:blip r:embed="rId3"/>
          <a:srcRect l="2268" t="8072" r="3357" b="15556"/>
          <a:stretch/>
        </p:blipFill>
        <p:spPr>
          <a:xfrm>
            <a:off x="2956357" y="1620078"/>
            <a:ext cx="6599618" cy="4005470"/>
          </a:xfrm>
          <a:prstGeom prst="rect">
            <a:avLst/>
          </a:prstGeom>
        </p:spPr>
      </p:pic>
    </p:spTree>
    <p:extLst>
      <p:ext uri="{BB962C8B-B14F-4D97-AF65-F5344CB8AC3E}">
        <p14:creationId xmlns:p14="http://schemas.microsoft.com/office/powerpoint/2010/main" val="2767890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EE28-19CA-6447-EB4C-F13296EF5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998711-27DD-3575-9F4B-217570CD68E5}"/>
              </a:ext>
            </a:extLst>
          </p:cNvPr>
          <p:cNvSpPr>
            <a:spLocks noGrp="1"/>
          </p:cNvSpPr>
          <p:nvPr>
            <p:ph type="title"/>
          </p:nvPr>
        </p:nvSpPr>
        <p:spPr/>
        <p:txBody>
          <a:bodyPr/>
          <a:lstStyle/>
          <a:p>
            <a:r>
              <a:rPr lang="en-US"/>
              <a:t>Napkin Folding</a:t>
            </a:r>
          </a:p>
        </p:txBody>
      </p:sp>
      <p:pic>
        <p:nvPicPr>
          <p:cNvPr id="9" name="Picture 8" descr="A white napkin with “Spine” wrote in black along the left side of the napkin">
            <a:extLst>
              <a:ext uri="{FF2B5EF4-FFF2-40B4-BE49-F238E27FC236}">
                <a16:creationId xmlns:a16="http://schemas.microsoft.com/office/drawing/2014/main" id="{283BD4CB-6092-8230-070F-A921A9BBDFCE}"/>
              </a:ext>
            </a:extLst>
          </p:cNvPr>
          <p:cNvPicPr>
            <a:picLocks noChangeAspect="1"/>
          </p:cNvPicPr>
          <p:nvPr/>
        </p:nvPicPr>
        <p:blipFill>
          <a:blip r:embed="rId3"/>
          <a:srcRect l="4762" t="6579" r="3333" b="3546"/>
          <a:stretch/>
        </p:blipFill>
        <p:spPr>
          <a:xfrm>
            <a:off x="639708" y="1955326"/>
            <a:ext cx="3687134" cy="3616496"/>
          </a:xfrm>
          <a:prstGeom prst="rect">
            <a:avLst/>
          </a:prstGeom>
        </p:spPr>
      </p:pic>
      <p:pic>
        <p:nvPicPr>
          <p:cNvPr id="7" name="Graphic 6" descr="Star">
            <a:extLst>
              <a:ext uri="{FF2B5EF4-FFF2-40B4-BE49-F238E27FC236}">
                <a16:creationId xmlns:a16="http://schemas.microsoft.com/office/drawing/2014/main" id="{AB490360-F50F-E5F9-C1D6-8BCC7A7536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88478" y="4511708"/>
            <a:ext cx="600076" cy="600076"/>
          </a:xfrm>
          <a:prstGeom prst="rect">
            <a:avLst/>
          </a:prstGeom>
        </p:spPr>
      </p:pic>
      <p:pic>
        <p:nvPicPr>
          <p:cNvPr id="11" name="Picture 10" descr="white napkin">
            <a:extLst>
              <a:ext uri="{FF2B5EF4-FFF2-40B4-BE49-F238E27FC236}">
                <a16:creationId xmlns:a16="http://schemas.microsoft.com/office/drawing/2014/main" id="{248B17DF-C297-168F-C980-83DCEFCF5B12}"/>
              </a:ext>
            </a:extLst>
          </p:cNvPr>
          <p:cNvPicPr>
            <a:picLocks noChangeAspect="1"/>
          </p:cNvPicPr>
          <p:nvPr/>
        </p:nvPicPr>
        <p:blipFill>
          <a:blip r:embed="rId5"/>
          <a:srcRect l="10907" t="3831" r="10086" b="5316"/>
          <a:stretch/>
        </p:blipFill>
        <p:spPr>
          <a:xfrm>
            <a:off x="4957750" y="1721068"/>
            <a:ext cx="2261440" cy="3852694"/>
          </a:xfrm>
          <a:prstGeom prst="rect">
            <a:avLst/>
          </a:prstGeom>
        </p:spPr>
      </p:pic>
      <p:pic>
        <p:nvPicPr>
          <p:cNvPr id="12" name="Graphic 11" descr="Star">
            <a:extLst>
              <a:ext uri="{FF2B5EF4-FFF2-40B4-BE49-F238E27FC236}">
                <a16:creationId xmlns:a16="http://schemas.microsoft.com/office/drawing/2014/main" id="{0DD887E0-E7F3-E530-8E06-8CA7A033FF9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91961" y="4511708"/>
            <a:ext cx="600076" cy="600076"/>
          </a:xfrm>
          <a:prstGeom prst="rect">
            <a:avLst/>
          </a:prstGeom>
        </p:spPr>
      </p:pic>
      <p:pic>
        <p:nvPicPr>
          <p:cNvPr id="10" name="Picture 9" descr="A lime green book with the 4-H emblem printed on the center of the cover">
            <a:extLst>
              <a:ext uri="{FF2B5EF4-FFF2-40B4-BE49-F238E27FC236}">
                <a16:creationId xmlns:a16="http://schemas.microsoft.com/office/drawing/2014/main" id="{ED7D434A-4180-854D-9514-8F72D6B6CC81}"/>
              </a:ext>
            </a:extLst>
          </p:cNvPr>
          <p:cNvPicPr>
            <a:picLocks noChangeAspect="1"/>
          </p:cNvPicPr>
          <p:nvPr/>
        </p:nvPicPr>
        <p:blipFill>
          <a:blip r:embed="rId6"/>
          <a:srcRect l="6453" t="2873" r="2757" b="5277"/>
          <a:stretch/>
        </p:blipFill>
        <p:spPr>
          <a:xfrm>
            <a:off x="7881871" y="367862"/>
            <a:ext cx="3899689" cy="5208619"/>
          </a:xfrm>
          <a:prstGeom prst="rect">
            <a:avLst/>
          </a:prstGeom>
        </p:spPr>
      </p:pic>
      <p:pic>
        <p:nvPicPr>
          <p:cNvPr id="8" name="Graphic 7" descr="Star">
            <a:extLst>
              <a:ext uri="{FF2B5EF4-FFF2-40B4-BE49-F238E27FC236}">
                <a16:creationId xmlns:a16="http://schemas.microsoft.com/office/drawing/2014/main" id="{DDF784F3-267F-55E0-D4E5-99ADC47951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50754" y="4507202"/>
            <a:ext cx="600076" cy="600076"/>
          </a:xfrm>
          <a:prstGeom prst="rect">
            <a:avLst/>
          </a:prstGeom>
        </p:spPr>
      </p:pic>
    </p:spTree>
    <p:extLst>
      <p:ext uri="{BB962C8B-B14F-4D97-AF65-F5344CB8AC3E}">
        <p14:creationId xmlns:p14="http://schemas.microsoft.com/office/powerpoint/2010/main" val="3299669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3871B-4973-CC0D-17E8-A47AFFED85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4D737-8A26-A487-65BA-3F4BA26FA87F}"/>
              </a:ext>
            </a:extLst>
          </p:cNvPr>
          <p:cNvSpPr>
            <a:spLocks noGrp="1"/>
          </p:cNvSpPr>
          <p:nvPr>
            <p:ph type="title"/>
          </p:nvPr>
        </p:nvSpPr>
        <p:spPr/>
        <p:txBody>
          <a:bodyPr/>
          <a:lstStyle/>
          <a:p>
            <a:r>
              <a:rPr lang="en-US"/>
              <a:t>What’s wrong with this place setting?</a:t>
            </a:r>
          </a:p>
        </p:txBody>
      </p:sp>
      <p:pic>
        <p:nvPicPr>
          <p:cNvPr id="5" name="Picture 4" descr="A placesetting with a blue-green glass with a plate in the center of a brown placemat, fork and spoon on the right side of the plate and the knife on the left side with an orange napkin on the outside">
            <a:extLst>
              <a:ext uri="{FF2B5EF4-FFF2-40B4-BE49-F238E27FC236}">
                <a16:creationId xmlns:a16="http://schemas.microsoft.com/office/drawing/2014/main" id="{E9DBE9EA-208A-6CDC-D1A9-D3E4C7E85294}"/>
              </a:ext>
            </a:extLst>
          </p:cNvPr>
          <p:cNvPicPr>
            <a:picLocks noChangeAspect="1"/>
          </p:cNvPicPr>
          <p:nvPr/>
        </p:nvPicPr>
        <p:blipFill>
          <a:blip r:embed="rId3"/>
          <a:srcRect l="3920" t="4594" b="19311"/>
          <a:stretch/>
        </p:blipFill>
        <p:spPr>
          <a:xfrm>
            <a:off x="2478156" y="1553678"/>
            <a:ext cx="7235687" cy="4304545"/>
          </a:xfrm>
          <a:prstGeom prst="rect">
            <a:avLst/>
          </a:prstGeom>
        </p:spPr>
      </p:pic>
    </p:spTree>
    <p:extLst>
      <p:ext uri="{BB962C8B-B14F-4D97-AF65-F5344CB8AC3E}">
        <p14:creationId xmlns:p14="http://schemas.microsoft.com/office/powerpoint/2010/main" val="2247074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659FA-E736-2CB1-3E77-B80C8F13E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7FDB3-F4C6-EDCE-172D-F2B63AA52C93}"/>
              </a:ext>
            </a:extLst>
          </p:cNvPr>
          <p:cNvSpPr>
            <a:spLocks noGrp="1"/>
          </p:cNvSpPr>
          <p:nvPr>
            <p:ph type="title"/>
          </p:nvPr>
        </p:nvSpPr>
        <p:spPr>
          <a:xfrm>
            <a:off x="838200" y="402665"/>
            <a:ext cx="10856495" cy="1087156"/>
          </a:xfrm>
        </p:spPr>
        <p:txBody>
          <a:bodyPr>
            <a:normAutofit/>
          </a:bodyPr>
          <a:lstStyle/>
          <a:p>
            <a:r>
              <a:rPr lang="en-US" sz="4400"/>
              <a:t>Centerpieces</a:t>
            </a:r>
            <a:endParaRPr lang="en-US"/>
          </a:p>
        </p:txBody>
      </p:sp>
      <p:sp>
        <p:nvSpPr>
          <p:cNvPr id="3" name="Content Placeholder 2">
            <a:extLst>
              <a:ext uri="{FF2B5EF4-FFF2-40B4-BE49-F238E27FC236}">
                <a16:creationId xmlns:a16="http://schemas.microsoft.com/office/drawing/2014/main" id="{2A914942-B70F-5247-6D68-CEFB7E6FE02F}"/>
              </a:ext>
            </a:extLst>
          </p:cNvPr>
          <p:cNvSpPr>
            <a:spLocks noGrp="1"/>
          </p:cNvSpPr>
          <p:nvPr>
            <p:ph idx="1"/>
          </p:nvPr>
        </p:nvSpPr>
        <p:spPr/>
        <p:txBody>
          <a:bodyPr>
            <a:normAutofit/>
          </a:bodyPr>
          <a:lstStyle/>
          <a:p>
            <a:pPr marL="457200" indent="-457200">
              <a:buFont typeface="Wingdings" panose="05000000000000000000" pitchFamily="2" charset="2"/>
              <a:buChar char="§"/>
            </a:pPr>
            <a:r>
              <a:rPr lang="en-US" sz="2800"/>
              <a:t>Required for Junior &amp; Senior members</a:t>
            </a:r>
          </a:p>
          <a:p>
            <a:pPr marL="457200" indent="-457200">
              <a:buFont typeface="Wingdings" panose="05000000000000000000" pitchFamily="2" charset="2"/>
              <a:buChar char="§"/>
            </a:pPr>
            <a:r>
              <a:rPr lang="en-US"/>
              <a:t>Keep it simple</a:t>
            </a:r>
          </a:p>
          <a:p>
            <a:pPr marL="457200" indent="-457200">
              <a:buFont typeface="Wingdings" panose="05000000000000000000" pitchFamily="2" charset="2"/>
              <a:buChar char="§"/>
            </a:pPr>
            <a:r>
              <a:rPr lang="en-US" sz="2800"/>
              <a:t>Create a theme</a:t>
            </a:r>
          </a:p>
          <a:p>
            <a:pPr marL="457200" indent="-457200">
              <a:buFont typeface="Wingdings" panose="05000000000000000000" pitchFamily="2" charset="2"/>
              <a:buChar char="§"/>
            </a:pPr>
            <a:r>
              <a:rPr lang="en-US"/>
              <a:t>Viewed from all sides</a:t>
            </a:r>
          </a:p>
          <a:p>
            <a:pPr marL="457200" indent="-457200">
              <a:buFont typeface="Wingdings" panose="05000000000000000000" pitchFamily="2" charset="2"/>
              <a:buChar char="§"/>
            </a:pPr>
            <a:r>
              <a:rPr lang="en-US" sz="2800"/>
              <a:t>Consider height</a:t>
            </a:r>
          </a:p>
          <a:p>
            <a:pPr marL="457200" indent="-457200">
              <a:buFont typeface="Wingdings" panose="05000000000000000000" pitchFamily="2" charset="2"/>
              <a:buChar char="§"/>
            </a:pPr>
            <a:r>
              <a:rPr lang="en-US"/>
              <a:t>Centerpiece must be grounded</a:t>
            </a:r>
            <a:endParaRPr lang="en-US" sz="2800"/>
          </a:p>
        </p:txBody>
      </p:sp>
    </p:spTree>
    <p:extLst>
      <p:ext uri="{BB962C8B-B14F-4D97-AF65-F5344CB8AC3E}">
        <p14:creationId xmlns:p14="http://schemas.microsoft.com/office/powerpoint/2010/main" val="3315372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FD27-DA15-4007-95BE-D912037A4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6D904E-5206-B3B7-472C-5B939B243164}"/>
              </a:ext>
            </a:extLst>
          </p:cNvPr>
          <p:cNvSpPr>
            <a:spLocks noGrp="1"/>
          </p:cNvSpPr>
          <p:nvPr>
            <p:ph type="title"/>
          </p:nvPr>
        </p:nvSpPr>
        <p:spPr/>
        <p:txBody>
          <a:bodyPr/>
          <a:lstStyle/>
          <a:p>
            <a:r>
              <a:rPr lang="en-US"/>
              <a:t>Beginner Place Setting</a:t>
            </a:r>
          </a:p>
        </p:txBody>
      </p:sp>
      <p:pic>
        <p:nvPicPr>
          <p:cNvPr id="5" name="Picture 4" descr="Beginner place setting: including menu cards, food, coffee mug, plate, silverware, red napkin and brown placemat">
            <a:extLst>
              <a:ext uri="{FF2B5EF4-FFF2-40B4-BE49-F238E27FC236}">
                <a16:creationId xmlns:a16="http://schemas.microsoft.com/office/drawing/2014/main" id="{B02BC453-7997-BA10-B6F1-00118A9E6694}"/>
              </a:ext>
            </a:extLst>
          </p:cNvPr>
          <p:cNvPicPr>
            <a:picLocks noChangeAspect="1"/>
          </p:cNvPicPr>
          <p:nvPr/>
        </p:nvPicPr>
        <p:blipFill rotWithShape="1">
          <a:blip r:embed="rId3"/>
          <a:srcRect l="4202"/>
          <a:stretch/>
        </p:blipFill>
        <p:spPr>
          <a:xfrm>
            <a:off x="2358512" y="1537191"/>
            <a:ext cx="7474975" cy="4389120"/>
          </a:xfrm>
          <a:prstGeom prst="rect">
            <a:avLst/>
          </a:prstGeom>
        </p:spPr>
      </p:pic>
    </p:spTree>
    <p:extLst>
      <p:ext uri="{BB962C8B-B14F-4D97-AF65-F5344CB8AC3E}">
        <p14:creationId xmlns:p14="http://schemas.microsoft.com/office/powerpoint/2010/main" val="1503855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EBED1A-1804-389A-A9C2-73C9FDA97060}"/>
              </a:ext>
            </a:extLst>
          </p:cNvPr>
          <p:cNvSpPr>
            <a:spLocks noGrp="1"/>
          </p:cNvSpPr>
          <p:nvPr>
            <p:ph type="title"/>
          </p:nvPr>
        </p:nvSpPr>
        <p:spPr>
          <a:xfrm>
            <a:off x="838200" y="365126"/>
            <a:ext cx="10515600" cy="1087156"/>
          </a:xfrm>
        </p:spPr>
        <p:txBody>
          <a:bodyPr>
            <a:normAutofit/>
          </a:bodyPr>
          <a:lstStyle/>
          <a:p>
            <a:r>
              <a:rPr lang="en-US" sz="4400"/>
              <a:t>What is the Special Foods Contest?</a:t>
            </a:r>
            <a:endParaRPr lang="en-US"/>
          </a:p>
        </p:txBody>
      </p:sp>
      <p:sp>
        <p:nvSpPr>
          <p:cNvPr id="10" name="Content Placeholder 2">
            <a:extLst>
              <a:ext uri="{FF2B5EF4-FFF2-40B4-BE49-F238E27FC236}">
                <a16:creationId xmlns:a16="http://schemas.microsoft.com/office/drawing/2014/main" id="{A5F91AE0-235B-3DAB-F96D-6D3047205BAF}"/>
              </a:ext>
            </a:extLst>
          </p:cNvPr>
          <p:cNvSpPr>
            <a:spLocks noGrp="1"/>
          </p:cNvSpPr>
          <p:nvPr>
            <p:ph idx="1"/>
          </p:nvPr>
        </p:nvSpPr>
        <p:spPr>
          <a:xfrm>
            <a:off x="838200" y="1825625"/>
            <a:ext cx="10515600" cy="3877410"/>
          </a:xfrm>
        </p:spPr>
        <p:txBody>
          <a:bodyPr/>
          <a:lstStyle/>
          <a:p>
            <a:pPr marL="285750" indent="-285750">
              <a:buFont typeface="Wingdings" panose="05000000000000000000" pitchFamily="2" charset="2"/>
              <a:buChar char="§"/>
            </a:pPr>
            <a:r>
              <a:rPr lang="en-US" sz="3600" dirty="0"/>
              <a:t>Prepare recipe from one food group </a:t>
            </a:r>
          </a:p>
          <a:p>
            <a:pPr marL="742950" lvl="1" indent="-285750">
              <a:buFont typeface="Wingdings" panose="05000000000000000000" pitchFamily="2" charset="2"/>
              <a:buChar char="§"/>
            </a:pPr>
            <a:r>
              <a:rPr lang="en-US" sz="3200" dirty="0"/>
              <a:t>Food must contain one serving of a food group</a:t>
            </a:r>
          </a:p>
          <a:p>
            <a:pPr marL="742950" lvl="1" indent="-285750">
              <a:buFont typeface="Wingdings" panose="05000000000000000000" pitchFamily="2" charset="2"/>
              <a:buChar char="§"/>
            </a:pPr>
            <a:r>
              <a:rPr lang="en-US" sz="3200" dirty="0"/>
              <a:t>Recipe should provide 2-6 servings</a:t>
            </a:r>
          </a:p>
          <a:p>
            <a:pPr marL="285750" indent="-285750">
              <a:buFont typeface="Wingdings" panose="05000000000000000000" pitchFamily="2" charset="2"/>
              <a:buChar char="§"/>
            </a:pPr>
            <a:r>
              <a:rPr lang="en-US" sz="3600" dirty="0"/>
              <a:t>90 minutes to complete four parts of contest</a:t>
            </a:r>
          </a:p>
          <a:p>
            <a:endParaRPr lang="en-US" dirty="0"/>
          </a:p>
        </p:txBody>
      </p:sp>
    </p:spTree>
    <p:extLst>
      <p:ext uri="{BB962C8B-B14F-4D97-AF65-F5344CB8AC3E}">
        <p14:creationId xmlns:p14="http://schemas.microsoft.com/office/powerpoint/2010/main" val="16856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702AF-2C41-2BC2-453F-2847518F9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8BE56-A23F-C896-CAD8-9CEC1729B1F2}"/>
              </a:ext>
            </a:extLst>
          </p:cNvPr>
          <p:cNvSpPr>
            <a:spLocks noGrp="1"/>
          </p:cNvSpPr>
          <p:nvPr>
            <p:ph type="title"/>
          </p:nvPr>
        </p:nvSpPr>
        <p:spPr/>
        <p:txBody>
          <a:bodyPr>
            <a:normAutofit/>
          </a:bodyPr>
          <a:lstStyle/>
          <a:p>
            <a:r>
              <a:rPr lang="en-US"/>
              <a:t>Beginner Place Setting with Centerpiece</a:t>
            </a:r>
          </a:p>
        </p:txBody>
      </p:sp>
      <p:sp>
        <p:nvSpPr>
          <p:cNvPr id="4" name="Content Placeholder 3">
            <a:extLst>
              <a:ext uri="{FF2B5EF4-FFF2-40B4-BE49-F238E27FC236}">
                <a16:creationId xmlns:a16="http://schemas.microsoft.com/office/drawing/2014/main" id="{0C6BEAB1-2F18-C208-2CE4-0A0D606F16DA}"/>
              </a:ext>
            </a:extLst>
          </p:cNvPr>
          <p:cNvSpPr>
            <a:spLocks noGrp="1"/>
          </p:cNvSpPr>
          <p:nvPr>
            <p:ph idx="1"/>
          </p:nvPr>
        </p:nvSpPr>
        <p:spPr/>
        <p:txBody>
          <a:bodyPr/>
          <a:lstStyle/>
          <a:p>
            <a:r>
              <a:rPr lang="en-US"/>
              <a:t>What do you see?</a:t>
            </a:r>
          </a:p>
        </p:txBody>
      </p:sp>
      <p:pic>
        <p:nvPicPr>
          <p:cNvPr id="3" name="Picture 2" descr="A strawberry plate on a yellow placemat with a smoothie on the right side of the plate in front of a frame. Lemons in a basket at the top of the plate with the menu card in a frame on the left side">
            <a:extLst>
              <a:ext uri="{FF2B5EF4-FFF2-40B4-BE49-F238E27FC236}">
                <a16:creationId xmlns:a16="http://schemas.microsoft.com/office/drawing/2014/main" id="{BD30C9D8-862D-2173-07B2-2E310B8E830A}"/>
              </a:ext>
            </a:extLst>
          </p:cNvPr>
          <p:cNvPicPr>
            <a:picLocks noChangeAspect="1"/>
          </p:cNvPicPr>
          <p:nvPr/>
        </p:nvPicPr>
        <p:blipFill rotWithShape="1">
          <a:blip r:embed="rId3"/>
          <a:srcRect l="12171" r="16077"/>
          <a:stretch/>
        </p:blipFill>
        <p:spPr>
          <a:xfrm>
            <a:off x="5722906" y="1625030"/>
            <a:ext cx="5201843" cy="4078005"/>
          </a:xfrm>
          <a:prstGeom prst="rect">
            <a:avLst/>
          </a:prstGeom>
        </p:spPr>
      </p:pic>
    </p:spTree>
    <p:extLst>
      <p:ext uri="{BB962C8B-B14F-4D97-AF65-F5344CB8AC3E}">
        <p14:creationId xmlns:p14="http://schemas.microsoft.com/office/powerpoint/2010/main" val="149628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EC16D-22A1-F8FA-B0D7-046044315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71642-A37B-B5F6-2C33-6CE06BEA3970}"/>
              </a:ext>
            </a:extLst>
          </p:cNvPr>
          <p:cNvSpPr>
            <a:spLocks noGrp="1"/>
          </p:cNvSpPr>
          <p:nvPr>
            <p:ph type="title"/>
          </p:nvPr>
        </p:nvSpPr>
        <p:spPr/>
        <p:txBody>
          <a:bodyPr>
            <a:normAutofit/>
          </a:bodyPr>
          <a:lstStyle/>
          <a:p>
            <a:r>
              <a:rPr lang="en-US"/>
              <a:t>Junior/Senior Place Setting</a:t>
            </a:r>
          </a:p>
        </p:txBody>
      </p:sp>
      <p:pic>
        <p:nvPicPr>
          <p:cNvPr id="5" name="Picture 4" descr="Junior/Senior place setting including a menu and recipe cards, center piece, food, glass, white plate on top of a wooden trivet with a stripped placemat below. Knife and spoon on the right side of plate and fork on the left side with a navy blue napkin">
            <a:extLst>
              <a:ext uri="{FF2B5EF4-FFF2-40B4-BE49-F238E27FC236}">
                <a16:creationId xmlns:a16="http://schemas.microsoft.com/office/drawing/2014/main" id="{4EA90A51-572D-C945-7684-34FD71066B9A}"/>
              </a:ext>
            </a:extLst>
          </p:cNvPr>
          <p:cNvPicPr>
            <a:picLocks noChangeAspect="1"/>
          </p:cNvPicPr>
          <p:nvPr/>
        </p:nvPicPr>
        <p:blipFill rotWithShape="1">
          <a:blip r:embed="rId3"/>
          <a:srcRect l="11555" r="14021" b="7602"/>
          <a:stretch/>
        </p:blipFill>
        <p:spPr>
          <a:xfrm>
            <a:off x="2877619" y="1516798"/>
            <a:ext cx="6436761" cy="4495063"/>
          </a:xfrm>
          <a:prstGeom prst="rect">
            <a:avLst/>
          </a:prstGeom>
        </p:spPr>
      </p:pic>
    </p:spTree>
    <p:extLst>
      <p:ext uri="{BB962C8B-B14F-4D97-AF65-F5344CB8AC3E}">
        <p14:creationId xmlns:p14="http://schemas.microsoft.com/office/powerpoint/2010/main" val="1835596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F54A-34A6-DC9F-DBE1-AF61AC085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EC1EE-77E9-3B43-C029-6F3891BDCE6A}"/>
              </a:ext>
            </a:extLst>
          </p:cNvPr>
          <p:cNvSpPr>
            <a:spLocks noGrp="1"/>
          </p:cNvSpPr>
          <p:nvPr>
            <p:ph type="title"/>
          </p:nvPr>
        </p:nvSpPr>
        <p:spPr/>
        <p:txBody>
          <a:bodyPr>
            <a:normAutofit/>
          </a:bodyPr>
          <a:lstStyle/>
          <a:p>
            <a:r>
              <a:rPr lang="en-US"/>
              <a:t>Let’s talk about this centerpiece</a:t>
            </a:r>
          </a:p>
        </p:txBody>
      </p:sp>
      <p:pic>
        <p:nvPicPr>
          <p:cNvPr id="3" name="Content Placeholder 2">
            <a:extLst>
              <a:ext uri="{FF2B5EF4-FFF2-40B4-BE49-F238E27FC236}">
                <a16:creationId xmlns:a16="http://schemas.microsoft.com/office/drawing/2014/main" id="{BB32D650-665E-B8E7-A7F5-C7FF8BEDF900}"/>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l="8186" t="2383" r="14762" b="4788"/>
          <a:stretch/>
        </p:blipFill>
        <p:spPr>
          <a:xfrm>
            <a:off x="2908663" y="1592176"/>
            <a:ext cx="6374673" cy="4319965"/>
          </a:xfrm>
          <a:prstGeom prst="rect">
            <a:avLst/>
          </a:prstGeom>
        </p:spPr>
      </p:pic>
    </p:spTree>
    <p:extLst>
      <p:ext uri="{BB962C8B-B14F-4D97-AF65-F5344CB8AC3E}">
        <p14:creationId xmlns:p14="http://schemas.microsoft.com/office/powerpoint/2010/main" val="3103169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3E668-9D89-66B0-8B3E-E47DBB391D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E80E2E-4D82-38EF-4F4E-48241120A2F5}"/>
              </a:ext>
            </a:extLst>
          </p:cNvPr>
          <p:cNvSpPr>
            <a:spLocks noGrp="1"/>
          </p:cNvSpPr>
          <p:nvPr>
            <p:ph type="title"/>
          </p:nvPr>
        </p:nvSpPr>
        <p:spPr>
          <a:xfrm>
            <a:off x="283355" y="555444"/>
            <a:ext cx="3106826" cy="4879197"/>
          </a:xfrm>
        </p:spPr>
        <p:txBody>
          <a:bodyPr anchor="t">
            <a:normAutofit/>
          </a:bodyPr>
          <a:lstStyle/>
          <a:p>
            <a:r>
              <a:rPr lang="en-US"/>
              <a:t>Place Setting</a:t>
            </a:r>
            <a:br>
              <a:rPr lang="en-US"/>
            </a:br>
            <a:br>
              <a:rPr lang="en-US"/>
            </a:br>
            <a:r>
              <a:rPr lang="en-US" sz="3200"/>
              <a:t>Let’s practice</a:t>
            </a:r>
          </a:p>
        </p:txBody>
      </p:sp>
      <p:pic>
        <p:nvPicPr>
          <p:cNvPr id="6" name="Picture 5">
            <a:extLst>
              <a:ext uri="{FF2B5EF4-FFF2-40B4-BE49-F238E27FC236}">
                <a16:creationId xmlns:a16="http://schemas.microsoft.com/office/drawing/2014/main" id="{69BD1245-9EFB-9C73-8BE6-A3BB65EEFADB}"/>
              </a:ext>
              <a:ext uri="{C183D7F6-B498-43B3-948B-1728B52AA6E4}">
                <adec:decorative xmlns:adec="http://schemas.microsoft.com/office/drawing/2017/decorative" val="1"/>
              </a:ext>
            </a:extLst>
          </p:cNvPr>
          <p:cNvPicPr>
            <a:picLocks noChangeAspect="1"/>
          </p:cNvPicPr>
          <p:nvPr/>
        </p:nvPicPr>
        <p:blipFill rotWithShape="1">
          <a:blip r:embed="rId3"/>
          <a:srcRect r="21152"/>
          <a:stretch/>
        </p:blipFill>
        <p:spPr>
          <a:xfrm>
            <a:off x="3828221" y="555444"/>
            <a:ext cx="7778831" cy="5549378"/>
          </a:xfrm>
          <a:prstGeom prst="rect">
            <a:avLst/>
          </a:prstGeom>
          <a:noFill/>
        </p:spPr>
      </p:pic>
    </p:spTree>
    <p:extLst>
      <p:ext uri="{BB962C8B-B14F-4D97-AF65-F5344CB8AC3E}">
        <p14:creationId xmlns:p14="http://schemas.microsoft.com/office/powerpoint/2010/main" val="3885148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6DE7B-28EC-7D87-3DCA-C6778E68025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8B6FDAA-4E16-FE29-9878-D5F80C6ED68C}"/>
              </a:ext>
            </a:extLst>
          </p:cNvPr>
          <p:cNvSpPr>
            <a:spLocks noGrp="1"/>
          </p:cNvSpPr>
          <p:nvPr>
            <p:ph type="title"/>
          </p:nvPr>
        </p:nvSpPr>
        <p:spPr>
          <a:xfrm>
            <a:off x="838200" y="365126"/>
            <a:ext cx="10515600" cy="1087156"/>
          </a:xfrm>
        </p:spPr>
        <p:txBody>
          <a:bodyPr>
            <a:normAutofit/>
          </a:bodyPr>
          <a:lstStyle/>
          <a:p>
            <a:r>
              <a:rPr lang="en-US" sz="4400" dirty="0"/>
              <a:t>Contest consists of 4 parts:</a:t>
            </a:r>
            <a:r>
              <a:rPr lang="en-US" sz="4400" dirty="0">
                <a:solidFill>
                  <a:schemeClr val="bg1"/>
                </a:solidFill>
              </a:rPr>
              <a:t> 3</a:t>
            </a:r>
            <a:endParaRPr lang="en-US" dirty="0">
              <a:solidFill>
                <a:schemeClr val="bg1"/>
              </a:solidFill>
            </a:endParaRPr>
          </a:p>
        </p:txBody>
      </p:sp>
      <p:sp>
        <p:nvSpPr>
          <p:cNvPr id="10" name="Content Placeholder 2">
            <a:extLst>
              <a:ext uri="{FF2B5EF4-FFF2-40B4-BE49-F238E27FC236}">
                <a16:creationId xmlns:a16="http://schemas.microsoft.com/office/drawing/2014/main" id="{A61542AC-2646-2ED1-7E08-180FE1833239}"/>
              </a:ext>
            </a:extLst>
          </p:cNvPr>
          <p:cNvSpPr>
            <a:spLocks noGrp="1"/>
          </p:cNvSpPr>
          <p:nvPr>
            <p:ph idx="1"/>
          </p:nvPr>
        </p:nvSpPr>
        <p:spPr>
          <a:xfrm>
            <a:off x="838200" y="1825625"/>
            <a:ext cx="10515600" cy="3877410"/>
          </a:xfrm>
        </p:spPr>
        <p:txBody>
          <a:bodyPr>
            <a:normAutofit/>
          </a:bodyPr>
          <a:lstStyle/>
          <a:p>
            <a:pPr marL="285750" indent="-285750">
              <a:buFont typeface="Wingdings" panose="05000000000000000000" pitchFamily="2" charset="2"/>
              <a:buChar char="§"/>
            </a:pPr>
            <a:r>
              <a:rPr lang="en-US" sz="2800" dirty="0">
                <a:solidFill>
                  <a:schemeClr val="tx1">
                    <a:lumMod val="50000"/>
                    <a:lumOff val="50000"/>
                  </a:schemeClr>
                </a:solidFill>
              </a:rPr>
              <a:t>Technique</a:t>
            </a:r>
          </a:p>
          <a:p>
            <a:pPr marL="285750" indent="-285750">
              <a:buFont typeface="Wingdings" panose="05000000000000000000" pitchFamily="2" charset="2"/>
              <a:buChar char="§"/>
            </a:pPr>
            <a:r>
              <a:rPr lang="en-US" dirty="0">
                <a:solidFill>
                  <a:schemeClr val="tx1">
                    <a:lumMod val="50000"/>
                    <a:lumOff val="50000"/>
                  </a:schemeClr>
                </a:solidFill>
              </a:rPr>
              <a:t>Aesthetics and Hospitality (Place setting)</a:t>
            </a:r>
          </a:p>
          <a:p>
            <a:pPr marL="285750" indent="-285750">
              <a:buFont typeface="Wingdings" panose="05000000000000000000" pitchFamily="2" charset="2"/>
              <a:buChar char="§"/>
            </a:pPr>
            <a:r>
              <a:rPr lang="en-US" sz="2800" b="1" dirty="0">
                <a:solidFill>
                  <a:srgbClr val="031732"/>
                </a:solidFill>
              </a:rPr>
              <a:t>Food Quality</a:t>
            </a:r>
          </a:p>
          <a:p>
            <a:pPr marL="285750" indent="-285750">
              <a:buFont typeface="Wingdings" panose="05000000000000000000" pitchFamily="2" charset="2"/>
              <a:buChar char="§"/>
            </a:pPr>
            <a:r>
              <a:rPr lang="en-US" sz="2800" dirty="0">
                <a:solidFill>
                  <a:schemeClr val="bg1">
                    <a:lumMod val="50000"/>
                  </a:schemeClr>
                </a:solidFill>
              </a:rPr>
              <a:t>Nutrition Interview</a:t>
            </a:r>
          </a:p>
        </p:txBody>
      </p:sp>
    </p:spTree>
    <p:extLst>
      <p:ext uri="{BB962C8B-B14F-4D97-AF65-F5344CB8AC3E}">
        <p14:creationId xmlns:p14="http://schemas.microsoft.com/office/powerpoint/2010/main" val="3062790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771F-DCF4-A4B9-E582-8E8672B90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7E9DA-C781-4F97-4C3D-DDA8CE9E05C3}"/>
              </a:ext>
            </a:extLst>
          </p:cNvPr>
          <p:cNvSpPr>
            <a:spLocks noGrp="1"/>
          </p:cNvSpPr>
          <p:nvPr>
            <p:ph type="title"/>
          </p:nvPr>
        </p:nvSpPr>
        <p:spPr>
          <a:xfrm>
            <a:off x="838200" y="402665"/>
            <a:ext cx="10856495" cy="1087156"/>
          </a:xfrm>
        </p:spPr>
        <p:txBody>
          <a:bodyPr>
            <a:normAutofit/>
          </a:bodyPr>
          <a:lstStyle/>
          <a:p>
            <a:r>
              <a:rPr lang="en-US" sz="4400"/>
              <a:t>Food Quality</a:t>
            </a:r>
            <a:endParaRPr lang="en-US"/>
          </a:p>
        </p:txBody>
      </p:sp>
      <p:sp>
        <p:nvSpPr>
          <p:cNvPr id="3" name="Content Placeholder 2">
            <a:extLst>
              <a:ext uri="{FF2B5EF4-FFF2-40B4-BE49-F238E27FC236}">
                <a16:creationId xmlns:a16="http://schemas.microsoft.com/office/drawing/2014/main" id="{3BE43EA5-F903-AECB-7CE6-3C14B624D3FF}"/>
              </a:ext>
            </a:extLst>
          </p:cNvPr>
          <p:cNvSpPr>
            <a:spLocks noGrp="1"/>
          </p:cNvSpPr>
          <p:nvPr>
            <p:ph idx="1"/>
          </p:nvPr>
        </p:nvSpPr>
        <p:spPr/>
        <p:txBody>
          <a:bodyPr>
            <a:normAutofit/>
          </a:bodyPr>
          <a:lstStyle/>
          <a:p>
            <a:pPr>
              <a:buFont typeface="Wingdings" panose="05000000000000000000" pitchFamily="2" charset="2"/>
              <a:buChar char="§"/>
            </a:pPr>
            <a:r>
              <a:rPr lang="en-US" altLang="en-US"/>
              <a:t>Prepare only one recipe</a:t>
            </a:r>
          </a:p>
          <a:p>
            <a:pPr>
              <a:buFont typeface="Wingdings" panose="05000000000000000000" pitchFamily="2" charset="2"/>
              <a:buChar char="§"/>
            </a:pPr>
            <a:r>
              <a:rPr lang="en-US" altLang="en-US"/>
              <a:t>Judging based on:</a:t>
            </a:r>
          </a:p>
          <a:p>
            <a:pPr lvl="1">
              <a:buFont typeface="Wingdings" panose="05000000000000000000" pitchFamily="2" charset="2"/>
              <a:buChar char="§"/>
            </a:pPr>
            <a:r>
              <a:rPr lang="en-US" altLang="en-US"/>
              <a:t>Taste</a:t>
            </a:r>
          </a:p>
          <a:p>
            <a:pPr lvl="1">
              <a:buFont typeface="Wingdings" panose="05000000000000000000" pitchFamily="2" charset="2"/>
              <a:buChar char="§"/>
            </a:pPr>
            <a:r>
              <a:rPr lang="en-US" altLang="en-US"/>
              <a:t>Texture</a:t>
            </a:r>
          </a:p>
          <a:p>
            <a:pPr lvl="1">
              <a:buFont typeface="Wingdings" panose="05000000000000000000" pitchFamily="2" charset="2"/>
              <a:buChar char="§"/>
            </a:pPr>
            <a:r>
              <a:rPr lang="en-US" altLang="en-US"/>
              <a:t>Appearance (including garnish)</a:t>
            </a:r>
          </a:p>
        </p:txBody>
      </p:sp>
      <p:pic>
        <p:nvPicPr>
          <p:cNvPr id="4" name="Picture 3">
            <a:extLst>
              <a:ext uri="{FF2B5EF4-FFF2-40B4-BE49-F238E27FC236}">
                <a16:creationId xmlns:a16="http://schemas.microsoft.com/office/drawing/2014/main" id="{6FFB7BBD-0C61-D408-57D9-B7AA6E6D142B}"/>
              </a:ext>
              <a:ext uri="{C183D7F6-B498-43B3-948B-1728B52AA6E4}">
                <adec:decorative xmlns:adec="http://schemas.microsoft.com/office/drawing/2017/decorative" val="1"/>
              </a:ext>
            </a:extLst>
          </p:cNvPr>
          <p:cNvPicPr>
            <a:picLocks noChangeAspect="1"/>
          </p:cNvPicPr>
          <p:nvPr/>
        </p:nvPicPr>
        <p:blipFill rotWithShape="1">
          <a:blip r:embed="rId3"/>
          <a:srcRect l="23891" t="21126" r="37870"/>
          <a:stretch/>
        </p:blipFill>
        <p:spPr>
          <a:xfrm>
            <a:off x="9779924" y="2221356"/>
            <a:ext cx="2237874" cy="2596415"/>
          </a:xfrm>
          <a:prstGeom prst="rect">
            <a:avLst/>
          </a:prstGeom>
        </p:spPr>
      </p:pic>
      <p:pic>
        <p:nvPicPr>
          <p:cNvPr id="5" name="Picture 4">
            <a:extLst>
              <a:ext uri="{FF2B5EF4-FFF2-40B4-BE49-F238E27FC236}">
                <a16:creationId xmlns:a16="http://schemas.microsoft.com/office/drawing/2014/main" id="{8E221DDE-AA50-683B-5600-5B33BA4D4158}"/>
              </a:ext>
              <a:ext uri="{C183D7F6-B498-43B3-948B-1728B52AA6E4}">
                <adec:decorative xmlns:adec="http://schemas.microsoft.com/office/drawing/2017/decorative" val="1"/>
              </a:ext>
            </a:extLst>
          </p:cNvPr>
          <p:cNvPicPr>
            <a:picLocks noChangeAspect="1"/>
          </p:cNvPicPr>
          <p:nvPr/>
        </p:nvPicPr>
        <p:blipFill rotWithShape="1">
          <a:blip r:embed="rId4"/>
          <a:srcRect l="10321" r="18544"/>
          <a:stretch/>
        </p:blipFill>
        <p:spPr>
          <a:xfrm>
            <a:off x="6191274" y="2276571"/>
            <a:ext cx="3213652" cy="2541199"/>
          </a:xfrm>
          <a:prstGeom prst="rect">
            <a:avLst/>
          </a:prstGeom>
        </p:spPr>
      </p:pic>
      <p:pic>
        <p:nvPicPr>
          <p:cNvPr id="6" name="Picture 5">
            <a:extLst>
              <a:ext uri="{FF2B5EF4-FFF2-40B4-BE49-F238E27FC236}">
                <a16:creationId xmlns:a16="http://schemas.microsoft.com/office/drawing/2014/main" id="{601179B2-A442-3E25-07D1-3C5334B06FDE}"/>
              </a:ext>
              <a:ext uri="{C183D7F6-B498-43B3-948B-1728B52AA6E4}">
                <adec:decorative xmlns:adec="http://schemas.microsoft.com/office/drawing/2017/decorative" val="1"/>
              </a:ext>
            </a:extLst>
          </p:cNvPr>
          <p:cNvPicPr>
            <a:picLocks noChangeAspect="1"/>
          </p:cNvPicPr>
          <p:nvPr/>
        </p:nvPicPr>
        <p:blipFill rotWithShape="1">
          <a:blip r:embed="rId5"/>
          <a:srcRect l="6791" t="11437"/>
          <a:stretch/>
        </p:blipFill>
        <p:spPr>
          <a:xfrm>
            <a:off x="2020553" y="4023948"/>
            <a:ext cx="3141610" cy="1679087"/>
          </a:xfrm>
          <a:prstGeom prst="rect">
            <a:avLst/>
          </a:prstGeom>
        </p:spPr>
      </p:pic>
    </p:spTree>
    <p:extLst>
      <p:ext uri="{BB962C8B-B14F-4D97-AF65-F5344CB8AC3E}">
        <p14:creationId xmlns:p14="http://schemas.microsoft.com/office/powerpoint/2010/main" val="498193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4C812-D40F-A840-AD9C-8DBD8D7ED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75622-4E9B-0DAB-4DC7-F38C68ECC235}"/>
              </a:ext>
            </a:extLst>
          </p:cNvPr>
          <p:cNvSpPr>
            <a:spLocks noGrp="1"/>
          </p:cNvSpPr>
          <p:nvPr>
            <p:ph type="title"/>
          </p:nvPr>
        </p:nvSpPr>
        <p:spPr>
          <a:xfrm>
            <a:off x="838200" y="402665"/>
            <a:ext cx="10856495" cy="1087156"/>
          </a:xfrm>
        </p:spPr>
        <p:txBody>
          <a:bodyPr>
            <a:normAutofit/>
          </a:bodyPr>
          <a:lstStyle/>
          <a:p>
            <a:r>
              <a:rPr lang="en-US" sz="4400"/>
              <a:t>Food Quality - Appearance</a:t>
            </a:r>
            <a:endParaRPr lang="en-US"/>
          </a:p>
        </p:txBody>
      </p:sp>
      <p:pic>
        <p:nvPicPr>
          <p:cNvPr id="7" name="Content Placeholder 6" descr="3 white plates with one waffle each with white sauce of the waffle with nuts sprinkled on top set on a colorfull placemat">
            <a:extLst>
              <a:ext uri="{FF2B5EF4-FFF2-40B4-BE49-F238E27FC236}">
                <a16:creationId xmlns:a16="http://schemas.microsoft.com/office/drawing/2014/main" id="{126B3B7F-87FC-04A1-D0CF-072321A6A286}"/>
              </a:ext>
            </a:extLst>
          </p:cNvPr>
          <p:cNvPicPr>
            <a:picLocks noGrp="1" noChangeAspect="1"/>
          </p:cNvPicPr>
          <p:nvPr>
            <p:ph idx="1"/>
          </p:nvPr>
        </p:nvPicPr>
        <p:blipFill rotWithShape="1">
          <a:blip r:embed="rId3"/>
          <a:srcRect l="12021" r="13348"/>
          <a:stretch/>
        </p:blipFill>
        <p:spPr>
          <a:xfrm>
            <a:off x="1558028" y="2118042"/>
            <a:ext cx="4367526" cy="3291840"/>
          </a:xfrm>
          <a:prstGeom prst="rect">
            <a:avLst/>
          </a:prstGeom>
        </p:spPr>
      </p:pic>
      <p:pic>
        <p:nvPicPr>
          <p:cNvPr id="10" name="Picture 9" descr="white bowl set on top of a white plate with meatballs and red sauce in the bowl.">
            <a:extLst>
              <a:ext uri="{FF2B5EF4-FFF2-40B4-BE49-F238E27FC236}">
                <a16:creationId xmlns:a16="http://schemas.microsoft.com/office/drawing/2014/main" id="{0122C8E2-FB19-C80D-D7AC-47CE703BE229}"/>
              </a:ext>
            </a:extLst>
          </p:cNvPr>
          <p:cNvPicPr>
            <a:picLocks noChangeAspect="1"/>
          </p:cNvPicPr>
          <p:nvPr/>
        </p:nvPicPr>
        <p:blipFill rotWithShape="1">
          <a:blip r:embed="rId4"/>
          <a:srcRect l="4202" t="4313"/>
          <a:stretch/>
        </p:blipFill>
        <p:spPr>
          <a:xfrm>
            <a:off x="6266447" y="2452155"/>
            <a:ext cx="4669590" cy="2623614"/>
          </a:xfrm>
          <a:prstGeom prst="rect">
            <a:avLst/>
          </a:prstGeom>
        </p:spPr>
      </p:pic>
    </p:spTree>
    <p:extLst>
      <p:ext uri="{BB962C8B-B14F-4D97-AF65-F5344CB8AC3E}">
        <p14:creationId xmlns:p14="http://schemas.microsoft.com/office/powerpoint/2010/main" val="950339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44000"/>
          </a:schemeClr>
        </a:solidFill>
        <a:effectLst/>
      </p:bgPr>
    </p:bg>
    <p:spTree>
      <p:nvGrpSpPr>
        <p:cNvPr id="1" name="">
          <a:extLst>
            <a:ext uri="{FF2B5EF4-FFF2-40B4-BE49-F238E27FC236}">
              <a16:creationId xmlns:a16="http://schemas.microsoft.com/office/drawing/2014/main" id="{87DAD720-F8C0-C3B5-08A0-A865C482D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BA720-BEAA-393C-63FC-266BF61936CD}"/>
              </a:ext>
            </a:extLst>
          </p:cNvPr>
          <p:cNvSpPr>
            <a:spLocks noGrp="1"/>
          </p:cNvSpPr>
          <p:nvPr>
            <p:ph type="title"/>
          </p:nvPr>
        </p:nvSpPr>
        <p:spPr>
          <a:xfrm>
            <a:off x="499268" y="429727"/>
            <a:ext cx="3841069" cy="1087157"/>
          </a:xfrm>
        </p:spPr>
        <p:txBody>
          <a:bodyPr vert="horz" lIns="91440" tIns="45720" rIns="91440" bIns="45720" rtlCol="0" anchor="b">
            <a:normAutofit fontScale="90000"/>
          </a:bodyPr>
          <a:lstStyle/>
          <a:p>
            <a:r>
              <a:rPr lang="en-US" dirty="0"/>
              <a:t>Place setting</a:t>
            </a:r>
            <a:br>
              <a:rPr lang="en-US" dirty="0"/>
            </a:br>
            <a:r>
              <a:rPr lang="en-US" dirty="0"/>
              <a:t> examples</a:t>
            </a:r>
          </a:p>
        </p:txBody>
      </p:sp>
      <p:pic>
        <p:nvPicPr>
          <p:cNvPr id="6" name="Content Placeholder 5" descr="close-up of garnish on plate">
            <a:extLst>
              <a:ext uri="{FF2B5EF4-FFF2-40B4-BE49-F238E27FC236}">
                <a16:creationId xmlns:a16="http://schemas.microsoft.com/office/drawing/2014/main" id="{9DF9A108-2531-FCFE-86B2-90FD7263E5A7}"/>
              </a:ext>
            </a:extLst>
          </p:cNvPr>
          <p:cNvPicPr>
            <a:picLocks noGrp="1" noChangeAspect="1"/>
          </p:cNvPicPr>
          <p:nvPr>
            <p:ph sz="half" idx="2"/>
          </p:nvPr>
        </p:nvPicPr>
        <p:blipFill>
          <a:blip r:embed="rId3"/>
          <a:srcRect l="28641" t="14039" r="5178" b="9706"/>
          <a:stretch/>
        </p:blipFill>
        <p:spPr>
          <a:xfrm rot="5400000">
            <a:off x="669938" y="2062174"/>
            <a:ext cx="3979862" cy="3439254"/>
          </a:xfrm>
          <a:prstGeom prst="rect">
            <a:avLst/>
          </a:prstGeom>
          <a:noFill/>
        </p:spPr>
      </p:pic>
      <p:pic>
        <p:nvPicPr>
          <p:cNvPr id="5" name="Picture 4" descr="dish with garnish">
            <a:extLst>
              <a:ext uri="{FF2B5EF4-FFF2-40B4-BE49-F238E27FC236}">
                <a16:creationId xmlns:a16="http://schemas.microsoft.com/office/drawing/2014/main" id="{DAEC5436-712F-0235-176E-4831B79DDA29}"/>
              </a:ext>
            </a:extLst>
          </p:cNvPr>
          <p:cNvPicPr>
            <a:picLocks noChangeAspect="1"/>
          </p:cNvPicPr>
          <p:nvPr/>
        </p:nvPicPr>
        <p:blipFill>
          <a:blip r:embed="rId4"/>
          <a:srcRect l="20057" r="28080" b="381"/>
          <a:stretch/>
        </p:blipFill>
        <p:spPr>
          <a:xfrm rot="5400000">
            <a:off x="5809198" y="-266632"/>
            <a:ext cx="4821349" cy="6945718"/>
          </a:xfrm>
          <a:prstGeom prst="rect">
            <a:avLst/>
          </a:prstGeom>
        </p:spPr>
      </p:pic>
      <p:cxnSp>
        <p:nvCxnSpPr>
          <p:cNvPr id="9" name="Connector: Elbow 8">
            <a:extLst>
              <a:ext uri="{FF2B5EF4-FFF2-40B4-BE49-F238E27FC236}">
                <a16:creationId xmlns:a16="http://schemas.microsoft.com/office/drawing/2014/main" id="{A08B87E7-D49D-B5ED-18A5-4CC06AABEE5E}"/>
              </a:ext>
              <a:ext uri="{C183D7F6-B498-43B3-948B-1728B52AA6E4}">
                <adec:decorative xmlns:adec="http://schemas.microsoft.com/office/drawing/2017/decorative" val="1"/>
              </a:ext>
            </a:extLst>
          </p:cNvPr>
          <p:cNvCxnSpPr>
            <a:cxnSpLocks/>
          </p:cNvCxnSpPr>
          <p:nvPr/>
        </p:nvCxnSpPr>
        <p:spPr>
          <a:xfrm rot="10800000">
            <a:off x="4010529" y="3429000"/>
            <a:ext cx="3031957" cy="1175086"/>
          </a:xfrm>
          <a:prstGeom prst="bentConnector3">
            <a:avLst/>
          </a:prstGeom>
          <a:ln w="101600" cap="rnd"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49953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44000"/>
          </a:schemeClr>
        </a:solidFill>
        <a:effectLst/>
      </p:bgPr>
    </p:bg>
    <p:spTree>
      <p:nvGrpSpPr>
        <p:cNvPr id="1" name="">
          <a:extLst>
            <a:ext uri="{FF2B5EF4-FFF2-40B4-BE49-F238E27FC236}">
              <a16:creationId xmlns:a16="http://schemas.microsoft.com/office/drawing/2014/main" id="{C6EDC240-699D-9EFB-C72D-0A3C8DBC1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CF4A0-8B79-2826-4753-22BC74D299C4}"/>
              </a:ext>
            </a:extLst>
          </p:cNvPr>
          <p:cNvSpPr>
            <a:spLocks noGrp="1"/>
          </p:cNvSpPr>
          <p:nvPr>
            <p:ph type="title"/>
          </p:nvPr>
        </p:nvSpPr>
        <p:spPr>
          <a:xfrm>
            <a:off x="717885" y="519030"/>
            <a:ext cx="6034607" cy="1087157"/>
          </a:xfrm>
        </p:spPr>
        <p:txBody>
          <a:bodyPr vert="horz" lIns="91440" tIns="45720" rIns="91440" bIns="45720" rtlCol="0" anchor="b">
            <a:normAutofit/>
          </a:bodyPr>
          <a:lstStyle/>
          <a:p>
            <a:r>
              <a:rPr lang="en-US" dirty="0"/>
              <a:t>Garnish examples</a:t>
            </a:r>
          </a:p>
        </p:txBody>
      </p:sp>
      <p:pic>
        <p:nvPicPr>
          <p:cNvPr id="8" name="Content Placeholder 7" descr="close up of second garnish on place setting">
            <a:extLst>
              <a:ext uri="{FF2B5EF4-FFF2-40B4-BE49-F238E27FC236}">
                <a16:creationId xmlns:a16="http://schemas.microsoft.com/office/drawing/2014/main" id="{A0E79BE9-B92D-0E16-7A1B-209F9940B3D6}"/>
              </a:ext>
            </a:extLst>
          </p:cNvPr>
          <p:cNvPicPr>
            <a:picLocks noGrp="1" noChangeAspect="1"/>
          </p:cNvPicPr>
          <p:nvPr>
            <p:ph sz="half" idx="2"/>
          </p:nvPr>
        </p:nvPicPr>
        <p:blipFill>
          <a:blip r:embed="rId3"/>
          <a:srcRect l="45312" t="28210" r="20433" b="50271"/>
          <a:stretch/>
        </p:blipFill>
        <p:spPr>
          <a:xfrm>
            <a:off x="1188141" y="2398569"/>
            <a:ext cx="3274405" cy="2742643"/>
          </a:xfrm>
          <a:prstGeom prst="rect">
            <a:avLst/>
          </a:prstGeom>
        </p:spPr>
      </p:pic>
      <p:pic>
        <p:nvPicPr>
          <p:cNvPr id="7" name="Picture 6" descr="Close-up of one garnish">
            <a:extLst>
              <a:ext uri="{FF2B5EF4-FFF2-40B4-BE49-F238E27FC236}">
                <a16:creationId xmlns:a16="http://schemas.microsoft.com/office/drawing/2014/main" id="{71359D2F-3744-FFE9-D709-75F1949E4D89}"/>
              </a:ext>
            </a:extLst>
          </p:cNvPr>
          <p:cNvPicPr>
            <a:picLocks noChangeAspect="1"/>
          </p:cNvPicPr>
          <p:nvPr/>
        </p:nvPicPr>
        <p:blipFill>
          <a:blip r:embed="rId3"/>
          <a:srcRect l="12740" t="47740" r="62740" b="38698"/>
          <a:stretch/>
        </p:blipFill>
        <p:spPr>
          <a:xfrm>
            <a:off x="4850397" y="2502566"/>
            <a:ext cx="1701745" cy="1299411"/>
          </a:xfrm>
          <a:prstGeom prst="rect">
            <a:avLst/>
          </a:prstGeom>
        </p:spPr>
      </p:pic>
      <p:pic>
        <p:nvPicPr>
          <p:cNvPr id="6" name="Picture 5" descr="Full place setting with garnish">
            <a:extLst>
              <a:ext uri="{FF2B5EF4-FFF2-40B4-BE49-F238E27FC236}">
                <a16:creationId xmlns:a16="http://schemas.microsoft.com/office/drawing/2014/main" id="{18516693-A08A-E963-0502-11F7F169DEB0}"/>
              </a:ext>
            </a:extLst>
          </p:cNvPr>
          <p:cNvPicPr>
            <a:picLocks noChangeAspect="1"/>
          </p:cNvPicPr>
          <p:nvPr/>
        </p:nvPicPr>
        <p:blipFill>
          <a:blip r:embed="rId3"/>
          <a:srcRect l="3750" t="28019" r="4063" b="9859"/>
          <a:stretch/>
        </p:blipFill>
        <p:spPr>
          <a:xfrm>
            <a:off x="7101919" y="1484635"/>
            <a:ext cx="4192448" cy="3760574"/>
          </a:xfrm>
          <a:prstGeom prst="rect">
            <a:avLst/>
          </a:prstGeom>
        </p:spPr>
      </p:pic>
      <p:cxnSp>
        <p:nvCxnSpPr>
          <p:cNvPr id="9" name="Connector: Elbow 8">
            <a:extLst>
              <a:ext uri="{FF2B5EF4-FFF2-40B4-BE49-F238E27FC236}">
                <a16:creationId xmlns:a16="http://schemas.microsoft.com/office/drawing/2014/main" id="{533B4A21-1269-79CE-AB02-67A2C7D4316F}"/>
              </a:ext>
              <a:ext uri="{C183D7F6-B498-43B3-948B-1728B52AA6E4}">
                <adec:decorative xmlns:adec="http://schemas.microsoft.com/office/drawing/2017/decorative" val="1"/>
              </a:ext>
            </a:extLst>
          </p:cNvPr>
          <p:cNvCxnSpPr>
            <a:cxnSpLocks/>
          </p:cNvCxnSpPr>
          <p:nvPr/>
        </p:nvCxnSpPr>
        <p:spPr>
          <a:xfrm rot="10800000" flipV="1">
            <a:off x="3064042" y="1941092"/>
            <a:ext cx="5823286" cy="2021304"/>
          </a:xfrm>
          <a:prstGeom prst="bentConnector3">
            <a:avLst>
              <a:gd name="adj1" fmla="val 72590"/>
            </a:avLst>
          </a:prstGeom>
          <a:ln w="101600" cap="rnd" cmpd="sng" algn="ctr">
            <a:solidFill>
              <a:srgbClr val="FFD1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DBA17386-9135-AC4D-76B9-B66F49E65B8A}"/>
              </a:ext>
              <a:ext uri="{C183D7F6-B498-43B3-948B-1728B52AA6E4}">
                <adec:decorative xmlns:adec="http://schemas.microsoft.com/office/drawing/2017/decorative" val="1"/>
              </a:ext>
            </a:extLst>
          </p:cNvPr>
          <p:cNvCxnSpPr/>
          <p:nvPr/>
        </p:nvCxnSpPr>
        <p:spPr>
          <a:xfrm>
            <a:off x="6096000" y="3066016"/>
            <a:ext cx="1633456" cy="0"/>
          </a:xfrm>
          <a:prstGeom prst="straightConnector1">
            <a:avLst/>
          </a:prstGeom>
          <a:ln w="57150">
            <a:solidFill>
              <a:srgbClr val="FFD1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47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44000"/>
          </a:schemeClr>
        </a:solidFill>
        <a:effectLst/>
      </p:bgPr>
    </p:bg>
    <p:spTree>
      <p:nvGrpSpPr>
        <p:cNvPr id="1" name="">
          <a:extLst>
            <a:ext uri="{FF2B5EF4-FFF2-40B4-BE49-F238E27FC236}">
              <a16:creationId xmlns:a16="http://schemas.microsoft.com/office/drawing/2014/main" id="{D65BD999-319D-1029-FD1F-711F407CA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A44F5-561F-74EE-EB5D-8C399A85E5E8}"/>
              </a:ext>
            </a:extLst>
          </p:cNvPr>
          <p:cNvSpPr>
            <a:spLocks noGrp="1"/>
          </p:cNvSpPr>
          <p:nvPr>
            <p:ph type="title"/>
          </p:nvPr>
        </p:nvSpPr>
        <p:spPr>
          <a:xfrm>
            <a:off x="990513" y="698916"/>
            <a:ext cx="10515600" cy="1087157"/>
          </a:xfrm>
        </p:spPr>
        <p:txBody>
          <a:bodyPr vert="horz" lIns="91440" tIns="45720" rIns="91440" bIns="45720" rtlCol="0" anchor="b">
            <a:normAutofit/>
          </a:bodyPr>
          <a:lstStyle/>
          <a:p>
            <a:r>
              <a:rPr lang="en-US" dirty="0"/>
              <a:t>Garnish example</a:t>
            </a:r>
          </a:p>
        </p:txBody>
      </p:sp>
      <p:pic>
        <p:nvPicPr>
          <p:cNvPr id="14" name="Picture 13" descr="onion shaped into a flower used as garnish on a place setting">
            <a:extLst>
              <a:ext uri="{FF2B5EF4-FFF2-40B4-BE49-F238E27FC236}">
                <a16:creationId xmlns:a16="http://schemas.microsoft.com/office/drawing/2014/main" id="{E7B675EA-DE07-3480-61B7-1032DC967828}"/>
              </a:ext>
            </a:extLst>
          </p:cNvPr>
          <p:cNvPicPr>
            <a:picLocks noChangeAspect="1"/>
          </p:cNvPicPr>
          <p:nvPr/>
        </p:nvPicPr>
        <p:blipFill>
          <a:blip r:embed="rId3"/>
          <a:srcRect l="24542" t="14402" r="9600" b="543"/>
          <a:stretch/>
        </p:blipFill>
        <p:spPr>
          <a:xfrm rot="5400000">
            <a:off x="1507156" y="2599377"/>
            <a:ext cx="3230964" cy="3074162"/>
          </a:xfrm>
          <a:prstGeom prst="rect">
            <a:avLst/>
          </a:prstGeom>
        </p:spPr>
      </p:pic>
      <p:pic>
        <p:nvPicPr>
          <p:cNvPr id="19" name="Picture 18" descr="full place setting with onion flower garnish">
            <a:extLst>
              <a:ext uri="{FF2B5EF4-FFF2-40B4-BE49-F238E27FC236}">
                <a16:creationId xmlns:a16="http://schemas.microsoft.com/office/drawing/2014/main" id="{0134ABEF-6104-40F1-35C1-7351A68A2AD8}"/>
              </a:ext>
            </a:extLst>
          </p:cNvPr>
          <p:cNvPicPr>
            <a:picLocks noChangeAspect="1"/>
          </p:cNvPicPr>
          <p:nvPr/>
        </p:nvPicPr>
        <p:blipFill>
          <a:blip r:embed="rId4"/>
          <a:stretch>
            <a:fillRect/>
          </a:stretch>
        </p:blipFill>
        <p:spPr>
          <a:xfrm rot="5400000">
            <a:off x="5820382" y="1254602"/>
            <a:ext cx="5798395" cy="4348796"/>
          </a:xfrm>
          <a:prstGeom prst="rect">
            <a:avLst/>
          </a:prstGeom>
        </p:spPr>
      </p:pic>
      <p:cxnSp>
        <p:nvCxnSpPr>
          <p:cNvPr id="15" name="Straight Arrow Connector 14">
            <a:extLst>
              <a:ext uri="{FF2B5EF4-FFF2-40B4-BE49-F238E27FC236}">
                <a16:creationId xmlns:a16="http://schemas.microsoft.com/office/drawing/2014/main" id="{DE078A39-9D90-4DE3-9C2E-0F08B09A4961}"/>
              </a:ext>
              <a:ext uri="{C183D7F6-B498-43B3-948B-1728B52AA6E4}">
                <adec:decorative xmlns:adec="http://schemas.microsoft.com/office/drawing/2017/decorative" val="1"/>
              </a:ext>
            </a:extLst>
          </p:cNvPr>
          <p:cNvCxnSpPr>
            <a:cxnSpLocks/>
          </p:cNvCxnSpPr>
          <p:nvPr/>
        </p:nvCxnSpPr>
        <p:spPr>
          <a:xfrm>
            <a:off x="4315326" y="3850105"/>
            <a:ext cx="4170948" cy="0"/>
          </a:xfrm>
          <a:prstGeom prst="straightConnector1">
            <a:avLst/>
          </a:prstGeom>
          <a:ln w="101600">
            <a:solidFill>
              <a:srgbClr val="FFD1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72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CC786-3F47-E013-7C19-10E165DB4C5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F40EF5C-BE45-7599-E9FA-9FEFC3D7C715}"/>
              </a:ext>
            </a:extLst>
          </p:cNvPr>
          <p:cNvSpPr>
            <a:spLocks noGrp="1"/>
          </p:cNvSpPr>
          <p:nvPr>
            <p:ph type="title"/>
          </p:nvPr>
        </p:nvSpPr>
        <p:spPr>
          <a:xfrm>
            <a:off x="1586383" y="2341844"/>
            <a:ext cx="9019233" cy="1087156"/>
          </a:xfrm>
        </p:spPr>
        <p:txBody>
          <a:bodyPr>
            <a:normAutofit/>
          </a:bodyPr>
          <a:lstStyle/>
          <a:p>
            <a:r>
              <a:rPr lang="en-US" sz="4400" dirty="0"/>
              <a:t>Dietary Guidelines for Americans</a:t>
            </a:r>
            <a:endParaRPr lang="en-US" dirty="0"/>
          </a:p>
        </p:txBody>
      </p:sp>
    </p:spTree>
    <p:extLst>
      <p:ext uri="{BB962C8B-B14F-4D97-AF65-F5344CB8AC3E}">
        <p14:creationId xmlns:p14="http://schemas.microsoft.com/office/powerpoint/2010/main" val="1018846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6102-F228-8F0D-3106-73AC81E26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FC529A-6DAF-E5FE-3603-6B1C18EACB3B}"/>
              </a:ext>
            </a:extLst>
          </p:cNvPr>
          <p:cNvSpPr>
            <a:spLocks noGrp="1"/>
          </p:cNvSpPr>
          <p:nvPr>
            <p:ph type="title"/>
          </p:nvPr>
        </p:nvSpPr>
        <p:spPr/>
        <p:txBody>
          <a:bodyPr>
            <a:normAutofit/>
          </a:bodyPr>
          <a:lstStyle/>
          <a:p>
            <a:r>
              <a:rPr lang="en-US" sz="4400" dirty="0"/>
              <a:t>Food Quality – Appearance</a:t>
            </a:r>
            <a:r>
              <a:rPr lang="en-US" sz="4400" dirty="0">
                <a:solidFill>
                  <a:schemeClr val="bg1"/>
                </a:solidFill>
              </a:rPr>
              <a:t> 2</a:t>
            </a:r>
            <a:endParaRPr lang="en-US" dirty="0">
              <a:solidFill>
                <a:schemeClr val="bg1"/>
              </a:solidFill>
            </a:endParaRPr>
          </a:p>
        </p:txBody>
      </p:sp>
      <p:pic>
        <p:nvPicPr>
          <p:cNvPr id="5" name="Content Placeholder 1" descr="place setting with a bird carved out of a pineapple used as a garnish">
            <a:extLst>
              <a:ext uri="{FF2B5EF4-FFF2-40B4-BE49-F238E27FC236}">
                <a16:creationId xmlns:a16="http://schemas.microsoft.com/office/drawing/2014/main" id="{2F2DB794-6083-13FA-01DD-BF924B81B107}"/>
              </a:ext>
            </a:extLst>
          </p:cNvPr>
          <p:cNvPicPr>
            <a:picLocks noChangeAspect="1"/>
          </p:cNvPicPr>
          <p:nvPr/>
        </p:nvPicPr>
        <p:blipFill>
          <a:blip r:embed="rId3"/>
          <a:stretch>
            <a:fillRect/>
          </a:stretch>
        </p:blipFill>
        <p:spPr>
          <a:xfrm>
            <a:off x="1423522" y="1452278"/>
            <a:ext cx="3438167" cy="4582389"/>
          </a:xfrm>
          <a:prstGeom prst="rect">
            <a:avLst/>
          </a:prstGeom>
        </p:spPr>
      </p:pic>
      <p:pic>
        <p:nvPicPr>
          <p:cNvPr id="6" name="Content Placeholder 5" descr="A plate of sandwiches as the garnish to full place setting">
            <a:extLst>
              <a:ext uri="{FF2B5EF4-FFF2-40B4-BE49-F238E27FC236}">
                <a16:creationId xmlns:a16="http://schemas.microsoft.com/office/drawing/2014/main" id="{814F0FFD-23E0-9487-1755-3542A991CC39}"/>
              </a:ext>
            </a:extLst>
          </p:cNvPr>
          <p:cNvPicPr>
            <a:picLocks noGrp="1" noChangeAspect="1"/>
          </p:cNvPicPr>
          <p:nvPr>
            <p:ph sz="half" idx="2"/>
          </p:nvPr>
        </p:nvPicPr>
        <p:blipFill rotWithShape="1">
          <a:blip r:embed="rId4"/>
          <a:srcRect l="16757" t="4610" r="18133"/>
          <a:stretch/>
        </p:blipFill>
        <p:spPr>
          <a:xfrm>
            <a:off x="6096000" y="1700289"/>
            <a:ext cx="4958609" cy="4086369"/>
          </a:xfrm>
          <a:prstGeom prst="rect">
            <a:avLst/>
          </a:prstGeom>
        </p:spPr>
      </p:pic>
    </p:spTree>
    <p:extLst>
      <p:ext uri="{BB962C8B-B14F-4D97-AF65-F5344CB8AC3E}">
        <p14:creationId xmlns:p14="http://schemas.microsoft.com/office/powerpoint/2010/main" val="3421846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B2ED45-6214-271F-AD84-95C1D60519C9}"/>
              </a:ext>
              <a:ext uri="{C183D7F6-B498-43B3-948B-1728B52AA6E4}">
                <adec:decorative xmlns:adec="http://schemas.microsoft.com/office/drawing/2017/decorative" val="0"/>
              </a:ext>
            </a:extLst>
          </p:cNvPr>
          <p:cNvSpPr>
            <a:spLocks noGrp="1"/>
          </p:cNvSpPr>
          <p:nvPr>
            <p:ph sz="half" idx="2"/>
          </p:nvPr>
        </p:nvSpPr>
        <p:spPr>
          <a:xfrm>
            <a:off x="839788" y="1984375"/>
            <a:ext cx="10514012" cy="3979863"/>
          </a:xfrm>
        </p:spPr>
        <p:txBody>
          <a:bodyPr>
            <a:normAutofit/>
          </a:bodyPr>
          <a:lstStyle/>
          <a:p>
            <a:pPr marL="285750" indent="-285750">
              <a:buFont typeface="Wingdings" panose="05000000000000000000" pitchFamily="2" charset="2"/>
              <a:buChar char="§"/>
            </a:pPr>
            <a:r>
              <a:rPr lang="en-US" sz="2800" dirty="0">
                <a:solidFill>
                  <a:schemeClr val="tx1">
                    <a:lumMod val="50000"/>
                    <a:lumOff val="50000"/>
                  </a:schemeClr>
                </a:solidFill>
              </a:rPr>
              <a:t>Technique</a:t>
            </a:r>
          </a:p>
          <a:p>
            <a:pPr marL="285750" indent="-285750">
              <a:buFont typeface="Wingdings" panose="05000000000000000000" pitchFamily="2" charset="2"/>
              <a:buChar char="§"/>
            </a:pPr>
            <a:r>
              <a:rPr lang="en-US" dirty="0">
                <a:solidFill>
                  <a:schemeClr val="tx1">
                    <a:lumMod val="50000"/>
                    <a:lumOff val="50000"/>
                  </a:schemeClr>
                </a:solidFill>
              </a:rPr>
              <a:t>Aesthetics and Hospitality (Place setting)</a:t>
            </a:r>
          </a:p>
          <a:p>
            <a:pPr marL="285750" indent="-285750">
              <a:buFont typeface="Wingdings" panose="05000000000000000000" pitchFamily="2" charset="2"/>
              <a:buChar char="§"/>
            </a:pPr>
            <a:r>
              <a:rPr lang="en-US" sz="2800" dirty="0">
                <a:solidFill>
                  <a:schemeClr val="bg1">
                    <a:lumMod val="50000"/>
                  </a:schemeClr>
                </a:solidFill>
              </a:rPr>
              <a:t>Food Quality</a:t>
            </a:r>
          </a:p>
          <a:p>
            <a:pPr marL="285750" indent="-285750">
              <a:buFont typeface="Wingdings" panose="05000000000000000000" pitchFamily="2" charset="2"/>
              <a:buChar char="§"/>
            </a:pPr>
            <a:r>
              <a:rPr lang="en-US" sz="2800" b="1" dirty="0"/>
              <a:t>Nutrition Interview</a:t>
            </a:r>
          </a:p>
        </p:txBody>
      </p:sp>
      <p:sp>
        <p:nvSpPr>
          <p:cNvPr id="5" name="Title 1">
            <a:extLst>
              <a:ext uri="{FF2B5EF4-FFF2-40B4-BE49-F238E27FC236}">
                <a16:creationId xmlns:a16="http://schemas.microsoft.com/office/drawing/2014/main" id="{E83A5700-2516-8103-2F49-AE25677B8C73}"/>
              </a:ext>
              <a:ext uri="{C183D7F6-B498-43B3-948B-1728B52AA6E4}">
                <adec:decorative xmlns:adec="http://schemas.microsoft.com/office/drawing/2017/decorative" val="0"/>
              </a:ext>
            </a:extLst>
          </p:cNvPr>
          <p:cNvSpPr>
            <a:spLocks noGrp="1"/>
          </p:cNvSpPr>
          <p:nvPr>
            <p:ph type="title"/>
          </p:nvPr>
        </p:nvSpPr>
        <p:spPr>
          <a:xfrm>
            <a:off x="839788" y="365125"/>
            <a:ext cx="10515600" cy="1087438"/>
          </a:xfrm>
        </p:spPr>
        <p:txBody>
          <a:bodyPr>
            <a:normAutofit/>
          </a:bodyPr>
          <a:lstStyle/>
          <a:p>
            <a:r>
              <a:rPr lang="en-US" sz="4400" dirty="0"/>
              <a:t>Contest consists of 4 parts:</a:t>
            </a:r>
            <a:r>
              <a:rPr lang="en-US" sz="4400" dirty="0">
                <a:solidFill>
                  <a:schemeClr val="bg1"/>
                </a:solidFill>
              </a:rPr>
              <a:t> 3</a:t>
            </a:r>
            <a:endParaRPr lang="en-US" dirty="0">
              <a:solidFill>
                <a:schemeClr val="bg1"/>
              </a:solidFill>
            </a:endParaRPr>
          </a:p>
        </p:txBody>
      </p:sp>
    </p:spTree>
    <p:extLst>
      <p:ext uri="{BB962C8B-B14F-4D97-AF65-F5344CB8AC3E}">
        <p14:creationId xmlns:p14="http://schemas.microsoft.com/office/powerpoint/2010/main" val="274036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70D07-01EA-AFD4-BB45-E964B9764A59}"/>
              </a:ext>
            </a:extLst>
          </p:cNvPr>
          <p:cNvSpPr>
            <a:spLocks noGrp="1"/>
          </p:cNvSpPr>
          <p:nvPr>
            <p:ph type="title"/>
          </p:nvPr>
        </p:nvSpPr>
        <p:spPr/>
        <p:txBody>
          <a:bodyPr/>
          <a:lstStyle/>
          <a:p>
            <a:r>
              <a:rPr lang="en-US"/>
              <a:t>Nutrition</a:t>
            </a:r>
          </a:p>
        </p:txBody>
      </p:sp>
      <p:sp>
        <p:nvSpPr>
          <p:cNvPr id="5" name="Content Placeholder 4">
            <a:extLst>
              <a:ext uri="{FF2B5EF4-FFF2-40B4-BE49-F238E27FC236}">
                <a16:creationId xmlns:a16="http://schemas.microsoft.com/office/drawing/2014/main" id="{2A94E1DA-4E02-1794-609E-C5AC119FEEF4}"/>
              </a:ext>
            </a:extLst>
          </p:cNvPr>
          <p:cNvSpPr>
            <a:spLocks noGrp="1"/>
          </p:cNvSpPr>
          <p:nvPr>
            <p:ph idx="1"/>
          </p:nvPr>
        </p:nvSpPr>
        <p:spPr/>
        <p:txBody>
          <a:bodyPr>
            <a:normAutofit lnSpcReduction="10000"/>
          </a:bodyPr>
          <a:lstStyle/>
          <a:p>
            <a:pPr>
              <a:buFontTx/>
              <a:buNone/>
            </a:pPr>
            <a:r>
              <a:rPr lang="en-US" altLang="en-US" sz="3200" dirty="0"/>
              <a:t>Includes:</a:t>
            </a:r>
          </a:p>
          <a:p>
            <a:pPr lvl="1">
              <a:buFont typeface="Wingdings" panose="05000000000000000000" pitchFamily="2" charset="2"/>
              <a:buChar char="§"/>
            </a:pPr>
            <a:r>
              <a:rPr lang="en-US" altLang="en-US" sz="2800" dirty="0">
                <a:solidFill>
                  <a:srgbClr val="031732"/>
                </a:solidFill>
                <a:hlinkClick r:id="rId3"/>
              </a:rPr>
              <a:t>Serving Size Worksheet</a:t>
            </a:r>
            <a:endParaRPr lang="en-US" altLang="en-US" sz="2800" dirty="0">
              <a:solidFill>
                <a:srgbClr val="031732"/>
              </a:solidFill>
            </a:endParaRPr>
          </a:p>
          <a:p>
            <a:pPr lvl="1">
              <a:buFont typeface="Wingdings" panose="05000000000000000000" pitchFamily="2" charset="2"/>
              <a:buChar char="§"/>
            </a:pPr>
            <a:r>
              <a:rPr lang="en-US" altLang="en-US" sz="2800" dirty="0">
                <a:solidFill>
                  <a:srgbClr val="031732"/>
                </a:solidFill>
                <a:hlinkClick r:id="rId3"/>
              </a:rPr>
              <a:t>Recipe Worksheet</a:t>
            </a:r>
            <a:endParaRPr lang="en-US" altLang="en-US" sz="2800" dirty="0">
              <a:solidFill>
                <a:srgbClr val="031732"/>
              </a:solidFill>
            </a:endParaRPr>
          </a:p>
          <a:p>
            <a:pPr lvl="1">
              <a:buFont typeface="Wingdings" panose="05000000000000000000" pitchFamily="2" charset="2"/>
              <a:buChar char="§"/>
            </a:pPr>
            <a:r>
              <a:rPr lang="en-US" altLang="en-US" sz="2800" dirty="0">
                <a:solidFill>
                  <a:srgbClr val="031732"/>
                </a:solidFill>
                <a:hlinkClick r:id="rId3"/>
              </a:rPr>
              <a:t>Menu Worksheet</a:t>
            </a:r>
            <a:endParaRPr lang="en-US" altLang="en-US" sz="2800" dirty="0">
              <a:solidFill>
                <a:srgbClr val="031732"/>
              </a:solidFill>
            </a:endParaRPr>
          </a:p>
          <a:p>
            <a:pPr lvl="1">
              <a:buFont typeface="Wingdings" panose="05000000000000000000" pitchFamily="2" charset="2"/>
              <a:buChar char="§"/>
            </a:pPr>
            <a:r>
              <a:rPr lang="en-US" altLang="en-US" sz="2800" dirty="0">
                <a:solidFill>
                  <a:srgbClr val="031732"/>
                </a:solidFill>
                <a:hlinkClick r:id="rId3"/>
              </a:rPr>
              <a:t>Daily Serving Size Guide</a:t>
            </a:r>
            <a:endParaRPr lang="en-US" altLang="en-US" sz="2800" dirty="0">
              <a:solidFill>
                <a:srgbClr val="031732"/>
              </a:solidFill>
            </a:endParaRPr>
          </a:p>
          <a:p>
            <a:pPr lvl="1">
              <a:buFont typeface="Wingdings" panose="05000000000000000000" pitchFamily="2" charset="2"/>
              <a:buChar char="§"/>
            </a:pPr>
            <a:r>
              <a:rPr lang="en-US" altLang="en-US" sz="2800" b="1" dirty="0">
                <a:solidFill>
                  <a:srgbClr val="031732"/>
                </a:solidFill>
              </a:rPr>
              <a:t>Nutrition interview:  </a:t>
            </a:r>
          </a:p>
          <a:p>
            <a:pPr lvl="2">
              <a:buFont typeface="Wingdings" panose="05000000000000000000" pitchFamily="2" charset="2"/>
              <a:buChar char="§"/>
            </a:pPr>
            <a:r>
              <a:rPr lang="en-US" altLang="en-US" sz="2400" dirty="0"/>
              <a:t>Study Dietary Guidelines for Americans in Special Foods handbook (pages 4-11 based on 4-H age)</a:t>
            </a:r>
          </a:p>
          <a:p>
            <a:pPr lvl="2">
              <a:buFont typeface="Wingdings" panose="05000000000000000000" pitchFamily="2" charset="2"/>
              <a:buChar char="§"/>
            </a:pPr>
            <a:r>
              <a:rPr lang="en-US" altLang="en-US" sz="2400" dirty="0"/>
              <a:t>Scoresheet (by age division)</a:t>
            </a:r>
          </a:p>
          <a:p>
            <a:pPr lvl="2">
              <a:buFont typeface="Wingdings" panose="05000000000000000000" pitchFamily="2" charset="2"/>
              <a:buChar char="§"/>
            </a:pPr>
            <a:r>
              <a:rPr lang="en-US" altLang="en-US" sz="2400" dirty="0"/>
              <a:t>Flash cards</a:t>
            </a:r>
          </a:p>
          <a:p>
            <a:endParaRPr lang="en-US" dirty="0"/>
          </a:p>
        </p:txBody>
      </p:sp>
    </p:spTree>
    <p:extLst>
      <p:ext uri="{BB962C8B-B14F-4D97-AF65-F5344CB8AC3E}">
        <p14:creationId xmlns:p14="http://schemas.microsoft.com/office/powerpoint/2010/main" val="2406317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B1D8-790B-C226-9B69-63FB622F42B5}"/>
              </a:ext>
            </a:extLst>
          </p:cNvPr>
          <p:cNvSpPr>
            <a:spLocks noGrp="1"/>
          </p:cNvSpPr>
          <p:nvPr>
            <p:ph type="title"/>
          </p:nvPr>
        </p:nvSpPr>
        <p:spPr>
          <a:xfrm>
            <a:off x="838200" y="126195"/>
            <a:ext cx="10515600" cy="1325563"/>
          </a:xfrm>
        </p:spPr>
        <p:txBody>
          <a:bodyPr anchor="ctr">
            <a:normAutofit/>
          </a:bodyPr>
          <a:lstStyle/>
          <a:p>
            <a:r>
              <a:rPr lang="en-US" dirty="0"/>
              <a:t>Beyond Special Foods</a:t>
            </a:r>
          </a:p>
        </p:txBody>
      </p:sp>
      <p:sp>
        <p:nvSpPr>
          <p:cNvPr id="3" name="Content Placeholder 2">
            <a:extLst>
              <a:ext uri="{FF2B5EF4-FFF2-40B4-BE49-F238E27FC236}">
                <a16:creationId xmlns:a16="http://schemas.microsoft.com/office/drawing/2014/main" id="{E46D2606-4C31-B792-EDEC-A1576896EE36}"/>
              </a:ext>
            </a:extLst>
          </p:cNvPr>
          <p:cNvSpPr>
            <a:spLocks noGrp="1"/>
          </p:cNvSpPr>
          <p:nvPr>
            <p:ph sz="half" idx="1"/>
          </p:nvPr>
        </p:nvSpPr>
        <p:spPr>
          <a:xfrm>
            <a:off x="838200" y="1966585"/>
            <a:ext cx="5181600" cy="3882124"/>
          </a:xfrm>
        </p:spPr>
        <p:txBody>
          <a:bodyPr>
            <a:normAutofit/>
          </a:bodyPr>
          <a:lstStyle/>
          <a:p>
            <a:pPr marL="285750" indent="-285750">
              <a:buFont typeface="Wingdings" panose="05000000000000000000" pitchFamily="2" charset="2"/>
              <a:buChar char="§"/>
            </a:pPr>
            <a:r>
              <a:rPr lang="en-US" dirty="0"/>
              <a:t>Culinary &amp; Food Services</a:t>
            </a:r>
          </a:p>
          <a:p>
            <a:pPr marL="742950" lvl="1" indent="-285750">
              <a:buFont typeface="Wingdings" panose="05000000000000000000" pitchFamily="2" charset="2"/>
              <a:buChar char="§"/>
            </a:pPr>
            <a:r>
              <a:rPr lang="en-US" dirty="0"/>
              <a:t>Nutrition</a:t>
            </a:r>
          </a:p>
          <a:p>
            <a:pPr marL="742950" lvl="1" indent="-285750">
              <a:buFont typeface="Wingdings" panose="05000000000000000000" pitchFamily="2" charset="2"/>
              <a:buChar char="§"/>
            </a:pPr>
            <a:r>
              <a:rPr lang="en-US" dirty="0"/>
              <a:t>Pastry Arts</a:t>
            </a:r>
          </a:p>
          <a:p>
            <a:pPr marL="742950" lvl="1" indent="-285750">
              <a:buFont typeface="Wingdings" panose="05000000000000000000" pitchFamily="2" charset="2"/>
              <a:buChar char="§"/>
            </a:pPr>
            <a:r>
              <a:rPr lang="en-US" dirty="0"/>
              <a:t>Restaurant Management</a:t>
            </a:r>
          </a:p>
          <a:p>
            <a:pPr marL="285750" indent="-285750">
              <a:buFont typeface="Wingdings" panose="05000000000000000000" pitchFamily="2" charset="2"/>
              <a:buChar char="§"/>
            </a:pPr>
            <a:r>
              <a:rPr lang="en-US" dirty="0"/>
              <a:t>Dietician</a:t>
            </a:r>
          </a:p>
          <a:p>
            <a:pPr marL="285750" indent="-285750">
              <a:buFont typeface="Wingdings" panose="05000000000000000000" pitchFamily="2" charset="2"/>
              <a:buChar char="§"/>
            </a:pPr>
            <a:r>
              <a:rPr lang="en-US" dirty="0"/>
              <a:t>Community Health</a:t>
            </a:r>
          </a:p>
          <a:p>
            <a:pPr marL="285750" indent="-285750">
              <a:buFont typeface="Wingdings" panose="05000000000000000000" pitchFamily="2" charset="2"/>
              <a:buChar char="§"/>
            </a:pPr>
            <a:r>
              <a:rPr lang="en-US" dirty="0"/>
              <a:t>Food &amp; Meat Science</a:t>
            </a:r>
          </a:p>
          <a:p>
            <a:pPr marL="0" indent="0">
              <a:buNone/>
            </a:pPr>
            <a:endParaRPr lang="en-US" dirty="0"/>
          </a:p>
        </p:txBody>
      </p:sp>
      <p:sp>
        <p:nvSpPr>
          <p:cNvPr id="6" name="TextBox 5">
            <a:extLst>
              <a:ext uri="{FF2B5EF4-FFF2-40B4-BE49-F238E27FC236}">
                <a16:creationId xmlns:a16="http://schemas.microsoft.com/office/drawing/2014/main" id="{7B47B735-EC74-6687-506B-325ABDFE9950}"/>
              </a:ext>
            </a:extLst>
          </p:cNvPr>
          <p:cNvSpPr txBox="1"/>
          <p:nvPr/>
        </p:nvSpPr>
        <p:spPr>
          <a:xfrm>
            <a:off x="740312" y="5363039"/>
            <a:ext cx="10711375" cy="584775"/>
          </a:xfrm>
          <a:prstGeom prst="rect">
            <a:avLst/>
          </a:prstGeom>
          <a:noFill/>
        </p:spPr>
        <p:txBody>
          <a:bodyPr wrap="square">
            <a:spAutoFit/>
          </a:bodyPr>
          <a:lstStyle/>
          <a:p>
            <a:r>
              <a:rPr lang="en-US" sz="3200" b="1" dirty="0">
                <a:latin typeface="Aptos Black" panose="020F0502020204030204" pitchFamily="34" charset="0"/>
                <a:cs typeface="Arial" panose="020B0604020202020204" pitchFamily="34" charset="0"/>
              </a:rPr>
              <a:t>What other cool career adventures come to mind?</a:t>
            </a:r>
          </a:p>
        </p:txBody>
      </p:sp>
      <p:pic>
        <p:nvPicPr>
          <p:cNvPr id="5" name="Picture 4">
            <a:extLst>
              <a:ext uri="{FF2B5EF4-FFF2-40B4-BE49-F238E27FC236}">
                <a16:creationId xmlns:a16="http://schemas.microsoft.com/office/drawing/2014/main" id="{E3E61979-8236-3549-80B1-550F630803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00563" y="2928388"/>
            <a:ext cx="4103767" cy="1410530"/>
          </a:xfrm>
          <a:prstGeom prst="rect">
            <a:avLst/>
          </a:prstGeom>
        </p:spPr>
      </p:pic>
    </p:spTree>
    <p:extLst>
      <p:ext uri="{BB962C8B-B14F-4D97-AF65-F5344CB8AC3E}">
        <p14:creationId xmlns:p14="http://schemas.microsoft.com/office/powerpoint/2010/main" val="512884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90E13-B770-91ED-AF72-72C85F566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54D334-62B2-5E8A-C2B2-9786CA507BE6}"/>
              </a:ext>
            </a:extLst>
          </p:cNvPr>
          <p:cNvSpPr>
            <a:spLocks noGrp="1"/>
          </p:cNvSpPr>
          <p:nvPr>
            <p:ph type="title"/>
          </p:nvPr>
        </p:nvSpPr>
        <p:spPr>
          <a:xfrm>
            <a:off x="838200" y="126195"/>
            <a:ext cx="10515600" cy="1325563"/>
          </a:xfrm>
        </p:spPr>
        <p:txBody>
          <a:bodyPr anchor="ctr">
            <a:normAutofit/>
          </a:bodyPr>
          <a:lstStyle/>
          <a:p>
            <a:r>
              <a:rPr lang="en-US"/>
              <a:t>Let’s Cook</a:t>
            </a:r>
          </a:p>
        </p:txBody>
      </p:sp>
      <p:sp>
        <p:nvSpPr>
          <p:cNvPr id="3" name="Content Placeholder 2">
            <a:extLst>
              <a:ext uri="{FF2B5EF4-FFF2-40B4-BE49-F238E27FC236}">
                <a16:creationId xmlns:a16="http://schemas.microsoft.com/office/drawing/2014/main" id="{000F1601-3E0E-8B40-67D1-71900C7BA940}"/>
              </a:ext>
            </a:extLst>
          </p:cNvPr>
          <p:cNvSpPr>
            <a:spLocks noGrp="1"/>
          </p:cNvSpPr>
          <p:nvPr>
            <p:ph sz="half" idx="1"/>
          </p:nvPr>
        </p:nvSpPr>
        <p:spPr>
          <a:xfrm>
            <a:off x="838200" y="1966585"/>
            <a:ext cx="5181600" cy="3882124"/>
          </a:xfrm>
        </p:spPr>
        <p:txBody>
          <a:bodyPr>
            <a:normAutofit/>
          </a:bodyPr>
          <a:lstStyle/>
          <a:p>
            <a:pPr marL="285750" indent="-285750">
              <a:buFont typeface="Wingdings" panose="05000000000000000000" pitchFamily="2" charset="2"/>
              <a:buChar char="§"/>
            </a:pPr>
            <a:r>
              <a:rPr lang="en-US"/>
              <a:t>Prepare Food</a:t>
            </a:r>
          </a:p>
          <a:p>
            <a:pPr marL="285750" indent="-285750">
              <a:buFont typeface="Wingdings" panose="05000000000000000000" pitchFamily="2" charset="2"/>
              <a:buChar char="§"/>
            </a:pPr>
            <a:r>
              <a:rPr lang="en-US"/>
              <a:t>Garnish</a:t>
            </a:r>
          </a:p>
          <a:p>
            <a:pPr marL="285750" indent="-285750">
              <a:buFont typeface="Wingdings" panose="05000000000000000000" pitchFamily="2" charset="2"/>
              <a:buChar char="§"/>
            </a:pPr>
            <a:r>
              <a:rPr lang="en-US"/>
              <a:t>Finish place setting</a:t>
            </a:r>
          </a:p>
          <a:p>
            <a:pPr marL="285750" indent="-285750">
              <a:buFont typeface="Wingdings" panose="05000000000000000000" pitchFamily="2" charset="2"/>
              <a:buChar char="§"/>
            </a:pPr>
            <a:r>
              <a:rPr lang="en-US"/>
              <a:t>Sample</a:t>
            </a:r>
          </a:p>
          <a:p>
            <a:endParaRPr lang="en-US"/>
          </a:p>
        </p:txBody>
      </p:sp>
      <p:pic>
        <p:nvPicPr>
          <p:cNvPr id="4" name="Picture 3">
            <a:extLst>
              <a:ext uri="{FF2B5EF4-FFF2-40B4-BE49-F238E27FC236}">
                <a16:creationId xmlns:a16="http://schemas.microsoft.com/office/drawing/2014/main" id="{526CDAE4-FB0D-A641-E0EE-552598BACE52}"/>
              </a:ext>
              <a:ext uri="{C183D7F6-B498-43B3-948B-1728B52AA6E4}">
                <adec:decorative xmlns:adec="http://schemas.microsoft.com/office/drawing/2017/decorative" val="1"/>
              </a:ext>
            </a:extLst>
          </p:cNvPr>
          <p:cNvPicPr>
            <a:picLocks noChangeAspect="1"/>
          </p:cNvPicPr>
          <p:nvPr/>
        </p:nvPicPr>
        <p:blipFill rotWithShape="1">
          <a:blip r:embed="rId2"/>
          <a:srcRect l="19778" r="23633" b="27705"/>
          <a:stretch/>
        </p:blipFill>
        <p:spPr>
          <a:xfrm>
            <a:off x="6172200" y="2045849"/>
            <a:ext cx="5181600" cy="3723596"/>
          </a:xfrm>
          <a:prstGeom prst="rect">
            <a:avLst/>
          </a:prstGeom>
          <a:noFill/>
        </p:spPr>
      </p:pic>
    </p:spTree>
    <p:extLst>
      <p:ext uri="{BB962C8B-B14F-4D97-AF65-F5344CB8AC3E}">
        <p14:creationId xmlns:p14="http://schemas.microsoft.com/office/powerpoint/2010/main" val="2208236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C6C6AB-C8C8-C292-8A86-089F475D32A8}"/>
              </a:ext>
            </a:extLst>
          </p:cNvPr>
          <p:cNvSpPr>
            <a:spLocks noGrp="1"/>
          </p:cNvSpPr>
          <p:nvPr>
            <p:ph type="title"/>
          </p:nvPr>
        </p:nvSpPr>
        <p:spPr/>
        <p:txBody>
          <a:bodyPr/>
          <a:lstStyle/>
          <a:p>
            <a:r>
              <a:rPr lang="en-US"/>
              <a:t>4-H Special Foods Co-Chairs</a:t>
            </a:r>
          </a:p>
        </p:txBody>
      </p:sp>
      <p:pic>
        <p:nvPicPr>
          <p:cNvPr id="21" name="Picture Placeholder 20" descr="Sonia Mack head shot">
            <a:extLst>
              <a:ext uri="{FF2B5EF4-FFF2-40B4-BE49-F238E27FC236}">
                <a16:creationId xmlns:a16="http://schemas.microsoft.com/office/drawing/2014/main" id="{E42EC90D-B63C-6520-D562-E0400BAA8A0C}"/>
              </a:ext>
            </a:extLst>
          </p:cNvPr>
          <p:cNvPicPr>
            <a:picLocks noGrp="1" noChangeAspect="1"/>
          </p:cNvPicPr>
          <p:nvPr>
            <p:ph type="pic" sz="quarter" idx="12"/>
          </p:nvPr>
        </p:nvPicPr>
        <p:blipFill>
          <a:blip r:embed="rId2"/>
          <a:srcRect l="996" r="996"/>
          <a:stretch>
            <a:fillRect/>
          </a:stretch>
        </p:blipFill>
        <p:spPr>
          <a:xfrm>
            <a:off x="626163" y="2147469"/>
            <a:ext cx="1291535" cy="1317778"/>
          </a:xfrm>
        </p:spPr>
      </p:pic>
      <p:sp>
        <p:nvSpPr>
          <p:cNvPr id="10" name="Text Placeholder 9">
            <a:extLst>
              <a:ext uri="{FF2B5EF4-FFF2-40B4-BE49-F238E27FC236}">
                <a16:creationId xmlns:a16="http://schemas.microsoft.com/office/drawing/2014/main" id="{A36C90E7-EF99-9C03-7647-00191054444F}"/>
              </a:ext>
            </a:extLst>
          </p:cNvPr>
          <p:cNvSpPr>
            <a:spLocks noGrp="1"/>
          </p:cNvSpPr>
          <p:nvPr>
            <p:ph type="body" sz="quarter" idx="15"/>
          </p:nvPr>
        </p:nvSpPr>
        <p:spPr>
          <a:xfrm>
            <a:off x="2115671" y="2119313"/>
            <a:ext cx="8595871" cy="1514056"/>
          </a:xfrm>
        </p:spPr>
        <p:txBody>
          <a:bodyPr>
            <a:normAutofit fontScale="85000" lnSpcReduction="20000"/>
          </a:bodyPr>
          <a:lstStyle/>
          <a:p>
            <a:r>
              <a:rPr lang="en-US" dirty="0"/>
              <a:t>Sonia Mack</a:t>
            </a:r>
          </a:p>
          <a:p>
            <a:r>
              <a:rPr lang="en-US" dirty="0"/>
              <a:t>SDSU Extension 4-H Educator - Brookings County</a:t>
            </a:r>
          </a:p>
          <a:p>
            <a:r>
              <a:rPr lang="en-US" dirty="0">
                <a:hlinkClick r:id="rId3"/>
              </a:rPr>
              <a:t>Sonia.Mack@sdstate.edu</a:t>
            </a:r>
            <a:endParaRPr lang="en-US" dirty="0"/>
          </a:p>
          <a:p>
            <a:r>
              <a:rPr lang="en-US" dirty="0"/>
              <a:t>605-693-8280</a:t>
            </a:r>
          </a:p>
        </p:txBody>
      </p:sp>
      <p:pic>
        <p:nvPicPr>
          <p:cNvPr id="2" name="Picture Placeholder 1" descr="Jodi Loehrer head shot">
            <a:extLst>
              <a:ext uri="{FF2B5EF4-FFF2-40B4-BE49-F238E27FC236}">
                <a16:creationId xmlns:a16="http://schemas.microsoft.com/office/drawing/2014/main" id="{022DA7EC-9237-BE68-AE49-5983C1DB5343}"/>
              </a:ext>
            </a:extLst>
          </p:cNvPr>
          <p:cNvPicPr>
            <a:picLocks noGrp="1" noChangeAspect="1"/>
          </p:cNvPicPr>
          <p:nvPr>
            <p:ph type="pic" sz="quarter" idx="13"/>
          </p:nvPr>
        </p:nvPicPr>
        <p:blipFill>
          <a:blip r:embed="rId4"/>
          <a:srcRect l="964" r="964"/>
          <a:stretch/>
        </p:blipFill>
        <p:spPr>
          <a:xfrm>
            <a:off x="601663" y="4495800"/>
            <a:ext cx="1292225" cy="1317625"/>
          </a:xfrm>
        </p:spPr>
      </p:pic>
      <p:sp>
        <p:nvSpPr>
          <p:cNvPr id="11" name="Text Placeholder 10">
            <a:extLst>
              <a:ext uri="{FF2B5EF4-FFF2-40B4-BE49-F238E27FC236}">
                <a16:creationId xmlns:a16="http://schemas.microsoft.com/office/drawing/2014/main" id="{1BB0517B-1C97-BB25-CEEC-484E6062A5C2}"/>
              </a:ext>
            </a:extLst>
          </p:cNvPr>
          <p:cNvSpPr>
            <a:spLocks noGrp="1"/>
          </p:cNvSpPr>
          <p:nvPr>
            <p:ph type="body" sz="quarter" idx="16"/>
          </p:nvPr>
        </p:nvSpPr>
        <p:spPr>
          <a:xfrm>
            <a:off x="2106705" y="4495518"/>
            <a:ext cx="8918345" cy="1514056"/>
          </a:xfrm>
        </p:spPr>
        <p:txBody>
          <a:bodyPr>
            <a:normAutofit fontScale="85000" lnSpcReduction="20000"/>
          </a:bodyPr>
          <a:lstStyle/>
          <a:p>
            <a:r>
              <a:rPr lang="en-US" dirty="0"/>
              <a:t>Jodi Loehrer</a:t>
            </a:r>
          </a:p>
          <a:p>
            <a:r>
              <a:rPr lang="en-US" dirty="0"/>
              <a:t>SDSU Extension 4-H Educator - Codington County</a:t>
            </a:r>
          </a:p>
          <a:p>
            <a:r>
              <a:rPr lang="en-US" dirty="0">
                <a:hlinkClick r:id="rId5"/>
              </a:rPr>
              <a:t>Jodi.Loehrer@sdstate.edu</a:t>
            </a:r>
            <a:endParaRPr lang="en-US" dirty="0"/>
          </a:p>
          <a:p>
            <a:r>
              <a:rPr lang="en-US" dirty="0"/>
              <a:t>605-882-6300</a:t>
            </a:r>
          </a:p>
        </p:txBody>
      </p:sp>
    </p:spTree>
    <p:extLst>
      <p:ext uri="{BB962C8B-B14F-4D97-AF65-F5344CB8AC3E}">
        <p14:creationId xmlns:p14="http://schemas.microsoft.com/office/powerpoint/2010/main" val="3040440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7800-2BE2-8244-492C-6276690A69F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And Justice for All</a:t>
            </a:r>
          </a:p>
        </p:txBody>
      </p:sp>
    </p:spTree>
    <p:extLst>
      <p:ext uri="{BB962C8B-B14F-4D97-AF65-F5344CB8AC3E}">
        <p14:creationId xmlns:p14="http://schemas.microsoft.com/office/powerpoint/2010/main" val="4264058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B591-4BA1-2B4F-1674-3873E9451CB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And Justice For All - Spanish</a:t>
            </a:r>
          </a:p>
        </p:txBody>
      </p:sp>
    </p:spTree>
    <p:extLst>
      <p:ext uri="{BB962C8B-B14F-4D97-AF65-F5344CB8AC3E}">
        <p14:creationId xmlns:p14="http://schemas.microsoft.com/office/powerpoint/2010/main" val="4178781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53E39-6097-0899-0A56-FC45607B8C2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D1C628F-C6DB-6113-1B25-8E223FD8B573}"/>
              </a:ext>
            </a:extLst>
          </p:cNvPr>
          <p:cNvSpPr>
            <a:spLocks noGrp="1"/>
          </p:cNvSpPr>
          <p:nvPr>
            <p:ph type="title"/>
          </p:nvPr>
        </p:nvSpPr>
        <p:spPr>
          <a:xfrm>
            <a:off x="838200" y="365126"/>
            <a:ext cx="10515600" cy="1087156"/>
          </a:xfrm>
        </p:spPr>
        <p:txBody>
          <a:bodyPr>
            <a:normAutofit/>
          </a:bodyPr>
          <a:lstStyle/>
          <a:p>
            <a:r>
              <a:rPr lang="en-US" sz="4400"/>
              <a:t>Selecting the Recipe</a:t>
            </a:r>
            <a:endParaRPr lang="en-US"/>
          </a:p>
        </p:txBody>
      </p:sp>
      <p:sp>
        <p:nvSpPr>
          <p:cNvPr id="10" name="Content Placeholder 2">
            <a:extLst>
              <a:ext uri="{FF2B5EF4-FFF2-40B4-BE49-F238E27FC236}">
                <a16:creationId xmlns:a16="http://schemas.microsoft.com/office/drawing/2014/main" id="{DD66180F-A6B7-C505-5CD2-85EB5A51E775}"/>
              </a:ext>
            </a:extLst>
          </p:cNvPr>
          <p:cNvSpPr>
            <a:spLocks noGrp="1"/>
          </p:cNvSpPr>
          <p:nvPr>
            <p:ph idx="1"/>
          </p:nvPr>
        </p:nvSpPr>
        <p:spPr>
          <a:xfrm>
            <a:off x="838200" y="1825625"/>
            <a:ext cx="10515600" cy="3877410"/>
          </a:xfrm>
        </p:spPr>
        <p:txBody>
          <a:bodyPr>
            <a:normAutofit lnSpcReduction="10000"/>
          </a:bodyPr>
          <a:lstStyle/>
          <a:p>
            <a:pPr marL="285750" indent="-285750">
              <a:buFont typeface="Wingdings" panose="05000000000000000000" pitchFamily="2" charset="2"/>
              <a:buChar char="§"/>
            </a:pPr>
            <a:r>
              <a:rPr lang="en-US" sz="3600" dirty="0"/>
              <a:t>Select your recipe for a personal reason</a:t>
            </a:r>
          </a:p>
          <a:p>
            <a:pPr marL="628650" lvl="1" indent="-285750">
              <a:buFont typeface="Wingdings" panose="05000000000000000000" pitchFamily="2" charset="2"/>
              <a:buChar char="§"/>
            </a:pPr>
            <a:r>
              <a:rPr lang="en-US" sz="3600" dirty="0"/>
              <a:t>A favorite</a:t>
            </a:r>
          </a:p>
          <a:p>
            <a:pPr marL="628650" lvl="1" indent="-285750">
              <a:buFont typeface="Wingdings" panose="05000000000000000000" pitchFamily="2" charset="2"/>
              <a:buChar char="§"/>
            </a:pPr>
            <a:r>
              <a:rPr lang="en-US" sz="3600" dirty="0"/>
              <a:t>A challenge</a:t>
            </a:r>
          </a:p>
          <a:p>
            <a:pPr marL="628650" lvl="1" indent="-285750">
              <a:buFont typeface="Wingdings" panose="05000000000000000000" pitchFamily="2" charset="2"/>
              <a:buChar char="§"/>
            </a:pPr>
            <a:r>
              <a:rPr lang="en-US" sz="3600" dirty="0"/>
              <a:t>Falls into your favorite food group</a:t>
            </a:r>
          </a:p>
          <a:p>
            <a:pPr marL="285750" indent="-285750">
              <a:buFont typeface="Wingdings" panose="05000000000000000000" pitchFamily="2" charset="2"/>
              <a:buChar char="§"/>
            </a:pPr>
            <a:r>
              <a:rPr lang="en-US" sz="3600" dirty="0"/>
              <a:t>Has at least 3 ingredients to be measured</a:t>
            </a:r>
          </a:p>
          <a:p>
            <a:pPr marL="285750" indent="-285750">
              <a:buFont typeface="Wingdings" panose="05000000000000000000" pitchFamily="2" charset="2"/>
              <a:buChar char="§"/>
            </a:pPr>
            <a:r>
              <a:rPr lang="en-US" sz="3600" dirty="0"/>
              <a:t>Meets 2-6 servings</a:t>
            </a:r>
          </a:p>
          <a:p>
            <a:pPr marL="285750" indent="-285750">
              <a:buFont typeface="Wingdings" panose="05000000000000000000" pitchFamily="2" charset="2"/>
              <a:buChar char="§"/>
            </a:pPr>
            <a:r>
              <a:rPr lang="en-US" sz="3600" dirty="0"/>
              <a:t>Fits the time frame of the contest</a:t>
            </a:r>
          </a:p>
          <a:p>
            <a:endParaRPr lang="en-US" dirty="0"/>
          </a:p>
        </p:txBody>
      </p:sp>
    </p:spTree>
    <p:extLst>
      <p:ext uri="{BB962C8B-B14F-4D97-AF65-F5344CB8AC3E}">
        <p14:creationId xmlns:p14="http://schemas.microsoft.com/office/powerpoint/2010/main" val="4241745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E228-2495-8CC0-D5AB-44F9892DFF7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D2B0F9A-2C5D-D9E6-42A8-C5B47C816C53}"/>
              </a:ext>
            </a:extLst>
          </p:cNvPr>
          <p:cNvSpPr>
            <a:spLocks noGrp="1"/>
          </p:cNvSpPr>
          <p:nvPr>
            <p:ph type="title"/>
          </p:nvPr>
        </p:nvSpPr>
        <p:spPr/>
        <p:txBody>
          <a:bodyPr>
            <a:normAutofit/>
          </a:bodyPr>
          <a:lstStyle/>
          <a:p>
            <a:r>
              <a:rPr lang="en-US" sz="4400"/>
              <a:t>Revive with 5 Challenge</a:t>
            </a:r>
            <a:endParaRPr lang="en-US"/>
          </a:p>
        </p:txBody>
      </p:sp>
      <p:sp>
        <p:nvSpPr>
          <p:cNvPr id="10" name="Content Placeholder 2">
            <a:extLst>
              <a:ext uri="{FF2B5EF4-FFF2-40B4-BE49-F238E27FC236}">
                <a16:creationId xmlns:a16="http://schemas.microsoft.com/office/drawing/2014/main" id="{439FD7DB-1EA4-6CD2-AB6E-11F239BCE0F1}"/>
              </a:ext>
            </a:extLst>
          </p:cNvPr>
          <p:cNvSpPr>
            <a:spLocks noGrp="1"/>
          </p:cNvSpPr>
          <p:nvPr>
            <p:ph idx="1"/>
          </p:nvPr>
        </p:nvSpPr>
        <p:spPr/>
        <p:txBody>
          <a:bodyPr>
            <a:normAutofit/>
          </a:bodyPr>
          <a:lstStyle/>
          <a:p>
            <a:pPr marL="285750" indent="-285750">
              <a:buFont typeface="Wingdings" panose="05000000000000000000" pitchFamily="2" charset="2"/>
              <a:buChar char="§"/>
            </a:pPr>
            <a:r>
              <a:rPr lang="en-US" sz="2800" dirty="0">
                <a:effectLst/>
                <a:ea typeface="Aptos" panose="020B0004020202020204" pitchFamily="34" charset="0"/>
              </a:rPr>
              <a:t>Recipe must meet the minimum requirements of the special foods contest (as outlined in the handbook and scoresheet). </a:t>
            </a:r>
            <a:endParaRPr lang="en-US" sz="2800" dirty="0">
              <a:ea typeface="Aptos" panose="020B0004020202020204" pitchFamily="34" charset="0"/>
            </a:endParaRPr>
          </a:p>
          <a:p>
            <a:pPr marL="285750" indent="-285750">
              <a:buFont typeface="Wingdings" panose="05000000000000000000" pitchFamily="2" charset="2"/>
              <a:buChar char="§"/>
            </a:pPr>
            <a:r>
              <a:rPr lang="en-US" sz="2800" dirty="0">
                <a:effectLst/>
                <a:ea typeface="Aptos" panose="020B0004020202020204" pitchFamily="34" charset="0"/>
              </a:rPr>
              <a:t>Prepare a recipe with 5 or fewer (minimum of 3) ingredients.</a:t>
            </a:r>
            <a:endParaRPr lang="en-US" sz="2800" dirty="0">
              <a:ea typeface="Aptos" panose="020B0004020202020204" pitchFamily="34" charset="0"/>
            </a:endParaRPr>
          </a:p>
          <a:p>
            <a:pPr marL="285750" indent="-285750">
              <a:buFont typeface="Wingdings" panose="05000000000000000000" pitchFamily="2" charset="2"/>
              <a:buChar char="§"/>
            </a:pPr>
            <a:r>
              <a:rPr lang="en-US" sz="2800" dirty="0">
                <a:effectLst/>
                <a:ea typeface="Aptos" panose="020B0004020202020204" pitchFamily="34" charset="0"/>
              </a:rPr>
              <a:t>Answer challenge related questions (found on the scoresheet)</a:t>
            </a:r>
            <a:endParaRPr lang="en-US" sz="2800" dirty="0">
              <a:ea typeface="Calibri"/>
            </a:endParaRPr>
          </a:p>
        </p:txBody>
      </p:sp>
    </p:spTree>
    <p:extLst>
      <p:ext uri="{BB962C8B-B14F-4D97-AF65-F5344CB8AC3E}">
        <p14:creationId xmlns:p14="http://schemas.microsoft.com/office/powerpoint/2010/main" val="3583395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30A11-27F9-4431-619B-63E06A8C7D4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E364B4E-4837-1C13-7D3A-38740B29FEF6}"/>
              </a:ext>
            </a:extLst>
          </p:cNvPr>
          <p:cNvSpPr>
            <a:spLocks noGrp="1"/>
          </p:cNvSpPr>
          <p:nvPr>
            <p:ph type="title"/>
          </p:nvPr>
        </p:nvSpPr>
        <p:spPr>
          <a:xfrm>
            <a:off x="838200" y="365126"/>
            <a:ext cx="10515600" cy="1087156"/>
          </a:xfrm>
        </p:spPr>
        <p:txBody>
          <a:bodyPr>
            <a:normAutofit/>
          </a:bodyPr>
          <a:lstStyle/>
          <a:p>
            <a:r>
              <a:rPr lang="en-US" sz="4400"/>
              <a:t>Contest consists of 4 parts:</a:t>
            </a:r>
            <a:endParaRPr lang="en-US"/>
          </a:p>
        </p:txBody>
      </p:sp>
      <p:sp>
        <p:nvSpPr>
          <p:cNvPr id="10" name="Content Placeholder 2">
            <a:extLst>
              <a:ext uri="{FF2B5EF4-FFF2-40B4-BE49-F238E27FC236}">
                <a16:creationId xmlns:a16="http://schemas.microsoft.com/office/drawing/2014/main" id="{1DCF0317-8B8D-9707-770A-2039599DF997}"/>
              </a:ext>
            </a:extLst>
          </p:cNvPr>
          <p:cNvSpPr>
            <a:spLocks noGrp="1"/>
          </p:cNvSpPr>
          <p:nvPr>
            <p:ph idx="1"/>
          </p:nvPr>
        </p:nvSpPr>
        <p:spPr>
          <a:xfrm>
            <a:off x="838200" y="1825625"/>
            <a:ext cx="10515600" cy="3877410"/>
          </a:xfrm>
        </p:spPr>
        <p:txBody>
          <a:bodyPr>
            <a:normAutofit/>
          </a:bodyPr>
          <a:lstStyle/>
          <a:p>
            <a:pPr marL="285750" indent="-285750">
              <a:buFont typeface="Wingdings" panose="05000000000000000000" pitchFamily="2" charset="2"/>
              <a:buChar char="§"/>
            </a:pPr>
            <a:r>
              <a:rPr lang="en-US" b="1" dirty="0">
                <a:solidFill>
                  <a:srgbClr val="031732"/>
                </a:solidFill>
              </a:rPr>
              <a:t>Technique</a:t>
            </a:r>
          </a:p>
          <a:p>
            <a:pPr marL="285750" indent="-285750">
              <a:buFont typeface="Wingdings" panose="05000000000000000000" pitchFamily="2" charset="2"/>
              <a:buChar char="§"/>
            </a:pPr>
            <a:r>
              <a:rPr lang="en-US" dirty="0">
                <a:solidFill>
                  <a:schemeClr val="tx1">
                    <a:lumMod val="50000"/>
                    <a:lumOff val="50000"/>
                  </a:schemeClr>
                </a:solidFill>
              </a:rPr>
              <a:t>Aesthetics and Hospitality (Place setting)</a:t>
            </a:r>
          </a:p>
          <a:p>
            <a:pPr marL="285750" indent="-285750">
              <a:buFont typeface="Wingdings" panose="05000000000000000000" pitchFamily="2" charset="2"/>
              <a:buChar char="§"/>
            </a:pPr>
            <a:r>
              <a:rPr lang="en-US" sz="2800" dirty="0">
                <a:solidFill>
                  <a:schemeClr val="tx1">
                    <a:lumMod val="50000"/>
                    <a:lumOff val="50000"/>
                  </a:schemeClr>
                </a:solidFill>
              </a:rPr>
              <a:t>Food Quality</a:t>
            </a:r>
          </a:p>
          <a:p>
            <a:pPr marL="285750" indent="-285750">
              <a:buFont typeface="Wingdings" panose="05000000000000000000" pitchFamily="2" charset="2"/>
              <a:buChar char="§"/>
            </a:pPr>
            <a:r>
              <a:rPr lang="en-US" sz="2800" dirty="0">
                <a:solidFill>
                  <a:schemeClr val="tx1">
                    <a:lumMod val="50000"/>
                    <a:lumOff val="50000"/>
                  </a:schemeClr>
                </a:solidFill>
              </a:rPr>
              <a:t>Nutrition Interview</a:t>
            </a:r>
          </a:p>
        </p:txBody>
      </p:sp>
    </p:spTree>
    <p:extLst>
      <p:ext uri="{BB962C8B-B14F-4D97-AF65-F5344CB8AC3E}">
        <p14:creationId xmlns:p14="http://schemas.microsoft.com/office/powerpoint/2010/main" val="1549775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30FE8F-2F40-0DCB-A195-38423010FF5D}"/>
              </a:ext>
            </a:extLst>
          </p:cNvPr>
          <p:cNvSpPr>
            <a:spLocks noGrp="1"/>
          </p:cNvSpPr>
          <p:nvPr>
            <p:ph type="title"/>
          </p:nvPr>
        </p:nvSpPr>
        <p:spPr/>
        <p:txBody>
          <a:bodyPr anchor="ctr">
            <a:normAutofit/>
          </a:bodyPr>
          <a:lstStyle/>
          <a:p>
            <a:r>
              <a:rPr lang="en-US"/>
              <a:t>Technique</a:t>
            </a:r>
          </a:p>
        </p:txBody>
      </p:sp>
      <p:sp>
        <p:nvSpPr>
          <p:cNvPr id="5" name="Content Placeholder 4">
            <a:extLst>
              <a:ext uri="{FF2B5EF4-FFF2-40B4-BE49-F238E27FC236}">
                <a16:creationId xmlns:a16="http://schemas.microsoft.com/office/drawing/2014/main" id="{FA5009B6-3774-781D-FDF6-3AC5E1CB8F44}"/>
              </a:ext>
            </a:extLst>
          </p:cNvPr>
          <p:cNvSpPr>
            <a:spLocks noGrp="1"/>
          </p:cNvSpPr>
          <p:nvPr>
            <p:ph idx="1"/>
          </p:nvPr>
        </p:nvSpPr>
        <p:spPr/>
        <p:txBody>
          <a:bodyPr>
            <a:normAutofit/>
          </a:bodyPr>
          <a:lstStyle/>
          <a:p>
            <a:pPr marL="285750" indent="-285750">
              <a:buFont typeface="Wingdings" panose="05000000000000000000" pitchFamily="2" charset="2"/>
              <a:buChar char="§"/>
            </a:pPr>
            <a:r>
              <a:rPr lang="en-US" sz="2200" dirty="0"/>
              <a:t>Grooming</a:t>
            </a:r>
          </a:p>
          <a:p>
            <a:pPr marL="742950" lvl="1" indent="-285750">
              <a:buFont typeface="Wingdings" panose="05000000000000000000" pitchFamily="2" charset="2"/>
              <a:buChar char="§"/>
            </a:pPr>
            <a:r>
              <a:rPr lang="en-US" sz="2200" dirty="0"/>
              <a:t>Wear an apron</a:t>
            </a:r>
          </a:p>
          <a:p>
            <a:pPr marL="742950" lvl="1" indent="-285750">
              <a:buFont typeface="Wingdings" panose="05000000000000000000" pitchFamily="2" charset="2"/>
              <a:buChar char="§"/>
            </a:pPr>
            <a:r>
              <a:rPr lang="en-US" sz="2200" dirty="0"/>
              <a:t>Wash hands</a:t>
            </a:r>
          </a:p>
          <a:p>
            <a:pPr marL="742950" lvl="1" indent="-285750">
              <a:buFont typeface="Wingdings" panose="05000000000000000000" pitchFamily="2" charset="2"/>
              <a:buChar char="§"/>
            </a:pPr>
            <a:r>
              <a:rPr lang="en-US" sz="2200" dirty="0"/>
              <a:t>Hair covering</a:t>
            </a:r>
          </a:p>
          <a:p>
            <a:pPr marL="742950" lvl="1" indent="-285750">
              <a:buFont typeface="Wingdings" panose="05000000000000000000" pitchFamily="2" charset="2"/>
              <a:buChar char="§"/>
            </a:pPr>
            <a:r>
              <a:rPr lang="en-US" sz="2200" dirty="0"/>
              <a:t>Shoe selection</a:t>
            </a:r>
          </a:p>
          <a:p>
            <a:pPr marL="285750" indent="-285750">
              <a:buFont typeface="Wingdings" panose="05000000000000000000" pitchFamily="2" charset="2"/>
              <a:buChar char="§"/>
            </a:pPr>
            <a:r>
              <a:rPr lang="en-US" sz="2200" dirty="0"/>
              <a:t>Cover work surface</a:t>
            </a:r>
          </a:p>
          <a:p>
            <a:pPr marL="285750" indent="-285750">
              <a:buFont typeface="Wingdings" panose="05000000000000000000" pitchFamily="2" charset="2"/>
              <a:buChar char="§"/>
            </a:pPr>
            <a:r>
              <a:rPr lang="en-US" sz="2200" dirty="0"/>
              <a:t>Supplies on tray covered with towel(s)</a:t>
            </a:r>
          </a:p>
          <a:p>
            <a:pPr marL="285750" indent="-285750">
              <a:buFont typeface="Wingdings" panose="05000000000000000000" pitchFamily="2" charset="2"/>
              <a:buChar char="§"/>
            </a:pPr>
            <a:r>
              <a:rPr lang="en-US" sz="2200" dirty="0"/>
              <a:t>Dish rag on tray – trash bag – waxed paper/parchment paper</a:t>
            </a:r>
          </a:p>
          <a:p>
            <a:pPr marL="285750" indent="-285750">
              <a:buFont typeface="Wingdings" panose="05000000000000000000" pitchFamily="2" charset="2"/>
              <a:buChar char="§"/>
            </a:pPr>
            <a:r>
              <a:rPr lang="en-US" sz="2200" dirty="0"/>
              <a:t>Keep work area neat</a:t>
            </a:r>
          </a:p>
          <a:p>
            <a:endParaRPr lang="en-US" sz="2200" dirty="0"/>
          </a:p>
        </p:txBody>
      </p:sp>
    </p:spTree>
    <p:extLst>
      <p:ext uri="{BB962C8B-B14F-4D97-AF65-F5344CB8AC3E}">
        <p14:creationId xmlns:p14="http://schemas.microsoft.com/office/powerpoint/2010/main" val="200949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3F436-586E-55F0-A7D0-3BACA05C8A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4813BF-2EFC-E09A-D8F8-A23DF09F682E}"/>
              </a:ext>
            </a:extLst>
          </p:cNvPr>
          <p:cNvSpPr>
            <a:spLocks noGrp="1"/>
          </p:cNvSpPr>
          <p:nvPr>
            <p:ph type="title"/>
          </p:nvPr>
        </p:nvSpPr>
        <p:spPr/>
        <p:txBody>
          <a:bodyPr anchor="ctr">
            <a:normAutofit/>
          </a:bodyPr>
          <a:lstStyle/>
          <a:p>
            <a:r>
              <a:rPr lang="en-US"/>
              <a:t>Technique: Kitchen Safety</a:t>
            </a:r>
          </a:p>
        </p:txBody>
      </p:sp>
      <p:sp>
        <p:nvSpPr>
          <p:cNvPr id="5" name="Content Placeholder 4">
            <a:extLst>
              <a:ext uri="{FF2B5EF4-FFF2-40B4-BE49-F238E27FC236}">
                <a16:creationId xmlns:a16="http://schemas.microsoft.com/office/drawing/2014/main" id="{E157CEEA-36F8-F4C1-A4CA-FB3A621ECD2B}"/>
              </a:ext>
            </a:extLst>
          </p:cNvPr>
          <p:cNvSpPr>
            <a:spLocks noGrp="1"/>
          </p:cNvSpPr>
          <p:nvPr>
            <p:ph idx="1"/>
          </p:nvPr>
        </p:nvSpPr>
        <p:spPr/>
        <p:txBody>
          <a:bodyPr>
            <a:normAutofit lnSpcReduction="10000"/>
          </a:bodyPr>
          <a:lstStyle/>
          <a:p>
            <a:pPr marL="285750" indent="-285750">
              <a:buFont typeface="Wingdings" panose="05000000000000000000" pitchFamily="2" charset="2"/>
              <a:buChar char="§"/>
            </a:pPr>
            <a:r>
              <a:rPr lang="en-US" sz="2400"/>
              <a:t>Use dry potholders</a:t>
            </a:r>
          </a:p>
          <a:p>
            <a:pPr marL="285750" indent="-285750">
              <a:buFont typeface="Wingdings" panose="05000000000000000000" pitchFamily="2" charset="2"/>
              <a:buChar char="§"/>
            </a:pPr>
            <a:r>
              <a:rPr lang="en-US" sz="2400"/>
              <a:t>Turn handles inward</a:t>
            </a:r>
          </a:p>
          <a:p>
            <a:pPr marL="285750" indent="-285750">
              <a:buFont typeface="Wingdings" panose="05000000000000000000" pitchFamily="2" charset="2"/>
              <a:buChar char="§"/>
            </a:pPr>
            <a:r>
              <a:rPr lang="en-US" sz="2400"/>
              <a:t>Know how to use utensils &amp; appliances</a:t>
            </a:r>
          </a:p>
          <a:p>
            <a:pPr marL="285750" indent="-285750">
              <a:buFont typeface="Wingdings" panose="05000000000000000000" pitchFamily="2" charset="2"/>
              <a:buChar char="§"/>
            </a:pPr>
            <a:r>
              <a:rPr lang="en-US" sz="2400"/>
              <a:t>Watch for spills</a:t>
            </a:r>
          </a:p>
          <a:p>
            <a:endParaRPr lang="en-US" sz="2200"/>
          </a:p>
          <a:p>
            <a:endParaRPr lang="en-US" sz="2200"/>
          </a:p>
          <a:p>
            <a:endParaRPr lang="en-US" sz="2200"/>
          </a:p>
          <a:p>
            <a:endParaRPr lang="en-US" sz="2200"/>
          </a:p>
          <a:p>
            <a:r>
              <a:rPr lang="en-US" sz="2400" i="1"/>
              <a:t>See additional safety topics on page 29</a:t>
            </a:r>
          </a:p>
        </p:txBody>
      </p:sp>
      <p:pic>
        <p:nvPicPr>
          <p:cNvPr id="2" name="Picture 1">
            <a:extLst>
              <a:ext uri="{FF2B5EF4-FFF2-40B4-BE49-F238E27FC236}">
                <a16:creationId xmlns:a16="http://schemas.microsoft.com/office/drawing/2014/main" id="{D19D9773-3EF4-B04B-D8DA-F12EBDF65D5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2" r="1"/>
          <a:stretch/>
        </p:blipFill>
        <p:spPr>
          <a:xfrm>
            <a:off x="7676388" y="1825625"/>
            <a:ext cx="2907391" cy="3877410"/>
          </a:xfrm>
          <a:prstGeom prst="rect">
            <a:avLst/>
          </a:prstGeom>
          <a:effectLst>
            <a:softEdge rad="381000"/>
          </a:effectLst>
        </p:spPr>
      </p:pic>
    </p:spTree>
    <p:extLst>
      <p:ext uri="{BB962C8B-B14F-4D97-AF65-F5344CB8AC3E}">
        <p14:creationId xmlns:p14="http://schemas.microsoft.com/office/powerpoint/2010/main" val="124023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C6113-3035-5A69-770E-38A37ADDD1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DE92B4-911B-D840-3354-BEDA5EF5FE8A}"/>
              </a:ext>
            </a:extLst>
          </p:cNvPr>
          <p:cNvSpPr>
            <a:spLocks noGrp="1"/>
          </p:cNvSpPr>
          <p:nvPr>
            <p:ph type="title"/>
          </p:nvPr>
        </p:nvSpPr>
        <p:spPr/>
        <p:txBody>
          <a:bodyPr anchor="ctr">
            <a:normAutofit/>
          </a:bodyPr>
          <a:lstStyle/>
          <a:p>
            <a:r>
              <a:rPr lang="en-US"/>
              <a:t>Technique: Food Safety</a:t>
            </a:r>
          </a:p>
        </p:txBody>
      </p:sp>
      <p:sp>
        <p:nvSpPr>
          <p:cNvPr id="5" name="Content Placeholder 4">
            <a:extLst>
              <a:ext uri="{FF2B5EF4-FFF2-40B4-BE49-F238E27FC236}">
                <a16:creationId xmlns:a16="http://schemas.microsoft.com/office/drawing/2014/main" id="{04E9003C-46A6-00A2-67C3-63A364AB5586}"/>
              </a:ext>
            </a:extLst>
          </p:cNvPr>
          <p:cNvSpPr>
            <a:spLocks noGrp="1"/>
          </p:cNvSpPr>
          <p:nvPr>
            <p:ph idx="1"/>
          </p:nvPr>
        </p:nvSpPr>
        <p:spPr/>
        <p:txBody>
          <a:bodyPr>
            <a:normAutofit/>
          </a:bodyPr>
          <a:lstStyle/>
          <a:p>
            <a:pPr marL="285750" indent="-285750">
              <a:buFont typeface="Wingdings" panose="05000000000000000000" pitchFamily="2" charset="2"/>
              <a:buChar char="§"/>
            </a:pPr>
            <a:r>
              <a:rPr lang="en-US" sz="2400"/>
              <a:t>Wash fresh fruits and vegetables</a:t>
            </a:r>
          </a:p>
          <a:p>
            <a:pPr marL="285750" indent="-285750">
              <a:buFont typeface="Wingdings" panose="05000000000000000000" pitchFamily="2" charset="2"/>
              <a:buChar char="§"/>
            </a:pPr>
            <a:r>
              <a:rPr lang="en-US" sz="2400"/>
              <a:t>Use meat thermometer</a:t>
            </a:r>
            <a:endParaRPr lang="en-US" sz="2400">
              <a:ea typeface="Calibri"/>
              <a:cs typeface="Calibri"/>
            </a:endParaRPr>
          </a:p>
          <a:p>
            <a:pPr marL="285750" indent="-285750">
              <a:buFont typeface="Wingdings" panose="05000000000000000000" pitchFamily="2" charset="2"/>
              <a:buChar char="§"/>
            </a:pPr>
            <a:r>
              <a:rPr lang="en-US" sz="2400"/>
              <a:t>Avoid cross contamination</a:t>
            </a:r>
            <a:endParaRPr lang="en-US" sz="2400">
              <a:ea typeface="Calibri"/>
              <a:cs typeface="Calibri"/>
            </a:endParaRPr>
          </a:p>
          <a:p>
            <a:pPr marL="285750" indent="-285750">
              <a:buFont typeface="Wingdings" panose="05000000000000000000" pitchFamily="2" charset="2"/>
              <a:buChar char="§"/>
            </a:pPr>
            <a:r>
              <a:rPr lang="en-US" sz="2400">
                <a:ea typeface="Calibri"/>
                <a:cs typeface="Calibri"/>
              </a:rPr>
              <a:t>Gloves</a:t>
            </a:r>
          </a:p>
        </p:txBody>
      </p:sp>
      <p:pic>
        <p:nvPicPr>
          <p:cNvPr id="7" name="Picture 6">
            <a:extLst>
              <a:ext uri="{FF2B5EF4-FFF2-40B4-BE49-F238E27FC236}">
                <a16:creationId xmlns:a16="http://schemas.microsoft.com/office/drawing/2014/main" id="{DBE4DD90-D5D5-3533-28E2-EC50E8E846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820" y="1642261"/>
            <a:ext cx="3007980" cy="4060774"/>
          </a:xfrm>
          <a:prstGeom prst="rect">
            <a:avLst/>
          </a:prstGeom>
          <a:effectLst>
            <a:softEdge rad="127000"/>
          </a:effectLst>
        </p:spPr>
      </p:pic>
    </p:spTree>
    <p:extLst>
      <p:ext uri="{BB962C8B-B14F-4D97-AF65-F5344CB8AC3E}">
        <p14:creationId xmlns:p14="http://schemas.microsoft.com/office/powerpoint/2010/main" val="4149616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SU-Extension-PowerPoint-HD" id="{A007EA24-7629-4444-A995-288C1140ACC7}" vid="{93B3EF95-2D78-284E-B8C0-419E221E68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SDSU-Extension-PowerPoint-HD(1)</Template>
  <TotalTime>76</TotalTime>
  <Words>2952</Words>
  <Application>Microsoft Macintosh PowerPoint</Application>
  <PresentationFormat>Widescreen</PresentationFormat>
  <Paragraphs>291</Paragraphs>
  <Slides>37</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Aptos Black</vt:lpstr>
      <vt:lpstr>Arial</vt:lpstr>
      <vt:lpstr>Calibri</vt:lpstr>
      <vt:lpstr>Palatino</vt:lpstr>
      <vt:lpstr>Wingdings</vt:lpstr>
      <vt:lpstr>Office Theme</vt:lpstr>
      <vt:lpstr>4-H Special Foods Workshop</vt:lpstr>
      <vt:lpstr>What is the Special Foods Contest?</vt:lpstr>
      <vt:lpstr>Dietary Guidelines for Americans</vt:lpstr>
      <vt:lpstr>Selecting the Recipe</vt:lpstr>
      <vt:lpstr>Revive with 5 Challenge</vt:lpstr>
      <vt:lpstr>Contest consists of 4 parts:</vt:lpstr>
      <vt:lpstr>Technique</vt:lpstr>
      <vt:lpstr>Technique: Kitchen Safety</vt:lpstr>
      <vt:lpstr>Technique: Food Safety</vt:lpstr>
      <vt:lpstr>Technique: Supplies/Equipment</vt:lpstr>
      <vt:lpstr>Technique: Workstation</vt:lpstr>
      <vt:lpstr>Contest consists of 4 parts: 2</vt:lpstr>
      <vt:lpstr>Aesthetics &amp; Hospitality (Place Setting) </vt:lpstr>
      <vt:lpstr>Place Setting Tips</vt:lpstr>
      <vt:lpstr>Proper Place Setting</vt:lpstr>
      <vt:lpstr>Napkin Folding</vt:lpstr>
      <vt:lpstr>What’s wrong with this place setting?</vt:lpstr>
      <vt:lpstr>Centerpieces</vt:lpstr>
      <vt:lpstr>Beginner Place Setting</vt:lpstr>
      <vt:lpstr>Beginner Place Setting with Centerpiece</vt:lpstr>
      <vt:lpstr>Junior/Senior Place Setting</vt:lpstr>
      <vt:lpstr>Let’s talk about this centerpiece</vt:lpstr>
      <vt:lpstr>Place Setting  Let’s practice</vt:lpstr>
      <vt:lpstr>Contest consists of 4 parts: 3</vt:lpstr>
      <vt:lpstr>Food Quality</vt:lpstr>
      <vt:lpstr>Food Quality - Appearance</vt:lpstr>
      <vt:lpstr>Place setting  examples</vt:lpstr>
      <vt:lpstr>Garnish examples</vt:lpstr>
      <vt:lpstr>Garnish example</vt:lpstr>
      <vt:lpstr>Food Quality – Appearance 2</vt:lpstr>
      <vt:lpstr>Contest consists of 4 parts: 3</vt:lpstr>
      <vt:lpstr>Nutrition</vt:lpstr>
      <vt:lpstr>Beyond Special Foods</vt:lpstr>
      <vt:lpstr>Let’s Cook</vt:lpstr>
      <vt:lpstr>4-H Special Foods Co-Chairs</vt:lpstr>
      <vt:lpstr>And Justice for All</vt:lpstr>
      <vt:lpstr>And Justice For All - Spanish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Mack, Sonia</dc:creator>
  <cp:lastModifiedBy>Moorse, Kira</cp:lastModifiedBy>
  <cp:revision>5</cp:revision>
  <cp:lastPrinted>2024-09-25T22:04:30Z</cp:lastPrinted>
  <dcterms:created xsi:type="dcterms:W3CDTF">2025-03-12T19:01:34Z</dcterms:created>
  <dcterms:modified xsi:type="dcterms:W3CDTF">2026-04-08T18:55:26Z</dcterms:modified>
</cp:coreProperties>
</file>