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4"/>
  </p:sldMasterIdLst>
  <p:notesMasterIdLst>
    <p:notesMasterId r:id="rId13"/>
  </p:notesMasterIdLst>
  <p:handoutMasterIdLst>
    <p:handoutMasterId r:id="rId14"/>
  </p:handoutMasterIdLst>
  <p:sldIdLst>
    <p:sldId id="256" r:id="rId5"/>
    <p:sldId id="259" r:id="rId6"/>
    <p:sldId id="276" r:id="rId7"/>
    <p:sldId id="277" r:id="rId8"/>
    <p:sldId id="278" r:id="rId9"/>
    <p:sldId id="279" r:id="rId10"/>
    <p:sldId id="280" r:id="rId11"/>
    <p:sldId id="27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6DFD33A-E93B-884E-B4C2-448C32D644F5}" name="Wood, Christine" initials="CW" userId="S::christine.wood@sdstate.edu::34205cd6-66eb-4b86-8432-9eecf5ecaf6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4B"/>
    <a:srgbClr val="FFD100"/>
    <a:srgbClr val="0033A0"/>
    <a:srgbClr val="0C2340"/>
    <a:srgbClr val="0085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48548A-F9DA-4FEE-B4EB-BDAD3FED5EF5}" v="6" dt="2025-07-29T18:27:11.1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98"/>
    <p:restoredTop sz="94694"/>
  </p:normalViewPr>
  <p:slideViewPr>
    <p:cSldViewPr snapToGrid="0">
      <p:cViewPr varScale="1">
        <p:scale>
          <a:sx n="117" d="100"/>
          <a:sy n="117" d="100"/>
        </p:scale>
        <p:origin x="1192" y="16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40B5AEC-DA65-9C5D-519C-20876A4E90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26C6B3B-248E-BF36-642B-F41CDC7D233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EED89D-4402-EE4A-9811-87F9C4C9F77A}" type="datetimeFigureOut">
              <a:rPr lang="en-US" smtClean="0"/>
              <a:t>10/8/25</a:t>
            </a:fld>
            <a:endParaRPr lang="en-US"/>
          </a:p>
        </p:txBody>
      </p:sp>
      <p:sp>
        <p:nvSpPr>
          <p:cNvPr id="4" name="Footer Placeholder 3">
            <a:extLst>
              <a:ext uri="{FF2B5EF4-FFF2-40B4-BE49-F238E27FC236}">
                <a16:creationId xmlns:a16="http://schemas.microsoft.com/office/drawing/2014/main" id="{B07EC81C-4FF4-E4DD-A94F-E246D2D8F9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B23417D-A910-8748-AB67-F901E88C2FB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6340D0-ADD1-A24B-A510-884612EBEE7A}" type="slidenum">
              <a:rPr lang="en-US" smtClean="0"/>
              <a:t>‹#›</a:t>
            </a:fld>
            <a:endParaRPr lang="en-US"/>
          </a:p>
        </p:txBody>
      </p:sp>
    </p:spTree>
    <p:extLst>
      <p:ext uri="{BB962C8B-B14F-4D97-AF65-F5344CB8AC3E}">
        <p14:creationId xmlns:p14="http://schemas.microsoft.com/office/powerpoint/2010/main" val="198470877"/>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30E24-4AF4-744C-A976-BB2CF4BE0A06}" type="datetimeFigureOut">
              <a:rPr lang="en-US" smtClean="0"/>
              <a:t>10/8/25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ECC610-5721-6F4D-B2B9-8C66FCE96C21}" type="slidenum">
              <a:rPr lang="en-US" smtClean="0"/>
              <a:t>‹#›</a:t>
            </a:fld>
            <a:endParaRPr lang="en-US"/>
          </a:p>
        </p:txBody>
      </p:sp>
    </p:spTree>
    <p:extLst>
      <p:ext uri="{BB962C8B-B14F-4D97-AF65-F5344CB8AC3E}">
        <p14:creationId xmlns:p14="http://schemas.microsoft.com/office/powerpoint/2010/main" val="541482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youtu.be/Jth6QrdagN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nSpc>
                <a:spcPct val="115000"/>
              </a:lnSpc>
              <a:spcBef>
                <a:spcPts val="0"/>
              </a:spcBef>
              <a:spcAft>
                <a:spcPts val="0"/>
              </a:spcAft>
              <a:buFont typeface="Arial" panose="020B0604020202020204" pitchFamily="34" charset="0"/>
              <a:buNone/>
            </a:pPr>
            <a:r>
              <a:rPr lang="en-US" sz="1200" b="0" i="1" kern="1200">
                <a:solidFill>
                  <a:schemeClr val="tx1"/>
                </a:solidFill>
                <a:effectLst/>
                <a:latin typeface="Arial" panose="020B0604020202020204" pitchFamily="34" charset="0"/>
                <a:ea typeface="+mn-ea"/>
                <a:cs typeface="Arial" panose="020B0604020202020204" pitchFamily="34" charset="0"/>
              </a:rPr>
              <a:t>Allow students a few minutes to look at the picture and silently record what they notice and wonder about it.</a:t>
            </a:r>
          </a:p>
          <a:p>
            <a:pPr marL="0" marR="0" lvl="1" indent="0">
              <a:lnSpc>
                <a:spcPct val="115000"/>
              </a:lnSpc>
              <a:spcBef>
                <a:spcPts val="0"/>
              </a:spcBef>
              <a:spcAft>
                <a:spcPts val="800"/>
              </a:spcAft>
              <a:buFont typeface="Arial" panose="020B0604020202020204" pitchFamily="34" charset="0"/>
              <a:buNone/>
            </a:pPr>
            <a:r>
              <a:rPr lang="en-US" sz="1200" b="0" i="1" kern="1200">
                <a:solidFill>
                  <a:schemeClr val="tx1"/>
                </a:solidFill>
                <a:effectLst/>
                <a:latin typeface="Arial" panose="020B0604020202020204" pitchFamily="34" charset="0"/>
                <a:ea typeface="+mn-ea"/>
                <a:cs typeface="Arial" panose="020B0604020202020204" pitchFamily="34" charset="0"/>
              </a:rPr>
              <a:t>As a group make a list with student ideas about notices/wonders</a:t>
            </a:r>
          </a:p>
          <a:p>
            <a:pPr marL="0" marR="0" lvl="1" indent="0">
              <a:lnSpc>
                <a:spcPct val="115000"/>
              </a:lnSpc>
              <a:spcBef>
                <a:spcPts val="0"/>
              </a:spcBef>
              <a:spcAft>
                <a:spcPts val="800"/>
              </a:spcAft>
              <a:buFont typeface="Arial" panose="020B0604020202020204" pitchFamily="34" charset="0"/>
              <a:buNone/>
            </a:pPr>
            <a:r>
              <a:rPr lang="en-US" sz="1200" b="0" i="1" kern="1200">
                <a:solidFill>
                  <a:schemeClr val="tx1"/>
                </a:solidFill>
                <a:effectLst/>
                <a:latin typeface="Arial" panose="020B0604020202020204" pitchFamily="34" charset="0"/>
                <a:ea typeface="Calibri"/>
                <a:cs typeface="Arial" panose="020B0604020202020204" pitchFamily="34" charset="0"/>
              </a:rPr>
              <a:t>Some things may include cattle on grass, fencing, lack of fencing, type of fencing</a:t>
            </a:r>
            <a:r>
              <a:rPr lang="en-US" sz="1200" i="1">
                <a:latin typeface="Arial" panose="020B0604020202020204" pitchFamily="34" charset="0"/>
                <a:ea typeface="Calibri"/>
                <a:cs typeface="Arial" panose="020B0604020202020204" pitchFamily="34" charset="0"/>
              </a:rPr>
              <a:t>, different colors of cattle</a:t>
            </a:r>
            <a:endParaRPr lang="en-US" sz="1200" b="0" i="1" kern="1200">
              <a:solidFill>
                <a:schemeClr val="tx1"/>
              </a:solidFill>
              <a:effectLst/>
              <a:latin typeface="Arial" panose="020B0604020202020204" pitchFamily="34" charset="0"/>
              <a:ea typeface="Calibri"/>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2</a:t>
            </a:fld>
            <a:endParaRPr lang="en-US"/>
          </a:p>
        </p:txBody>
      </p:sp>
    </p:spTree>
    <p:extLst>
      <p:ext uri="{BB962C8B-B14F-4D97-AF65-F5344CB8AC3E}">
        <p14:creationId xmlns:p14="http://schemas.microsoft.com/office/powerpoint/2010/main" val="2588277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a:effectLst/>
                <a:latin typeface="Arial" panose="020B0604020202020204" pitchFamily="34" charset="0"/>
                <a:ea typeface="Calibri" panose="020F0502020204030204" pitchFamily="34" charset="0"/>
                <a:cs typeface="Arial" panose="020B0604020202020204" pitchFamily="34" charset="0"/>
              </a:rPr>
              <a:t>Beef cattle have been a part of SD’s landscape since the 1870’s.</a:t>
            </a:r>
            <a:r>
              <a:rPr lang="en-US" sz="1200" b="1">
                <a:latin typeface="Arial" panose="020B0604020202020204" pitchFamily="34" charset="0"/>
                <a:ea typeface="Calibri" panose="020F0502020204030204" pitchFamily="34" charset="0"/>
                <a:cs typeface="Arial" panose="020B0604020202020204" pitchFamily="34" charset="0"/>
              </a:rPr>
              <a:t> </a:t>
            </a:r>
            <a:r>
              <a:rPr lang="en-US" sz="1200" b="1">
                <a:effectLst/>
                <a:latin typeface="Arial" panose="020B0604020202020204" pitchFamily="34" charset="0"/>
                <a:ea typeface="Calibri" panose="020F0502020204030204" pitchFamily="34" charset="0"/>
                <a:cs typeface="Arial" panose="020B0604020202020204" pitchFamily="34" charset="0"/>
              </a:rPr>
              <a:t> Let’s watch this video to hear a bit about what this history looks like.</a:t>
            </a:r>
          </a:p>
          <a:p>
            <a:endParaRPr lang="en-US" sz="1200" b="1">
              <a:effectLst/>
              <a:latin typeface="Arial" panose="020B0604020202020204" pitchFamily="34" charset="0"/>
              <a:cs typeface="Arial" panose="020B0604020202020204" pitchFamily="34" charset="0"/>
            </a:endParaRPr>
          </a:p>
          <a:p>
            <a:r>
              <a:rPr lang="en-US" sz="1200" b="1">
                <a:effectLst/>
                <a:latin typeface="Arial" panose="020B0604020202020204" pitchFamily="34" charset="0"/>
                <a:ea typeface="Calibri" panose="020F0502020204030204" pitchFamily="34" charset="0"/>
                <a:cs typeface="Arial" panose="020B0604020202020204" pitchFamily="34" charset="0"/>
              </a:rPr>
              <a:t>Video: </a:t>
            </a:r>
            <a:r>
              <a:rPr lang="en-US" sz="1200" b="1" u="sng">
                <a:solidFill>
                  <a:srgbClr val="0563C1"/>
                </a:solidFill>
                <a:effectLst/>
                <a:latin typeface="Arial" panose="020B0604020202020204" pitchFamily="34" charset="0"/>
                <a:ea typeface="Calibri" panose="020F0502020204030204" pitchFamily="34" charset="0"/>
                <a:cs typeface="Arial" panose="020B0604020202020204" pitchFamily="34" charset="0"/>
              </a:rPr>
              <a:t>https://</a:t>
            </a:r>
            <a:r>
              <a:rPr lang="en-US" sz="1200" b="1" u="sng" err="1">
                <a:solidFill>
                  <a:srgbClr val="0563C1"/>
                </a:solidFill>
                <a:effectLst/>
                <a:latin typeface="Arial" panose="020B0604020202020204" pitchFamily="34" charset="0"/>
                <a:ea typeface="Calibri" panose="020F0502020204030204" pitchFamily="34" charset="0"/>
                <a:cs typeface="Arial" panose="020B0604020202020204" pitchFamily="34" charset="0"/>
              </a:rPr>
              <a:t>www.youtube.com</a:t>
            </a:r>
            <a:r>
              <a:rPr lang="en-US" sz="1200" b="1" u="sng">
                <a:solidFill>
                  <a:srgbClr val="0563C1"/>
                </a:solidFill>
                <a:effectLst/>
                <a:latin typeface="Arial" panose="020B0604020202020204" pitchFamily="34" charset="0"/>
                <a:ea typeface="Calibri" panose="020F0502020204030204" pitchFamily="34" charset="0"/>
                <a:cs typeface="Arial" panose="020B0604020202020204" pitchFamily="34" charset="0"/>
              </a:rPr>
              <a:t>/</a:t>
            </a:r>
            <a:r>
              <a:rPr lang="en-US" sz="1200" b="1" u="sng" err="1">
                <a:solidFill>
                  <a:srgbClr val="0563C1"/>
                </a:solidFill>
                <a:effectLst/>
                <a:latin typeface="Arial" panose="020B0604020202020204" pitchFamily="34" charset="0"/>
                <a:ea typeface="Calibri" panose="020F0502020204030204" pitchFamily="34" charset="0"/>
                <a:cs typeface="Arial" panose="020B0604020202020204" pitchFamily="34" charset="0"/>
              </a:rPr>
              <a:t>watch?v</a:t>
            </a:r>
            <a:r>
              <a:rPr lang="en-US" sz="1200" b="1" u="sng">
                <a:solidFill>
                  <a:srgbClr val="0563C1"/>
                </a:solidFill>
                <a:effectLst/>
                <a:latin typeface="Arial" panose="020B0604020202020204" pitchFamily="34" charset="0"/>
                <a:ea typeface="Calibri" panose="020F0502020204030204" pitchFamily="34" charset="0"/>
                <a:cs typeface="Arial" panose="020B0604020202020204" pitchFamily="34" charset="0"/>
              </a:rPr>
              <a:t>=</a:t>
            </a:r>
            <a:r>
              <a:rPr lang="en-US" sz="1200" b="1" u="sng" err="1">
                <a:solidFill>
                  <a:srgbClr val="0563C1"/>
                </a:solidFill>
                <a:effectLst/>
                <a:latin typeface="Arial" panose="020B0604020202020204" pitchFamily="34" charset="0"/>
                <a:ea typeface="Calibri" panose="020F0502020204030204" pitchFamily="34" charset="0"/>
                <a:cs typeface="Arial" panose="020B0604020202020204" pitchFamily="34" charset="0"/>
              </a:rPr>
              <a:t>uFBidiH-lMI</a:t>
            </a:r>
            <a:endParaRPr lang="en-US" sz="120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3</a:t>
            </a:fld>
            <a:endParaRPr lang="en-US"/>
          </a:p>
        </p:txBody>
      </p:sp>
    </p:spTree>
    <p:extLst>
      <p:ext uri="{BB962C8B-B14F-4D97-AF65-F5344CB8AC3E}">
        <p14:creationId xmlns:p14="http://schemas.microsoft.com/office/powerpoint/2010/main" val="2579838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a:solidFill>
                  <a:schemeClr val="tx1"/>
                </a:solidFill>
                <a:effectLst/>
                <a:latin typeface="Arial" panose="020B0604020202020204" pitchFamily="34" charset="0"/>
                <a:cs typeface="Arial" panose="020B0604020202020204" pitchFamily="34" charset="0"/>
              </a:rPr>
              <a:t>*This slide contains animations during slide show mode. These animations are noted by a number in italicized parenthesis.</a:t>
            </a:r>
          </a:p>
          <a:p>
            <a:endParaRPr lang="en-US" sz="1200" kern="1200">
              <a:solidFill>
                <a:schemeClr val="tx1"/>
              </a:solidFill>
              <a:effectLst/>
              <a:latin typeface="Arial" panose="020B0604020202020204" pitchFamily="34" charset="0"/>
              <a:cs typeface="Arial" panose="020B0604020202020204" pitchFamily="34" charset="0"/>
            </a:endParaRPr>
          </a:p>
          <a:p>
            <a:r>
              <a:rPr lang="en-US" sz="1200" b="1" kern="1200">
                <a:solidFill>
                  <a:schemeClr val="tx1"/>
                </a:solidFill>
                <a:effectLst/>
                <a:latin typeface="Arial" panose="020B0604020202020204" pitchFamily="34" charset="0"/>
                <a:ea typeface="Calibri" panose="020F0502020204030204" pitchFamily="34" charset="0"/>
                <a:cs typeface="Arial" panose="020B0604020202020204" pitchFamily="34" charset="0"/>
              </a:rPr>
              <a:t>Why was South Dakota a good place to raise cattle?</a:t>
            </a:r>
          </a:p>
          <a:p>
            <a:pPr marL="0" indent="0">
              <a:buNone/>
            </a:pPr>
            <a:r>
              <a:rPr lang="en-US" sz="1200" i="1">
                <a:latin typeface="Arial" panose="020B0604020202020204" pitchFamily="34" charset="0"/>
                <a:cs typeface="Arial" panose="020B0604020202020204" pitchFamily="34" charset="0"/>
              </a:rPr>
              <a:t>(1) </a:t>
            </a:r>
            <a:r>
              <a:rPr lang="en-US" sz="1200">
                <a:latin typeface="Arial" panose="020B0604020202020204" pitchFamily="34" charset="0"/>
                <a:cs typeface="Arial" panose="020B0604020202020204" pitchFamily="34" charset="0"/>
              </a:rPr>
              <a:t>Because it had plentiful grasslands. The grasses were drought tolerant, and they continued to provide nourishment to cattle over the winter. </a:t>
            </a:r>
          </a:p>
          <a:p>
            <a:pPr marL="0" indent="0">
              <a:buNone/>
            </a:pPr>
            <a:r>
              <a:rPr lang="en-US" sz="1200" i="1">
                <a:latin typeface="Arial" panose="020B0604020202020204" pitchFamily="34" charset="0"/>
                <a:cs typeface="Arial" panose="020B0604020202020204" pitchFamily="34" charset="0"/>
              </a:rPr>
              <a:t>(2) </a:t>
            </a:r>
            <a:r>
              <a:rPr lang="en-US" sz="1200">
                <a:latin typeface="Arial" panose="020B0604020202020204" pitchFamily="34" charset="0"/>
                <a:cs typeface="Arial" panose="020B0604020202020204" pitchFamily="34" charset="0"/>
              </a:rPr>
              <a:t>Because it had rivers providing an abundance of water for livestock.</a:t>
            </a:r>
          </a:p>
          <a:p>
            <a:pPr marL="228600" indent="-228600">
              <a:buAutoNum type="arabicParenBoth"/>
            </a:pPr>
            <a:endParaRPr lang="en-US" sz="1200">
              <a:latin typeface="Arial" panose="020B0604020202020204" pitchFamily="34" charset="0"/>
              <a:cs typeface="Arial" panose="020B0604020202020204" pitchFamily="34" charset="0"/>
            </a:endParaRPr>
          </a:p>
          <a:p>
            <a:pPr marL="0" indent="0">
              <a:buNone/>
            </a:pPr>
            <a:r>
              <a:rPr lang="en-US" sz="1200" b="1" kern="1200">
                <a:solidFill>
                  <a:schemeClr val="tx1"/>
                </a:solidFill>
                <a:effectLst/>
                <a:latin typeface="Arial" panose="020B0604020202020204" pitchFamily="34" charset="0"/>
                <a:ea typeface="Calibri" panose="020F0502020204030204" pitchFamily="34" charset="0"/>
                <a:cs typeface="Arial" panose="020B0604020202020204" pitchFamily="34" charset="0"/>
              </a:rPr>
              <a:t>Why did so many rancher lose cattle in the Dakotas compared to where they were living previously?</a:t>
            </a:r>
          </a:p>
          <a:p>
            <a:pPr marL="0" indent="0">
              <a:buNone/>
            </a:pPr>
            <a:r>
              <a:rPr lang="en-US" sz="1200" i="1">
                <a:latin typeface="Arial" panose="020B0604020202020204" pitchFamily="34" charset="0"/>
                <a:cs typeface="Arial" panose="020B0604020202020204" pitchFamily="34" charset="0"/>
              </a:rPr>
              <a:t>(3)</a:t>
            </a:r>
            <a:r>
              <a:rPr lang="en-US" sz="1200">
                <a:latin typeface="Arial" panose="020B0604020202020204" pitchFamily="34" charset="0"/>
                <a:cs typeface="Arial" panose="020B0604020202020204" pitchFamily="34" charset="0"/>
              </a:rPr>
              <a:t> Many cattle were lost due to harsh winters of 1886, 1887, 1888. </a:t>
            </a:r>
          </a:p>
          <a:p>
            <a:pPr marL="0" indent="0">
              <a:buNone/>
            </a:pPr>
            <a:endParaRPr lang="en-US" sz="1200" kern="1200">
              <a:solidFill>
                <a:schemeClr val="tx1"/>
              </a:solidFill>
              <a:latin typeface="Arial" panose="020B0604020202020204" pitchFamily="34" charset="0"/>
              <a:ea typeface="+mn-ea"/>
              <a:cs typeface="Arial" panose="020B0604020202020204" pitchFamily="34" charset="0"/>
            </a:endParaRPr>
          </a:p>
          <a:p>
            <a:pPr marL="0" indent="0">
              <a:buNone/>
            </a:pPr>
            <a:r>
              <a:rPr lang="en-US" sz="1200" b="1" kern="1200">
                <a:solidFill>
                  <a:schemeClr val="tx1"/>
                </a:solidFill>
                <a:effectLst/>
                <a:latin typeface="Arial" panose="020B0604020202020204" pitchFamily="34" charset="0"/>
                <a:ea typeface="Calibri" panose="020F0502020204030204" pitchFamily="34" charset="0"/>
                <a:cs typeface="Arial" panose="020B0604020202020204" pitchFamily="34" charset="0"/>
              </a:rPr>
              <a:t>What animals are native to South Dakota? What do they have that helps them survive winter?</a:t>
            </a:r>
          </a:p>
          <a:p>
            <a:pPr marL="0" indent="0">
              <a:buNone/>
            </a:pPr>
            <a:r>
              <a:rPr lang="en-US" sz="1200" i="1" kern="1200">
                <a:solidFill>
                  <a:schemeClr val="tx1"/>
                </a:solidFill>
                <a:latin typeface="Arial" panose="020B0604020202020204" pitchFamily="34" charset="0"/>
                <a:ea typeface="+mn-ea"/>
                <a:cs typeface="Arial" panose="020B0604020202020204" pitchFamily="34" charset="0"/>
              </a:rPr>
              <a:t>(4) </a:t>
            </a:r>
            <a:r>
              <a:rPr lang="en-US" sz="1200" kern="1200">
                <a:solidFill>
                  <a:schemeClr val="tx1"/>
                </a:solidFill>
                <a:latin typeface="Arial" panose="020B0604020202020204" pitchFamily="34" charset="0"/>
                <a:ea typeface="+mn-ea"/>
                <a:cs typeface="Arial" panose="020B0604020202020204" pitchFamily="34" charset="0"/>
              </a:rPr>
              <a:t>Bison have thick, woolly coats that help protect them from freezing temperatures and harsh winds.</a:t>
            </a:r>
          </a:p>
          <a:p>
            <a:pPr marL="0" indent="0">
              <a:buNone/>
            </a:pPr>
            <a:r>
              <a:rPr lang="en-US" sz="1200" i="1" kern="1200">
                <a:solidFill>
                  <a:schemeClr val="tx1"/>
                </a:solidFill>
                <a:latin typeface="Arial" panose="020B0604020202020204" pitchFamily="34" charset="0"/>
                <a:ea typeface="+mn-ea"/>
                <a:cs typeface="Arial" panose="020B0604020202020204" pitchFamily="34" charset="0"/>
              </a:rPr>
              <a:t>(5) </a:t>
            </a:r>
            <a:r>
              <a:rPr lang="en-US" sz="1200" kern="1200">
                <a:solidFill>
                  <a:schemeClr val="tx1"/>
                </a:solidFill>
                <a:latin typeface="Arial" panose="020B0604020202020204" pitchFamily="34" charset="0"/>
                <a:ea typeface="+mn-ea"/>
                <a:cs typeface="Arial" panose="020B0604020202020204" pitchFamily="34" charset="0"/>
              </a:rPr>
              <a:t>Deer, coyotes, and other native mammals also grow heavy coats for winer protection.</a:t>
            </a:r>
          </a:p>
          <a:p>
            <a:pPr marL="0" indent="0">
              <a:buNone/>
            </a:pPr>
            <a:endParaRPr lang="en-US" sz="1200" kern="1200">
              <a:solidFill>
                <a:schemeClr val="tx1"/>
              </a:solidFill>
              <a:latin typeface="Arial" panose="020B0604020202020204" pitchFamily="34" charset="0"/>
              <a:ea typeface="+mn-ea"/>
              <a:cs typeface="Arial" panose="020B0604020202020204" pitchFamily="34" charset="0"/>
            </a:endParaRPr>
          </a:p>
          <a:p>
            <a:pPr marL="0" indent="0">
              <a:buNone/>
            </a:pPr>
            <a:r>
              <a:rPr lang="en-US" sz="1200" b="1" kern="1200">
                <a:solidFill>
                  <a:schemeClr val="tx1"/>
                </a:solidFill>
                <a:effectLst/>
                <a:latin typeface="Arial" panose="020B0604020202020204" pitchFamily="34" charset="0"/>
                <a:ea typeface="Calibri" panose="020F0502020204030204" pitchFamily="34" charset="0"/>
                <a:cs typeface="Arial" panose="020B0604020202020204" pitchFamily="34" charset="0"/>
              </a:rPr>
              <a:t>For cattlemen that stayed in Dakota Territory, they needed to create solutions to adapt to the environmental changes to keep their herds alive. </a:t>
            </a:r>
          </a:p>
          <a:p>
            <a:pPr marL="0" indent="0">
              <a:buNone/>
            </a:pPr>
            <a:r>
              <a:rPr lang="en-US" sz="1200" b="1" kern="1200">
                <a:solidFill>
                  <a:schemeClr val="tx1"/>
                </a:solidFill>
                <a:effectLst/>
                <a:latin typeface="Arial" panose="020B0604020202020204" pitchFamily="34" charset="0"/>
                <a:ea typeface="Calibri" panose="020F0502020204030204" pitchFamily="34" charset="0"/>
                <a:cs typeface="Arial" panose="020B0604020202020204" pitchFamily="34" charset="0"/>
              </a:rPr>
              <a:t>What solutions did they develop? </a:t>
            </a:r>
            <a:r>
              <a:rPr lang="en-US" sz="1200" i="1" kern="1200">
                <a:solidFill>
                  <a:schemeClr val="tx1"/>
                </a:solidFill>
                <a:latin typeface="Arial" panose="020B0604020202020204" pitchFamily="34" charset="0"/>
                <a:ea typeface="+mn-ea"/>
                <a:cs typeface="Arial" panose="020B0604020202020204" pitchFamily="34" charset="0"/>
              </a:rPr>
              <a:t>Cutting and storing hay for winter, smaller herds, end of the open range</a:t>
            </a:r>
          </a:p>
        </p:txBody>
      </p:sp>
      <p:sp>
        <p:nvSpPr>
          <p:cNvPr id="4" name="Slide Number Placeholder 3"/>
          <p:cNvSpPr>
            <a:spLocks noGrp="1"/>
          </p:cNvSpPr>
          <p:nvPr>
            <p:ph type="sldNum" sz="quarter" idx="5"/>
          </p:nvPr>
        </p:nvSpPr>
        <p:spPr/>
        <p:txBody>
          <a:bodyPr/>
          <a:lstStyle/>
          <a:p>
            <a:fld id="{E0ECC610-5721-6F4D-B2B9-8C66FCE96C21}" type="slidenum">
              <a:rPr lang="en-US" smtClean="0"/>
              <a:t>4</a:t>
            </a:fld>
            <a:endParaRPr lang="en-US"/>
          </a:p>
        </p:txBody>
      </p:sp>
    </p:spTree>
    <p:extLst>
      <p:ext uri="{BB962C8B-B14F-4D97-AF65-F5344CB8AC3E}">
        <p14:creationId xmlns:p14="http://schemas.microsoft.com/office/powerpoint/2010/main" val="2585286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Calibri" panose="020F0502020204030204" pitchFamily="34" charset="0"/>
                <a:cs typeface="Times New Roman" panose="02020603050405020304" pitchFamily="18" charset="0"/>
              </a:rPr>
              <a:t>One of the things noted in the video we just watched was the usage a hot iron to mark cattle. These marks are called brands. </a:t>
            </a:r>
            <a:br>
              <a:rPr lang="en-US" sz="1200" b="1" kern="1200" dirty="0">
                <a:solidFill>
                  <a:schemeClr val="tx1"/>
                </a:solidFill>
                <a:effectLst/>
                <a:latin typeface="Calibri" panose="020F0502020204030204" pitchFamily="34" charset="0"/>
                <a:cs typeface="Times New Roman" panose="02020603050405020304" pitchFamily="18" charset="0"/>
              </a:rPr>
            </a:br>
            <a:r>
              <a:rPr lang="en-US" sz="1200" b="1" kern="1200" dirty="0">
                <a:solidFill>
                  <a:schemeClr val="tx1"/>
                </a:solidFill>
                <a:effectLst/>
                <a:latin typeface="Calibri" panose="020F0502020204030204" pitchFamily="34" charset="0"/>
                <a:cs typeface="Times New Roman" panose="02020603050405020304" pitchFamily="18" charset="0"/>
              </a:rPr>
              <a:t>Brands can also be applied with an extremely cold iron – this is called freeze branding.</a:t>
            </a:r>
          </a:p>
          <a:p>
            <a:br>
              <a:rPr lang="en-US" sz="1200" b="1" kern="1200" dirty="0">
                <a:solidFill>
                  <a:schemeClr val="tx1"/>
                </a:solidFill>
                <a:effectLst/>
                <a:latin typeface="Calibri" panose="020F0502020204030204" pitchFamily="34" charset="0"/>
                <a:cs typeface="Times New Roman" panose="02020603050405020304" pitchFamily="18" charset="0"/>
              </a:rPr>
            </a:br>
            <a:r>
              <a:rPr lang="en-US" sz="1200" b="1" kern="1200" dirty="0">
                <a:solidFill>
                  <a:schemeClr val="tx1"/>
                </a:solidFill>
                <a:effectLst/>
                <a:latin typeface="Calibri" panose="020F0502020204030204" pitchFamily="34" charset="0"/>
                <a:cs typeface="Times New Roman" panose="02020603050405020304" pitchFamily="18" charset="0"/>
              </a:rPr>
              <a:t>Each ranch had their own brand that allowed them to identify who the cattle belonged to when they rounded them up from the open range. </a:t>
            </a:r>
            <a:br>
              <a:rPr lang="en-US" sz="1200" b="1" kern="1200" dirty="0">
                <a:solidFill>
                  <a:schemeClr val="tx1"/>
                </a:solidFill>
                <a:effectLst/>
                <a:latin typeface="Calibri" panose="020F0502020204030204" pitchFamily="34" charset="0"/>
                <a:cs typeface="Times New Roman" panose="02020603050405020304" pitchFamily="18" charset="0"/>
              </a:rPr>
            </a:br>
            <a:br>
              <a:rPr lang="en-US" sz="1200" b="1" kern="1200" dirty="0">
                <a:solidFill>
                  <a:schemeClr val="tx1"/>
                </a:solidFill>
                <a:effectLst/>
                <a:latin typeface="Calibri" panose="020F0502020204030204" pitchFamily="34" charset="0"/>
                <a:cs typeface="Times New Roman" panose="02020603050405020304" pitchFamily="18" charset="0"/>
              </a:rPr>
            </a:br>
            <a:r>
              <a:rPr lang="en-US" sz="1200" b="1" kern="1200" dirty="0">
                <a:solidFill>
                  <a:schemeClr val="tx1"/>
                </a:solidFill>
                <a:effectLst/>
                <a:latin typeface="Calibri" panose="020F0502020204030204" pitchFamily="34" charset="0"/>
                <a:cs typeface="Times New Roman" panose="02020603050405020304" pitchFamily="18" charset="0"/>
              </a:rPr>
              <a:t>Let’s watch this video to learn more about branding. </a:t>
            </a:r>
          </a:p>
          <a:p>
            <a:endParaRPr lang="en-US" sz="1200" b="1" kern="1200" dirty="0">
              <a:solidFill>
                <a:schemeClr val="tx1"/>
              </a:solidFill>
              <a:effectLst/>
              <a:latin typeface="Calibri" panose="020F0502020204030204" pitchFamily="34" charset="0"/>
              <a:cs typeface="Times New Roman" panose="02020603050405020304" pitchFamily="18" charset="0"/>
            </a:endParaRPr>
          </a:p>
          <a:p>
            <a:r>
              <a:rPr lang="en-US" sz="1200" b="1" dirty="0">
                <a:effectLst/>
                <a:latin typeface="Calibri" panose="020F0502020204030204" pitchFamily="34" charset="0"/>
                <a:ea typeface="Calibri" panose="020F0502020204030204" pitchFamily="34" charset="0"/>
                <a:cs typeface="Arial" panose="020B0604020202020204" pitchFamily="34" charset="0"/>
              </a:rPr>
              <a:t>Video: </a:t>
            </a:r>
            <a:r>
              <a:rPr lang="en-US" sz="1200" b="1" u="sng" dirty="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3"/>
              </a:rPr>
              <a:t>https://youtu.be/Jth6QrdagNE</a:t>
            </a:r>
            <a:r>
              <a:rPr lang="en-US" sz="1200" b="1" dirty="0">
                <a:effectLst/>
                <a:latin typeface="Calibri" panose="020F0502020204030204" pitchFamily="34" charset="0"/>
                <a:ea typeface="Calibri" panose="020F0502020204030204" pitchFamily="34" charset="0"/>
                <a:cs typeface="Arial" panose="020B0604020202020204" pitchFamily="34" charset="0"/>
              </a:rPr>
              <a:t> </a:t>
            </a:r>
            <a:endParaRPr lang="en-US" sz="1200" b="1" kern="1200" dirty="0">
              <a:solidFill>
                <a:schemeClr val="tx1"/>
              </a:solidFill>
              <a:effectLst/>
              <a:latin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5</a:t>
            </a:fld>
            <a:endParaRPr lang="en-US"/>
          </a:p>
        </p:txBody>
      </p:sp>
    </p:spTree>
    <p:extLst>
      <p:ext uri="{BB962C8B-B14F-4D97-AF65-F5344CB8AC3E}">
        <p14:creationId xmlns:p14="http://schemas.microsoft.com/office/powerpoint/2010/main" val="1495165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a:solidFill>
                  <a:schemeClr val="tx1"/>
                </a:solidFill>
                <a:effectLst/>
                <a:latin typeface="Arial" panose="020B0604020202020204" pitchFamily="34" charset="0"/>
                <a:cs typeface="Arial" panose="020B0604020202020204" pitchFamily="34" charset="0"/>
              </a:rPr>
              <a:t>*This slide contains animations during slide show mode. These animations are noted by a number in italicized parenthesis.</a:t>
            </a:r>
          </a:p>
          <a:p>
            <a:endParaRPr lang="en-US" sz="1200" kern="1200">
              <a:solidFill>
                <a:schemeClr val="tx1"/>
              </a:solidFill>
              <a:effectLst/>
              <a:latin typeface="Arial" panose="020B0604020202020204" pitchFamily="34" charset="0"/>
              <a:cs typeface="Arial" panose="020B0604020202020204" pitchFamily="34" charset="0"/>
            </a:endParaRPr>
          </a:p>
          <a:p>
            <a:r>
              <a:rPr lang="en-US" sz="1200" b="1" kern="1200">
                <a:solidFill>
                  <a:schemeClr val="tx1"/>
                </a:solidFill>
                <a:effectLst/>
                <a:latin typeface="Arial" panose="020B0604020202020204" pitchFamily="34" charset="0"/>
                <a:cs typeface="Arial" panose="020B0604020202020204" pitchFamily="34" charset="0"/>
              </a:rPr>
              <a:t>Brands are still utilized today in Western South Dakota. Each rancher has their own specific brand; which are licensed though the South Dakota brand board. </a:t>
            </a:r>
          </a:p>
          <a:p>
            <a:endParaRPr lang="en-US" sz="1200" b="1" kern="1200">
              <a:solidFill>
                <a:schemeClr val="tx1"/>
              </a:solidFill>
              <a:effectLst/>
              <a:latin typeface="Arial" panose="020B0604020202020204" pitchFamily="34" charset="0"/>
              <a:cs typeface="Arial" panose="020B0604020202020204" pitchFamily="34" charset="0"/>
            </a:endParaRPr>
          </a:p>
          <a:p>
            <a:r>
              <a:rPr lang="en-US" sz="1200" b="1" kern="1200">
                <a:solidFill>
                  <a:schemeClr val="tx1"/>
                </a:solidFill>
                <a:effectLst/>
                <a:latin typeface="Arial" panose="020B0604020202020204" pitchFamily="34" charset="0"/>
                <a:cs typeface="Arial" panose="020B0604020202020204" pitchFamily="34" charset="0"/>
              </a:rPr>
              <a:t>Here are some requirements for South Dakota brands:</a:t>
            </a:r>
          </a:p>
          <a:p>
            <a:pPr marL="0" indent="0">
              <a:buNone/>
            </a:pPr>
            <a:r>
              <a:rPr lang="en-US" sz="1200" i="1" kern="1200">
                <a:solidFill>
                  <a:schemeClr val="tx1"/>
                </a:solidFill>
                <a:effectLst/>
                <a:latin typeface="Arial" panose="020B0604020202020204" pitchFamily="34" charset="0"/>
                <a:cs typeface="Arial" panose="020B0604020202020204" pitchFamily="34" charset="0"/>
              </a:rPr>
              <a:t>(1) </a:t>
            </a:r>
            <a:r>
              <a:rPr lang="en-US" sz="1200" b="1" kern="1200">
                <a:solidFill>
                  <a:schemeClr val="tx1"/>
                </a:solidFill>
                <a:effectLst/>
                <a:latin typeface="Arial" panose="020B0604020202020204" pitchFamily="34" charset="0"/>
                <a:cs typeface="Arial" panose="020B0604020202020204" pitchFamily="34" charset="0"/>
              </a:rPr>
              <a:t>2-3 letters, numbers or symbols</a:t>
            </a:r>
          </a:p>
          <a:p>
            <a:pPr marL="0" indent="0">
              <a:buNone/>
            </a:pPr>
            <a:r>
              <a:rPr lang="en-US" sz="1200" i="1" kern="1200">
                <a:solidFill>
                  <a:schemeClr val="tx1"/>
                </a:solidFill>
                <a:effectLst/>
                <a:latin typeface="Arial" panose="020B0604020202020204" pitchFamily="34" charset="0"/>
                <a:cs typeface="Arial" panose="020B0604020202020204" pitchFamily="34" charset="0"/>
              </a:rPr>
              <a:t>(2) </a:t>
            </a:r>
            <a:r>
              <a:rPr lang="en-US" sz="1200" b="1" kern="1200">
                <a:solidFill>
                  <a:schemeClr val="tx1"/>
                </a:solidFill>
                <a:effectLst/>
                <a:latin typeface="Arial" panose="020B0604020202020204" pitchFamily="34" charset="0"/>
                <a:cs typeface="Arial" panose="020B0604020202020204" pitchFamily="34" charset="0"/>
              </a:rPr>
              <a:t>All letters except Q can be used</a:t>
            </a:r>
          </a:p>
          <a:p>
            <a:pPr marL="0" indent="0">
              <a:buNone/>
            </a:pPr>
            <a:r>
              <a:rPr lang="en-US" sz="1200" i="1" kern="1200">
                <a:solidFill>
                  <a:schemeClr val="tx1"/>
                </a:solidFill>
                <a:effectLst/>
                <a:latin typeface="Arial" panose="020B0604020202020204" pitchFamily="34" charset="0"/>
                <a:cs typeface="Arial" panose="020B0604020202020204" pitchFamily="34" charset="0"/>
              </a:rPr>
              <a:t>(3) </a:t>
            </a:r>
            <a:r>
              <a:rPr lang="en-US" sz="1200" b="1" i="0" kern="1200">
                <a:solidFill>
                  <a:schemeClr val="tx1"/>
                </a:solidFill>
                <a:effectLst/>
                <a:latin typeface="Arial" panose="020B0604020202020204" pitchFamily="34" charset="0"/>
                <a:cs typeface="Arial" panose="020B0604020202020204" pitchFamily="34" charset="0"/>
              </a:rPr>
              <a:t>Numbers 2 through 9 can be used</a:t>
            </a:r>
            <a:endParaRPr lang="en-US" sz="1200" b="1" kern="1200">
              <a:solidFill>
                <a:schemeClr val="tx1"/>
              </a:solidFill>
              <a:effectLst/>
              <a:latin typeface="Arial" panose="020B0604020202020204" pitchFamily="34" charset="0"/>
              <a:cs typeface="Arial" panose="020B0604020202020204" pitchFamily="34" charset="0"/>
            </a:endParaRPr>
          </a:p>
          <a:p>
            <a:pPr marL="0" indent="0">
              <a:buNone/>
            </a:pPr>
            <a:r>
              <a:rPr lang="en-US" sz="1200" i="1" kern="1200">
                <a:solidFill>
                  <a:schemeClr val="tx1"/>
                </a:solidFill>
                <a:effectLst/>
                <a:latin typeface="Arial" panose="020B0604020202020204" pitchFamily="34" charset="0"/>
                <a:cs typeface="Arial" panose="020B0604020202020204" pitchFamily="34" charset="0"/>
              </a:rPr>
              <a:t>(4) </a:t>
            </a:r>
            <a:r>
              <a:rPr lang="en-US" sz="1200" b="1" i="0" kern="1200">
                <a:solidFill>
                  <a:schemeClr val="tx1"/>
                </a:solidFill>
                <a:effectLst/>
                <a:latin typeface="Arial" panose="020B0604020202020204" pitchFamily="34" charset="0"/>
                <a:cs typeface="Arial" panose="020B0604020202020204" pitchFamily="34" charset="0"/>
              </a:rPr>
              <a:t>Various Symbols can be utilized</a:t>
            </a:r>
          </a:p>
          <a:p>
            <a:pPr marL="0" indent="0">
              <a:buNone/>
            </a:pPr>
            <a:r>
              <a:rPr lang="en-US" sz="1200" i="0" kern="1200">
                <a:solidFill>
                  <a:schemeClr val="tx1"/>
                </a:solidFill>
                <a:effectLst/>
                <a:latin typeface="Arial" panose="020B0604020202020204" pitchFamily="34" charset="0"/>
                <a:cs typeface="Arial" panose="020B0604020202020204" pitchFamily="34" charset="0"/>
              </a:rPr>
              <a:t> </a:t>
            </a:r>
          </a:p>
          <a:p>
            <a:pPr marL="0" indent="0">
              <a:buNone/>
            </a:pPr>
            <a:r>
              <a:rPr lang="en-US" sz="1200" i="0" kern="1200">
                <a:solidFill>
                  <a:schemeClr val="tx1"/>
                </a:solidFill>
                <a:effectLst/>
                <a:latin typeface="Arial" panose="020B0604020202020204" pitchFamily="34" charset="0"/>
                <a:cs typeface="Arial" panose="020B0604020202020204" pitchFamily="34" charset="0"/>
              </a:rPr>
              <a:t>The letters numbers and symbols can be orientated in a variety of ways. </a:t>
            </a:r>
            <a:r>
              <a:rPr lang="en-US" sz="1200" i="1" kern="1200">
                <a:solidFill>
                  <a:schemeClr val="tx1"/>
                </a:solidFill>
                <a:effectLst/>
                <a:latin typeface="Arial" panose="020B0604020202020204" pitchFamily="34" charset="0"/>
                <a:cs typeface="Arial" panose="020B0604020202020204" pitchFamily="34" charset="0"/>
              </a:rPr>
              <a:t>(share handout about brands)</a:t>
            </a:r>
          </a:p>
          <a:p>
            <a:pPr marL="0" indent="0">
              <a:buNone/>
            </a:pPr>
            <a:endParaRPr lang="en-US" sz="1200" i="1" kern="1200">
              <a:solidFill>
                <a:schemeClr val="tx1"/>
              </a:solidFill>
              <a:effectLst/>
              <a:latin typeface="Arial" panose="020B0604020202020204" pitchFamily="34" charset="0"/>
              <a:cs typeface="Arial" panose="020B0604020202020204" pitchFamily="34" charset="0"/>
            </a:endParaRPr>
          </a:p>
          <a:p>
            <a:pPr marL="0" indent="0">
              <a:buNone/>
            </a:pPr>
            <a:r>
              <a:rPr lang="en-US" sz="1200" i="1" kern="1200">
                <a:solidFill>
                  <a:schemeClr val="tx1"/>
                </a:solidFill>
                <a:effectLst/>
                <a:latin typeface="Arial" panose="020B0604020202020204" pitchFamily="34" charset="0"/>
                <a:cs typeface="Arial" panose="020B0604020202020204" pitchFamily="34" charset="0"/>
              </a:rPr>
              <a:t>(5) </a:t>
            </a:r>
            <a:r>
              <a:rPr lang="en-US" sz="1200" kern="1200">
                <a:solidFill>
                  <a:schemeClr val="tx1"/>
                </a:solidFill>
                <a:effectLst/>
                <a:latin typeface="Arial" panose="020B0604020202020204" pitchFamily="34" charset="0"/>
                <a:cs typeface="Arial" panose="020B0604020202020204" pitchFamily="34" charset="0"/>
              </a:rPr>
              <a:t>Brands can be registered to be placed specifically on the hip, rib, or shoulder.</a:t>
            </a:r>
          </a:p>
          <a:p>
            <a:pPr marL="0" indent="0">
              <a:buNone/>
            </a:pPr>
            <a:endParaRPr lang="en-US" sz="1200" kern="1200">
              <a:solidFill>
                <a:schemeClr val="tx1"/>
              </a:solidFill>
              <a:effectLst/>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Arial" panose="020B0604020202020204" pitchFamily="34" charset="0"/>
                <a:ea typeface="+mn-ea"/>
                <a:cs typeface="Arial" panose="020B0604020202020204" pitchFamily="34" charset="0"/>
              </a:rPr>
              <a:t>Brands are read left to right, top to bottom, and outside to inside.</a:t>
            </a:r>
          </a:p>
          <a:p>
            <a:endParaRPr lang="en-US" sz="1200" kern="1200">
              <a:solidFill>
                <a:schemeClr val="tx1"/>
              </a:solidFill>
              <a:effectLst/>
              <a:latin typeface="Arial" panose="020B0604020202020204" pitchFamily="34" charset="0"/>
              <a:cs typeface="Arial" panose="020B0604020202020204" pitchFamily="34" charset="0"/>
            </a:endParaRPr>
          </a:p>
          <a:p>
            <a:r>
              <a:rPr lang="en-US" sz="1200" i="1" kern="1200">
                <a:solidFill>
                  <a:schemeClr val="tx1"/>
                </a:solidFill>
                <a:effectLst/>
                <a:latin typeface="Arial" panose="020B0604020202020204" pitchFamily="34" charset="0"/>
                <a:cs typeface="Arial" panose="020B0604020202020204" pitchFamily="34" charset="0"/>
              </a:rPr>
              <a:t>*Have youth get in their groups/teams and begin thinking about what their brand might look like. Have them draw it on paper and then provide them with pipe cleaners to create the brand. </a:t>
            </a:r>
          </a:p>
        </p:txBody>
      </p:sp>
      <p:sp>
        <p:nvSpPr>
          <p:cNvPr id="4" name="Slide Number Placeholder 3"/>
          <p:cNvSpPr>
            <a:spLocks noGrp="1"/>
          </p:cNvSpPr>
          <p:nvPr>
            <p:ph type="sldNum" sz="quarter" idx="5"/>
          </p:nvPr>
        </p:nvSpPr>
        <p:spPr/>
        <p:txBody>
          <a:bodyPr/>
          <a:lstStyle/>
          <a:p>
            <a:fld id="{E0ECC610-5721-6F4D-B2B9-8C66FCE96C21}" type="slidenum">
              <a:rPr lang="en-US" smtClean="0"/>
              <a:t>6</a:t>
            </a:fld>
            <a:endParaRPr lang="en-US"/>
          </a:p>
        </p:txBody>
      </p:sp>
    </p:spTree>
    <p:extLst>
      <p:ext uri="{BB962C8B-B14F-4D97-AF65-F5344CB8AC3E}">
        <p14:creationId xmlns:p14="http://schemas.microsoft.com/office/powerpoint/2010/main" val="2998665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a:solidFill>
                  <a:schemeClr val="tx1"/>
                </a:solidFill>
                <a:effectLst/>
                <a:latin typeface="Arial" panose="020B0604020202020204" pitchFamily="34" charset="0"/>
                <a:cs typeface="Arial" panose="020B0604020202020204" pitchFamily="34" charset="0"/>
              </a:rPr>
              <a:t>Now we are going to put our brands to use to help us round up our cattle.</a:t>
            </a:r>
          </a:p>
          <a:p>
            <a:endParaRPr lang="en-US" sz="1200" b="0" i="0" kern="1200">
              <a:solidFill>
                <a:schemeClr val="tx1"/>
              </a:solidFill>
              <a:effectLst/>
              <a:latin typeface="Arial" panose="020B0604020202020204" pitchFamily="34" charset="0"/>
              <a:cs typeface="Arial" panose="020B0604020202020204" pitchFamily="34" charset="0"/>
            </a:endParaRPr>
          </a:p>
          <a:p>
            <a:r>
              <a:rPr lang="en-US" sz="1200" b="0" i="1" kern="1200">
                <a:solidFill>
                  <a:schemeClr val="tx1"/>
                </a:solidFill>
                <a:effectLst/>
                <a:latin typeface="Arial" panose="020B0604020202020204" pitchFamily="34" charset="0"/>
                <a:cs typeface="Arial" panose="020B0604020202020204" pitchFamily="34" charset="0"/>
              </a:rPr>
              <a:t>Have youth blow up and brand their balloons with a marker. Have them throw the balloons around the room mixing them all together. Then have them utilize the brands to ‘round up’ their herd.</a:t>
            </a:r>
          </a:p>
        </p:txBody>
      </p:sp>
      <p:sp>
        <p:nvSpPr>
          <p:cNvPr id="4" name="Slide Number Placeholder 3"/>
          <p:cNvSpPr>
            <a:spLocks noGrp="1"/>
          </p:cNvSpPr>
          <p:nvPr>
            <p:ph type="sldNum" sz="quarter" idx="5"/>
          </p:nvPr>
        </p:nvSpPr>
        <p:spPr/>
        <p:txBody>
          <a:bodyPr/>
          <a:lstStyle/>
          <a:p>
            <a:fld id="{E0ECC610-5721-6F4D-B2B9-8C66FCE96C21}" type="slidenum">
              <a:rPr lang="en-US" smtClean="0"/>
              <a:t>7</a:t>
            </a:fld>
            <a:endParaRPr lang="en-US"/>
          </a:p>
        </p:txBody>
      </p:sp>
    </p:spTree>
    <p:extLst>
      <p:ext uri="{BB962C8B-B14F-4D97-AF65-F5344CB8AC3E}">
        <p14:creationId xmlns:p14="http://schemas.microsoft.com/office/powerpoint/2010/main" val="1394961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0ECC610-5721-6F4D-B2B9-8C66FCE96C21}" type="slidenum">
              <a:rPr lang="en-US" smtClean="0"/>
              <a:t>8</a:t>
            </a:fld>
            <a:endParaRPr lang="en-US"/>
          </a:p>
        </p:txBody>
      </p:sp>
    </p:spTree>
    <p:extLst>
      <p:ext uri="{BB962C8B-B14F-4D97-AF65-F5344CB8AC3E}">
        <p14:creationId xmlns:p14="http://schemas.microsoft.com/office/powerpoint/2010/main" val="6368980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27.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i="0">
                <a:solidFill>
                  <a:srgbClr val="0033A0"/>
                </a:solidFill>
                <a:latin typeface="Palatino" pitchFamily="2" charset="77"/>
                <a:ea typeface="Palatino" pitchFamily="2" charset="77"/>
                <a:cs typeface="Noto Serif SemBd" panose="02020702060505020204" pitchFamily="18" charset="0"/>
              </a:defRPr>
            </a:lvl1pPr>
          </a:lstStyle>
          <a:p>
            <a:r>
              <a:rPr lang="en-US" dirty="0"/>
              <a:t>Click to edit Master title style</a:t>
            </a:r>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44397"/>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10" name="Picture Placeholder 9">
            <a:extLst>
              <a:ext uri="{FF2B5EF4-FFF2-40B4-BE49-F238E27FC236}">
                <a16:creationId xmlns:a16="http://schemas.microsoft.com/office/drawing/2014/main" id="{1241CD7A-461C-E4BC-A48B-C644AD5016DE}"/>
              </a:ext>
            </a:extLst>
          </p:cNvPr>
          <p:cNvSpPr>
            <a:spLocks noGrp="1"/>
          </p:cNvSpPr>
          <p:nvPr>
            <p:ph type="pic" sz="quarter" idx="13"/>
          </p:nvPr>
        </p:nvSpPr>
        <p:spPr>
          <a:xfrm>
            <a:off x="7534654" y="0"/>
            <a:ext cx="4657346" cy="6855932"/>
          </a:xfrm>
        </p:spPr>
        <p:txBody>
          <a:bodyPr/>
          <a:lstStyle/>
          <a:p>
            <a:r>
              <a:rPr lang="en-US"/>
              <a:t>Click icon to add picture</a:t>
            </a:r>
          </a:p>
        </p:txBody>
      </p:sp>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0271096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Header [Yellow]">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F88046-2C23-700E-CABF-0D3AA26C763A}"/>
              </a:ext>
            </a:extLst>
          </p:cNvPr>
          <p:cNvSpPr/>
          <p:nvPr/>
        </p:nvSpPr>
        <p:spPr>
          <a:xfrm>
            <a:off x="0" y="0"/>
            <a:ext cx="3544866" cy="6858000"/>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12" name="Picture 11" descr="Text&#10;&#10;Description automatically generated with medium confidence">
            <a:extLst>
              <a:ext uri="{FF2B5EF4-FFF2-40B4-BE49-F238E27FC236}">
                <a16:creationId xmlns:a16="http://schemas.microsoft.com/office/drawing/2014/main" id="{0F57DE39-23F4-E77C-5F37-535E12079B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1835" y="6068860"/>
            <a:ext cx="2502279" cy="644692"/>
          </a:xfrm>
          <a:prstGeom prst="rect">
            <a:avLst/>
          </a:prstGeom>
        </p:spPr>
      </p:pic>
      <p:sp>
        <p:nvSpPr>
          <p:cNvPr id="5" name="Content Placeholder 2">
            <a:extLst>
              <a:ext uri="{FF2B5EF4-FFF2-40B4-BE49-F238E27FC236}">
                <a16:creationId xmlns:a16="http://schemas.microsoft.com/office/drawing/2014/main" id="{729E23B5-8D19-2A64-4CAF-4A9900482DE4}"/>
              </a:ext>
            </a:extLst>
          </p:cNvPr>
          <p:cNvSpPr>
            <a:spLocks noGrp="1"/>
          </p:cNvSpPr>
          <p:nvPr>
            <p:ph sz="half" idx="10"/>
          </p:nvPr>
        </p:nvSpPr>
        <p:spPr>
          <a:xfrm>
            <a:off x="3826701" y="555444"/>
            <a:ext cx="7780352"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3716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ne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27337381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2027384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One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15994649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5" name="Content Placeholder 2">
            <a:extLst>
              <a:ext uri="{FF2B5EF4-FFF2-40B4-BE49-F238E27FC236}">
                <a16:creationId xmlns:a16="http://schemas.microsoft.com/office/drawing/2014/main" id="{DD0B402A-984E-0077-76EE-B4F5B6E11C83}"/>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3">
            <a:extLst>
              <a:ext uri="{FF2B5EF4-FFF2-40B4-BE49-F238E27FC236}">
                <a16:creationId xmlns:a16="http://schemas.microsoft.com/office/drawing/2014/main" id="{FF936EB0-9731-9915-F1E7-B1FF785B5DE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92753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ne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3">
            <a:extLst>
              <a:ext uri="{FF2B5EF4-FFF2-40B4-BE49-F238E27FC236}">
                <a16:creationId xmlns:a16="http://schemas.microsoft.com/office/drawing/2014/main" id="{D3E2983D-BFBB-BE1B-498D-E0CD551B9724}"/>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68A27D4-20B2-CFD3-18B1-D4646DCA208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2447305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1C38D91D-5F05-15CA-FE61-6460299A792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7223F10-33FB-7A01-FFD3-22E3C82EF195}"/>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0211F75B-4B60-3160-09AC-05127AA3AAEB}"/>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6017737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H-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31732"/>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166041"/>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26844" y="309534"/>
            <a:ext cx="259800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5466614"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83863A07-0CAD-D357-DEED-AD04E5B260F2}"/>
              </a:ext>
            </a:extLst>
          </p:cNvPr>
          <p:cNvSpPr>
            <a:spLocks noGrp="1"/>
          </p:cNvSpPr>
          <p:nvPr>
            <p:ph type="pic" sz="quarter" idx="13"/>
          </p:nvPr>
        </p:nvSpPr>
        <p:spPr>
          <a:xfrm>
            <a:off x="7534654" y="0"/>
            <a:ext cx="4657346" cy="6858000"/>
          </a:xfrm>
        </p:spPr>
        <p:txBody>
          <a:bodyPr/>
          <a:lstStyle/>
          <a:p>
            <a:r>
              <a:rPr lang="en-US"/>
              <a:t>Click icon to add picture</a:t>
            </a:r>
          </a:p>
        </p:txBody>
      </p:sp>
      <p:pic>
        <p:nvPicPr>
          <p:cNvPr id="5" name="Picture 4">
            <a:extLst>
              <a:ext uri="{FF2B5EF4-FFF2-40B4-BE49-F238E27FC236}">
                <a16:creationId xmlns:a16="http://schemas.microsoft.com/office/drawing/2014/main" id="{B685ED39-91F0-9DFC-8E09-8C862067E59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492651" y="369891"/>
            <a:ext cx="539288" cy="548640"/>
          </a:xfrm>
          <a:prstGeom prst="rect">
            <a:avLst/>
          </a:prstGeom>
        </p:spPr>
      </p:pic>
      <p:cxnSp>
        <p:nvCxnSpPr>
          <p:cNvPr id="7" name="Straight Connector 6">
            <a:extLst>
              <a:ext uri="{FF2B5EF4-FFF2-40B4-BE49-F238E27FC236}">
                <a16:creationId xmlns:a16="http://schemas.microsoft.com/office/drawing/2014/main" id="{827325EE-55BC-6444-EEBB-AC9930C56F31}"/>
              </a:ext>
            </a:extLst>
          </p:cNvPr>
          <p:cNvCxnSpPr>
            <a:cxnSpLocks/>
          </p:cNvCxnSpPr>
          <p:nvPr/>
        </p:nvCxnSpPr>
        <p:spPr>
          <a:xfrm>
            <a:off x="3258748" y="375506"/>
            <a:ext cx="0" cy="53741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11818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H-Section-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826042"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4130842" y="555444"/>
            <a:ext cx="7476210"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004110B2-6E28-3732-5C7B-6036FB06486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069420" y="6167418"/>
            <a:ext cx="468910" cy="480210"/>
          </a:xfrm>
          <a:prstGeom prst="rect">
            <a:avLst/>
          </a:prstGeom>
        </p:spPr>
      </p:pic>
      <p:cxnSp>
        <p:nvCxnSpPr>
          <p:cNvPr id="6" name="Straight Connector 5">
            <a:extLst>
              <a:ext uri="{FF2B5EF4-FFF2-40B4-BE49-F238E27FC236}">
                <a16:creationId xmlns:a16="http://schemas.microsoft.com/office/drawing/2014/main" id="{E033F9A0-C73F-EAB2-2DEB-BBA51FDB319F}"/>
              </a:ext>
            </a:extLst>
          </p:cNvPr>
          <p:cNvCxnSpPr>
            <a:cxnSpLocks/>
          </p:cNvCxnSpPr>
          <p:nvPr/>
        </p:nvCxnSpPr>
        <p:spPr>
          <a:xfrm>
            <a:off x="2833632" y="6138818"/>
            <a:ext cx="0" cy="5374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5019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General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45E9-ECF6-1C66-EA86-00AA4A8A7BF2}"/>
              </a:ext>
            </a:extLst>
          </p:cNvPr>
          <p:cNvSpPr>
            <a:spLocks noGrp="1"/>
          </p:cNvSpPr>
          <p:nvPr>
            <p:ph type="title"/>
          </p:nvPr>
        </p:nvSpPr>
        <p:spPr>
          <a:xfrm>
            <a:off x="839788" y="365125"/>
            <a:ext cx="10515600" cy="1087157"/>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CB15A21-0C93-AEBE-530D-AD400B45EB6F}"/>
              </a:ext>
            </a:extLst>
          </p:cNvPr>
          <p:cNvSpPr>
            <a:spLocks noGrp="1"/>
          </p:cNvSpPr>
          <p:nvPr>
            <p:ph sz="half" idx="2"/>
          </p:nvPr>
        </p:nvSpPr>
        <p:spPr>
          <a:xfrm>
            <a:off x="839788" y="1984665"/>
            <a:ext cx="10514012" cy="397971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descr="Text&#10;&#10;Description automatically generated">
            <a:extLst>
              <a:ext uri="{FF2B5EF4-FFF2-40B4-BE49-F238E27FC236}">
                <a16:creationId xmlns:a16="http://schemas.microsoft.com/office/drawing/2014/main" id="{BCC71E2A-C5AA-DC4B-12DB-A8D07268E80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659" y="6176963"/>
            <a:ext cx="3657600" cy="499672"/>
          </a:xfrm>
          <a:prstGeom prst="rect">
            <a:avLst/>
          </a:prstGeom>
        </p:spPr>
      </p:pic>
      <p:sp>
        <p:nvSpPr>
          <p:cNvPr id="5" name="TextBox 4">
            <a:extLst>
              <a:ext uri="{FF2B5EF4-FFF2-40B4-BE49-F238E27FC236}">
                <a16:creationId xmlns:a16="http://schemas.microsoft.com/office/drawing/2014/main" id="{0E47F6DB-D326-BC79-F07E-45CF7BB7468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1417995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544866"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3828221" y="555444"/>
            <a:ext cx="7778831"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259942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706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Volunte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34083448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Newslet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42447338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Learn-Mo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7643977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Ev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26931885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llaborators">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E081A39A-73A9-1711-68EF-3A9C70C1D7CD}"/>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D75FCD6D-7E69-C4A8-5DFB-CF225D0EFC46}"/>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6" name="Picture 15" descr="A blue and yellow logo&#10;&#10;Description automatically generated with medium confidence">
            <a:extLst>
              <a:ext uri="{FF2B5EF4-FFF2-40B4-BE49-F238E27FC236}">
                <a16:creationId xmlns:a16="http://schemas.microsoft.com/office/drawing/2014/main" id="{C5465170-9552-B505-37B1-4B670A908E2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265952" y="338075"/>
            <a:ext cx="1630813" cy="1052803"/>
          </a:xfrm>
          <a:prstGeom prst="rect">
            <a:avLst/>
          </a:prstGeom>
        </p:spPr>
      </p:pic>
      <p:sp>
        <p:nvSpPr>
          <p:cNvPr id="22" name="Picture Placeholder 21">
            <a:extLst>
              <a:ext uri="{FF2B5EF4-FFF2-40B4-BE49-F238E27FC236}">
                <a16:creationId xmlns:a16="http://schemas.microsoft.com/office/drawing/2014/main" id="{D74EBB09-13F4-B4CA-5833-DE01F36B0D01}"/>
              </a:ext>
            </a:extLst>
          </p:cNvPr>
          <p:cNvSpPr>
            <a:spLocks noGrp="1"/>
          </p:cNvSpPr>
          <p:nvPr>
            <p:ph type="pic" sz="quarter" idx="12"/>
          </p:nvPr>
        </p:nvSpPr>
        <p:spPr>
          <a:xfrm>
            <a:off x="626164" y="2147469"/>
            <a:ext cx="1093788" cy="1116013"/>
          </a:xfrm>
        </p:spPr>
        <p:txBody>
          <a:bodyPr/>
          <a:lstStyle/>
          <a:p>
            <a:r>
              <a:rPr lang="en-US"/>
              <a:t>Click icon to add picture</a:t>
            </a:r>
            <a:endParaRPr lang="en-US" dirty="0"/>
          </a:p>
        </p:txBody>
      </p:sp>
      <p:sp>
        <p:nvSpPr>
          <p:cNvPr id="23" name="Picture Placeholder 21">
            <a:extLst>
              <a:ext uri="{FF2B5EF4-FFF2-40B4-BE49-F238E27FC236}">
                <a16:creationId xmlns:a16="http://schemas.microsoft.com/office/drawing/2014/main" id="{0724FB41-64DA-D76C-92F6-79DBFEED8CA9}"/>
              </a:ext>
            </a:extLst>
          </p:cNvPr>
          <p:cNvSpPr>
            <a:spLocks noGrp="1"/>
          </p:cNvSpPr>
          <p:nvPr>
            <p:ph type="pic" sz="quarter" idx="13"/>
          </p:nvPr>
        </p:nvSpPr>
        <p:spPr>
          <a:xfrm>
            <a:off x="626164" y="3633369"/>
            <a:ext cx="1093788" cy="1116013"/>
          </a:xfrm>
        </p:spPr>
        <p:txBody>
          <a:bodyPr/>
          <a:lstStyle/>
          <a:p>
            <a:r>
              <a:rPr lang="en-US"/>
              <a:t>Click icon to add picture</a:t>
            </a:r>
          </a:p>
        </p:txBody>
      </p:sp>
      <p:sp>
        <p:nvSpPr>
          <p:cNvPr id="24" name="Picture Placeholder 21">
            <a:extLst>
              <a:ext uri="{FF2B5EF4-FFF2-40B4-BE49-F238E27FC236}">
                <a16:creationId xmlns:a16="http://schemas.microsoft.com/office/drawing/2014/main" id="{2B7CF18F-8E0F-6785-D5A9-C535A4035439}"/>
              </a:ext>
            </a:extLst>
          </p:cNvPr>
          <p:cNvSpPr>
            <a:spLocks noGrp="1"/>
          </p:cNvSpPr>
          <p:nvPr>
            <p:ph type="pic" sz="quarter" idx="14"/>
          </p:nvPr>
        </p:nvSpPr>
        <p:spPr>
          <a:xfrm>
            <a:off x="626164" y="5105400"/>
            <a:ext cx="1093788" cy="1116013"/>
          </a:xfrm>
        </p:spPr>
        <p:txBody>
          <a:bodyPr/>
          <a:lstStyle/>
          <a:p>
            <a:r>
              <a:rPr lang="en-US"/>
              <a:t>Click icon to add picture</a:t>
            </a:r>
          </a:p>
        </p:txBody>
      </p:sp>
      <p:sp>
        <p:nvSpPr>
          <p:cNvPr id="2" name="Title 1">
            <a:extLst>
              <a:ext uri="{FF2B5EF4-FFF2-40B4-BE49-F238E27FC236}">
                <a16:creationId xmlns:a16="http://schemas.microsoft.com/office/drawing/2014/main" id="{56D10068-D35B-8B2E-7FF1-9A3607931A51}"/>
              </a:ext>
            </a:extLst>
          </p:cNvPr>
          <p:cNvSpPr>
            <a:spLocks noGrp="1"/>
          </p:cNvSpPr>
          <p:nvPr>
            <p:ph type="title" hasCustomPrompt="1"/>
          </p:nvPr>
        </p:nvSpPr>
        <p:spPr>
          <a:xfrm>
            <a:off x="602166" y="791737"/>
            <a:ext cx="9612351" cy="1103970"/>
          </a:xfrm>
        </p:spPr>
        <p:txBody>
          <a:bodyPr/>
          <a:lstStyle>
            <a:lvl1pPr>
              <a:defRPr>
                <a:solidFill>
                  <a:srgbClr val="0033A0"/>
                </a:solidFill>
              </a:defRPr>
            </a:lvl1pPr>
          </a:lstStyle>
          <a:p>
            <a:r>
              <a:rPr lang="en-US" dirty="0"/>
              <a:t>Collaborators</a:t>
            </a:r>
          </a:p>
        </p:txBody>
      </p:sp>
      <p:sp>
        <p:nvSpPr>
          <p:cNvPr id="4" name="Text Placeholder 3">
            <a:extLst>
              <a:ext uri="{FF2B5EF4-FFF2-40B4-BE49-F238E27FC236}">
                <a16:creationId xmlns:a16="http://schemas.microsoft.com/office/drawing/2014/main" id="{CA91E26A-3E95-B470-8962-BBDC89F03D1B}"/>
              </a:ext>
            </a:extLst>
          </p:cNvPr>
          <p:cNvSpPr>
            <a:spLocks noGrp="1"/>
          </p:cNvSpPr>
          <p:nvPr>
            <p:ph type="body" sz="quarter" idx="15"/>
          </p:nvPr>
        </p:nvSpPr>
        <p:spPr>
          <a:xfrm>
            <a:off x="1917700" y="2119313"/>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5C6D7250-63ED-43EF-EC04-2C076024009F}"/>
              </a:ext>
            </a:extLst>
          </p:cNvPr>
          <p:cNvSpPr>
            <a:spLocks noGrp="1"/>
          </p:cNvSpPr>
          <p:nvPr>
            <p:ph type="body" sz="quarter" idx="16"/>
          </p:nvPr>
        </p:nvSpPr>
        <p:spPr>
          <a:xfrm>
            <a:off x="1917700" y="3633369"/>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2" name="Text Placeholder 3">
            <a:extLst>
              <a:ext uri="{FF2B5EF4-FFF2-40B4-BE49-F238E27FC236}">
                <a16:creationId xmlns:a16="http://schemas.microsoft.com/office/drawing/2014/main" id="{DAE0FFB3-3075-9978-2122-B0DE914CCE8C}"/>
              </a:ext>
            </a:extLst>
          </p:cNvPr>
          <p:cNvSpPr>
            <a:spLocks noGrp="1"/>
          </p:cNvSpPr>
          <p:nvPr>
            <p:ph type="body" sz="quarter" idx="17"/>
          </p:nvPr>
        </p:nvSpPr>
        <p:spPr>
          <a:xfrm>
            <a:off x="1917700" y="5105400"/>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4" name="TextBox 13">
            <a:extLst>
              <a:ext uri="{FF2B5EF4-FFF2-40B4-BE49-F238E27FC236}">
                <a16:creationId xmlns:a16="http://schemas.microsoft.com/office/drawing/2014/main" id="{5A6ED2FF-BCDF-9DC7-CC21-9814C65D8D2C}"/>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37479746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Green - And Justice For All">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1892D32-3E72-E9A6-6A36-F519DC80A4CC}"/>
              </a:ext>
            </a:extLst>
          </p:cNvPr>
          <p:cNvSpPr>
            <a:spLocks noGrp="1"/>
          </p:cNvSpPr>
          <p:nvPr>
            <p:ph type="title" hasCustomPrompt="1"/>
          </p:nvPr>
        </p:nvSpPr>
        <p:spPr>
          <a:xfrm>
            <a:off x="4704080" y="228600"/>
            <a:ext cx="6598920" cy="295275"/>
          </a:xfrm>
        </p:spPr>
        <p:txBody>
          <a:bodyPr>
            <a:normAutofit/>
          </a:bodyPr>
          <a:lstStyle>
            <a:lvl1pPr>
              <a:defRPr sz="800">
                <a:solidFill>
                  <a:srgbClr val="00774B"/>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b="63833"/>
          <a:stretch>
            <a:fillRect/>
          </a:stretch>
        </p:blipFill>
        <p:spPr>
          <a:xfrm>
            <a:off x="6349" y="0"/>
            <a:ext cx="12179302" cy="248031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bg1"/>
                </a:solidFill>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416320"/>
          </a:xfrm>
          <a:prstGeom prst="rect">
            <a:avLst/>
          </a:prstGeom>
          <a:noFill/>
        </p:spPr>
        <p:txBody>
          <a:bodyPr wrap="square" lIns="0" tIns="0" rIns="0" bIns="0" rtlCol="0">
            <a:spAutoFit/>
          </a:bodyPr>
          <a:lstStyle/>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In accordance with Federal law and the U.S. Department of Agriculture (USDA) civil rights regulations and policies, this institution is prohibited from discriminating on the basis of race, color, national origin (including limited English proficiency), sex, age, disability, and reprisal or retaliation for prior civil rights activity.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Program information may be made available in languages other than English. Persons with disabilities who require alternative means of communication for program information (e.g., braille, large print, audiotape, American Sign Language) should contact the responsible State or local Agency that administers the program or contact USDA through the Telecommunications Relay Service at 711 (voice and TTY).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To file a program discrimination complaint, a complainant should complete a Form AD-3027, USDA Program Discrimination Complaint Form, which can be obtained online at </a:t>
            </a:r>
            <a:r>
              <a:rPr lang="en-US" sz="12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2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USDA. The letter must contain the complainant’s name, address, telephone number, and a written description of the alleged discriminatory action in sufficient detail to inform the Office of the Assistant Secretary for Civil Rights (OASCR) about the nature and date of an alleged civil rights violation. The completed AD-3027 form or letter must be submitted to USDA by: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20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email: </a:t>
            </a:r>
            <a:r>
              <a:rPr lang="en-US" sz="120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200" dirty="0">
                <a:effectLst/>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13" name="Title 1">
            <a:extLst>
              <a:ext uri="{FF2B5EF4-FFF2-40B4-BE49-F238E27FC236}">
                <a16:creationId xmlns:a16="http://schemas.microsoft.com/office/drawing/2014/main" id="{48CAED75-2BDD-5584-6BCB-8B03CB0EE324}"/>
              </a:ext>
            </a:extLst>
          </p:cNvPr>
          <p:cNvSpPr txBox="1">
            <a:spLocks/>
          </p:cNvSpPr>
          <p:nvPr/>
        </p:nvSpPr>
        <p:spPr>
          <a:xfrm>
            <a:off x="838200" y="972229"/>
            <a:ext cx="241300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AND JUSTICE</a:t>
            </a:r>
          </a:p>
        </p:txBody>
      </p:sp>
    </p:spTree>
    <p:extLst>
      <p:ext uri="{BB962C8B-B14F-4D97-AF65-F5344CB8AC3E}">
        <p14:creationId xmlns:p14="http://schemas.microsoft.com/office/powerpoint/2010/main" val="23588662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range - And Justice For All">
    <p:spTree>
      <p:nvGrpSpPr>
        <p:cNvPr id="1" name=""/>
        <p:cNvGrpSpPr/>
        <p:nvPr/>
      </p:nvGrpSpPr>
      <p:grpSpPr>
        <a:xfrm>
          <a:off x="0" y="0"/>
          <a:ext cx="0" cy="0"/>
          <a:chOff x="0" y="0"/>
          <a:chExt cx="0" cy="0"/>
        </a:xfrm>
      </p:grpSpPr>
      <p:sp>
        <p:nvSpPr>
          <p:cNvPr id="4" name="Title 13">
            <a:extLst>
              <a:ext uri="{FF2B5EF4-FFF2-40B4-BE49-F238E27FC236}">
                <a16:creationId xmlns:a16="http://schemas.microsoft.com/office/drawing/2014/main" id="{0D72CE46-0366-1B9A-5032-800457B71900}"/>
              </a:ext>
            </a:extLst>
          </p:cNvPr>
          <p:cNvSpPr>
            <a:spLocks noGrp="1"/>
          </p:cNvSpPr>
          <p:nvPr>
            <p:ph type="title" hasCustomPrompt="1"/>
          </p:nvPr>
        </p:nvSpPr>
        <p:spPr>
          <a:xfrm>
            <a:off x="4704080" y="228600"/>
            <a:ext cx="6598920" cy="295275"/>
          </a:xfrm>
        </p:spPr>
        <p:txBody>
          <a:bodyPr>
            <a:normAutofit/>
          </a:bodyPr>
          <a:lstStyle>
            <a:lvl1pPr>
              <a:defRPr sz="800">
                <a:solidFill>
                  <a:srgbClr val="F5851F"/>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l="52" t="1" r="-52" b="57585"/>
          <a:stretch>
            <a:fillRect/>
          </a:stretch>
        </p:blipFill>
        <p:spPr>
          <a:xfrm>
            <a:off x="6349" y="0"/>
            <a:ext cx="12179302" cy="290576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tx1"/>
                </a:solidFill>
                <a:effectLst>
                  <a:outerShdw blurRad="50800" dist="38100" dir="5400000" algn="t" rotWithShape="0">
                    <a:prstClr val="black">
                      <a:alpha val="40000"/>
                    </a:prstClr>
                  </a:outerShdw>
                </a:effectLst>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731791"/>
          </a:xfrm>
          <a:prstGeom prst="rect">
            <a:avLst/>
          </a:prstGeom>
          <a:noFill/>
        </p:spPr>
        <p:txBody>
          <a:bodyPr wrap="square" lIns="0" tIns="0" rIns="0" bIns="0" numCol="2" spcCol="274320" rtlCol="0">
            <a:spAutoFit/>
          </a:bodyPr>
          <a:lstStyle/>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Title IX of the Education Amendments Act of 1972 (Title IX) prohibits discrimination on the basis of sex – including pregnancy or parental status - in educational programs and activities that receive Federal financial assistance. The law also prohibits individuals from exclusion from such programs or activities, or from denial of benefits from such programs or activities based on sex. This prohibition applies to a wide array of public and private schools at the K-12 grade levels, as well as colleges and universities which receive federal funding. A school that is controlled by a religious organization is exempt from Title IX when the law’s requirements would conflict with the organization’s religious tenets. The law requires federally funded education institutions or programs to disseminate Title IX information widely, including the name, address, and telephone number (or other contact information) of the designated Title IX Coordinator.</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Program information is available in languages other than English. Persons with disabilities who require alternative means of communication (e.g., braille, large print, audiotape, American Sign Language) should contact the responsible State or local Agency that administers the program or contact USDA through the Federal Telecommunications Relay Service at 711 (voice and TTY).</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Prior to filing a Title IX complaint with USDA against an institution, a potential complainant may want to find out about the institution’s grievance process and use that process to have the complaint resolved. However, a complainant is not required by law to use the institutional grievance process before filing a complaint with the Office of the Assistant Secretary for Civil Rights (OASCR). If a complainant uses an institutional grievance process and chooses to file the complaint with OASCR, the complaint must be filed with OASCR within 60 days after completion of the institutional grievance process.</a:t>
            </a:r>
          </a:p>
          <a:p>
            <a:pPr>
              <a:spcBef>
                <a:spcPts val="900"/>
              </a:spcBef>
            </a:pP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To file a USDA program discrimination complaint, a complainant should complete Form AD-3027, USDA Program Discrimination Complaint Form, which can be obtained online at </a:t>
            </a:r>
            <a:r>
              <a:rPr lang="en-US" sz="10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0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the USDA office listed below.</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The letter must contain the complainant’s name, address, telephone number, and a written description of the alleged discriminatory action in sufficient detail to inform OASCR about the nature and date of an alleged civil rights violation. The completed AD-3027 form or letter must be submitted to USDA via:</a:t>
            </a:r>
            <a:r>
              <a:rPr lang="en-US" sz="1000" dirty="0">
                <a:effectLst/>
                <a:latin typeface="Arial" panose="020B0604020202020204" pitchFamily="34" charset="0"/>
                <a:cs typeface="Arial" panose="020B0604020202020204" pitchFamily="34" charset="0"/>
              </a:rPr>
              <a:t> </a:t>
            </a: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05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email: </a:t>
            </a:r>
            <a:r>
              <a:rPr lang="en-US" sz="105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05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5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050" dirty="0">
                <a:effectLst/>
                <a:latin typeface="Arial" panose="020B0604020202020204" pitchFamily="34" charset="0"/>
                <a:cs typeface="Arial" panose="020B0604020202020204" pitchFamily="34" charset="0"/>
              </a:rPr>
              <a:t> </a:t>
            </a:r>
            <a:endParaRPr lang="en-US" sz="105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3" name="Title 1">
            <a:extLst>
              <a:ext uri="{FF2B5EF4-FFF2-40B4-BE49-F238E27FC236}">
                <a16:creationId xmlns:a16="http://schemas.microsoft.com/office/drawing/2014/main" id="{910485A4-B2A7-77F0-2E9A-72B65CAA8F5D}"/>
              </a:ext>
            </a:extLst>
          </p:cNvPr>
          <p:cNvSpPr txBox="1">
            <a:spLocks/>
          </p:cNvSpPr>
          <p:nvPr/>
        </p:nvSpPr>
        <p:spPr>
          <a:xfrm>
            <a:off x="838200" y="988870"/>
            <a:ext cx="274828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AND</a:t>
            </a:r>
          </a:p>
          <a:p>
            <a:pPr marL="0" indent="0">
              <a:tabLst>
                <a:tab pos="628650" algn="l"/>
              </a:tabLst>
            </a:pPr>
            <a:r>
              <a:rPr lang="en-US" dirty="0">
                <a:solidFill>
                  <a:schemeClr val="tx1"/>
                </a:solidFill>
                <a:effectLst>
                  <a:outerShdw blurRad="50800" dist="38100" dir="5400000" algn="t" rotWithShape="0">
                    <a:prstClr val="black">
                      <a:alpha val="40000"/>
                    </a:prstClr>
                  </a:outerShdw>
                </a:effectLst>
              </a:rPr>
              <a:t>JUSTICE</a:t>
            </a:r>
          </a:p>
        </p:txBody>
      </p:sp>
    </p:spTree>
    <p:extLst>
      <p:ext uri="{BB962C8B-B14F-4D97-AF65-F5344CB8AC3E}">
        <p14:creationId xmlns:p14="http://schemas.microsoft.com/office/powerpoint/2010/main" val="1600283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One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18523883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5166423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One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462747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2">
            <a:extLst>
              <a:ext uri="{FF2B5EF4-FFF2-40B4-BE49-F238E27FC236}">
                <a16:creationId xmlns:a16="http://schemas.microsoft.com/office/drawing/2014/main" id="{2E1F32A6-0CD7-944B-DCDB-6AD591FDB5ED}"/>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3">
            <a:extLst>
              <a:ext uri="{FF2B5EF4-FFF2-40B4-BE49-F238E27FC236}">
                <a16:creationId xmlns:a16="http://schemas.microsoft.com/office/drawing/2014/main" id="{0A8DE8B2-7F8E-67A5-CD92-5B23F43BAD4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438073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One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3">
            <a:extLst>
              <a:ext uri="{FF2B5EF4-FFF2-40B4-BE49-F238E27FC236}">
                <a16:creationId xmlns:a16="http://schemas.microsoft.com/office/drawing/2014/main" id="{52573394-94A9-F18E-4E7F-0BDD50F141BD}"/>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FD6FBD4-501B-FD91-2DD4-1F2CEF94A8DA}"/>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2569675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99DDA65A-25A0-676F-174C-9B75CB4986A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410C4DBB-8293-CDA6-112D-D25C7F0ACD4E}"/>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AC1F258E-EA2C-C63D-F114-0A82A59FE8E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667784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D100"/>
              </a:solidFill>
              <a:highlight>
                <a:srgbClr val="FFD100"/>
              </a:highlight>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61675"/>
            <a:ext cx="7265713" cy="461665"/>
          </a:xfrm>
          <a:prstGeom prst="rect">
            <a:avLst/>
          </a:prstGeom>
          <a:noFill/>
        </p:spPr>
        <p:txBody>
          <a:bodyPr wrap="square" rtlCol="0">
            <a:spAutoFit/>
          </a:bodyPr>
          <a:lstStyle/>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rgbClr val="0033A0"/>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2C465A10-4CB2-51A4-CF57-F45361009BF9}"/>
              </a:ext>
            </a:extLst>
          </p:cNvPr>
          <p:cNvSpPr>
            <a:spLocks noGrp="1"/>
          </p:cNvSpPr>
          <p:nvPr>
            <p:ph type="pic" sz="quarter" idx="13"/>
          </p:nvPr>
        </p:nvSpPr>
        <p:spPr>
          <a:xfrm>
            <a:off x="7534654" y="0"/>
            <a:ext cx="4657346" cy="6855932"/>
          </a:xfrm>
        </p:spPr>
        <p:txBody>
          <a:bodyPr/>
          <a:lstStyle/>
          <a:p>
            <a:r>
              <a:rPr lang="en-US"/>
              <a:t>Click icon to add picture</a:t>
            </a:r>
          </a:p>
        </p:txBody>
      </p:sp>
    </p:spTree>
    <p:extLst>
      <p:ext uri="{BB962C8B-B14F-4D97-AF65-F5344CB8AC3E}">
        <p14:creationId xmlns:p14="http://schemas.microsoft.com/office/powerpoint/2010/main" val="9984470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4A6D3E-9975-074B-8107-CD07F4DC9E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26AB1F-AB05-D256-A524-A97F02C60B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EAB4B4A-0003-89F2-4975-2FB19ECAFB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40DBFB06-D1AB-A149-9120-0AF75E3AE9D9}" type="datetimeFigureOut">
              <a:rPr lang="en-US" smtClean="0"/>
              <a:t>10/8/25</a:t>
            </a:fld>
            <a:endParaRPr lang="en-US"/>
          </a:p>
        </p:txBody>
      </p:sp>
      <p:sp>
        <p:nvSpPr>
          <p:cNvPr id="5" name="Footer Placeholder 4">
            <a:extLst>
              <a:ext uri="{FF2B5EF4-FFF2-40B4-BE49-F238E27FC236}">
                <a16:creationId xmlns:a16="http://schemas.microsoft.com/office/drawing/2014/main" id="{92BD121F-CA80-CB3B-141E-217965515F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1EB056E6-8DD7-9413-514E-9138D5AD19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70A0DA82-2DE2-DE45-82C0-20037DAFECE0}" type="slidenum">
              <a:rPr lang="en-US" smtClean="0"/>
              <a:t>‹#›</a:t>
            </a:fld>
            <a:endParaRPr lang="en-US"/>
          </a:p>
        </p:txBody>
      </p:sp>
    </p:spTree>
    <p:extLst>
      <p:ext uri="{BB962C8B-B14F-4D97-AF65-F5344CB8AC3E}">
        <p14:creationId xmlns:p14="http://schemas.microsoft.com/office/powerpoint/2010/main" val="262873198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 id="2147483689" r:id="rId19"/>
    <p:sldLayoutId id="2147483697" r:id="rId20"/>
    <p:sldLayoutId id="2147483690" r:id="rId21"/>
    <p:sldLayoutId id="2147483691" r:id="rId22"/>
    <p:sldLayoutId id="2147483692" r:id="rId23"/>
    <p:sldLayoutId id="2147483693" r:id="rId24"/>
    <p:sldLayoutId id="2147483694" r:id="rId25"/>
    <p:sldLayoutId id="2147483695" r:id="rId26"/>
    <p:sldLayoutId id="2147483696" r:id="rId27"/>
  </p:sldLayoutIdLst>
  <p:txStyles>
    <p:titleStyle>
      <a:lvl1pPr algn="l" defTabSz="914400" rtl="0" eaLnBrk="1" latinLnBrk="0" hangingPunct="1">
        <a:lnSpc>
          <a:spcPct val="90000"/>
        </a:lnSpc>
        <a:spcBef>
          <a:spcPct val="0"/>
        </a:spcBef>
        <a:buNone/>
        <a:defRPr sz="4400" b="1" i="0" kern="1200">
          <a:solidFill>
            <a:schemeClr val="tx1"/>
          </a:solidFill>
          <a:latin typeface="Palatino" pitchFamily="2" charset="77"/>
          <a:ea typeface="Palatino" pitchFamily="2" charset="77"/>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40">
          <p15:clr>
            <a:srgbClr val="F26B43"/>
          </p15:clr>
        </p15:guide>
        <p15:guide id="4" pos="7440">
          <p15:clr>
            <a:srgbClr val="F26B43"/>
          </p15:clr>
        </p15:guide>
        <p15:guide id="5" orient="horz" pos="4176">
          <p15:clr>
            <a:srgbClr val="F26B43"/>
          </p15:clr>
        </p15:guide>
        <p15:guide id="6" pos="96">
          <p15:clr>
            <a:srgbClr val="F26B43"/>
          </p15:clr>
        </p15:guide>
        <p15:guide id="7" pos="7584">
          <p15:clr>
            <a:srgbClr val="F26B43"/>
          </p15:clr>
        </p15:guide>
        <p15:guide id="8" orient="horz" pos="160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18.jpeg"/><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0.xml"/><Relationship Id="rId1" Type="http://schemas.openxmlformats.org/officeDocument/2006/relationships/video" Target="https://www.youtube.com/embed/uFBidiH-lMI?feature=oembed" TargetMode="External"/><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0.xml"/><Relationship Id="rId1" Type="http://schemas.openxmlformats.org/officeDocument/2006/relationships/video" Target="https://www.youtube.com/embed/Jth6QrdagNE?feature=oembed" TargetMode="External"/><Relationship Id="rId4" Type="http://schemas.openxmlformats.org/officeDocument/2006/relationships/image" Target="../media/image26.jpe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92C066E-38EA-09C0-DDDD-5D17538C43DA}"/>
              </a:ext>
            </a:extLst>
          </p:cNvPr>
          <p:cNvSpPr>
            <a:spLocks noGrp="1"/>
          </p:cNvSpPr>
          <p:nvPr>
            <p:ph type="ctrTitle"/>
          </p:nvPr>
        </p:nvSpPr>
        <p:spPr/>
        <p:txBody>
          <a:bodyPr/>
          <a:lstStyle/>
          <a:p>
            <a:r>
              <a:rPr lang="en-US"/>
              <a:t>Adopt-A-Cow: Beef</a:t>
            </a:r>
          </a:p>
        </p:txBody>
      </p:sp>
      <p:sp>
        <p:nvSpPr>
          <p:cNvPr id="8" name="Subtitle 7">
            <a:extLst>
              <a:ext uri="{FF2B5EF4-FFF2-40B4-BE49-F238E27FC236}">
                <a16:creationId xmlns:a16="http://schemas.microsoft.com/office/drawing/2014/main" id="{40FF78B4-73B7-803E-84CA-D0222C8835CB}"/>
              </a:ext>
            </a:extLst>
          </p:cNvPr>
          <p:cNvSpPr>
            <a:spLocks noGrp="1"/>
          </p:cNvSpPr>
          <p:nvPr>
            <p:ph type="subTitle" idx="1"/>
          </p:nvPr>
        </p:nvSpPr>
        <p:spPr/>
        <p:txBody>
          <a:bodyPr>
            <a:normAutofit/>
          </a:bodyPr>
          <a:lstStyle/>
          <a:p>
            <a:r>
              <a:rPr lang="en-US" sz="2800" b="1">
                <a:latin typeface="Arial" panose="020B0604020202020204" pitchFamily="34" charset="0"/>
                <a:cs typeface="Arial" panose="020B0604020202020204" pitchFamily="34" charset="0"/>
              </a:rPr>
              <a:t>Lesson 1</a:t>
            </a:r>
          </a:p>
          <a:p>
            <a:r>
              <a:rPr lang="en-US" sz="2400" i="1">
                <a:latin typeface="Arial" panose="020B0604020202020204" pitchFamily="34" charset="0"/>
                <a:cs typeface="Arial" panose="020B0604020202020204" pitchFamily="34" charset="0"/>
              </a:rPr>
              <a:t>Beef’s Impact on South Dakota</a:t>
            </a:r>
          </a:p>
        </p:txBody>
      </p:sp>
      <p:pic>
        <p:nvPicPr>
          <p:cNvPr id="3" name="Picture Placeholder 2">
            <a:extLst>
              <a:ext uri="{FF2B5EF4-FFF2-40B4-BE49-F238E27FC236}">
                <a16:creationId xmlns:a16="http://schemas.microsoft.com/office/drawing/2014/main" id="{DC2B1B41-143E-3AE1-76DF-9BEF4F48E0EA}"/>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l="41496" r="13770"/>
          <a:stretch>
            <a:fillRect/>
          </a:stretch>
        </p:blipFill>
        <p:spPr>
          <a:xfrm>
            <a:off x="7534654" y="0"/>
            <a:ext cx="4657346" cy="6858000"/>
          </a:xfrm>
        </p:spPr>
      </p:pic>
    </p:spTree>
    <p:extLst>
      <p:ext uri="{BB962C8B-B14F-4D97-AF65-F5344CB8AC3E}">
        <p14:creationId xmlns:p14="http://schemas.microsoft.com/office/powerpoint/2010/main" val="669750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a:t>Notice &amp; Wonder</a:t>
            </a:r>
          </a:p>
        </p:txBody>
      </p:sp>
      <p:pic>
        <p:nvPicPr>
          <p:cNvPr id="7" name="Content Placeholder 6" descr="herd of cattle being rounded up by someone on riding a horse">
            <a:extLst>
              <a:ext uri="{FF2B5EF4-FFF2-40B4-BE49-F238E27FC236}">
                <a16:creationId xmlns:a16="http://schemas.microsoft.com/office/drawing/2014/main" id="{4C24356C-811E-1593-44EB-41471C3CF116}"/>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rcRect l="584" t="21937" r="720" b="33153"/>
          <a:stretch/>
        </p:blipFill>
        <p:spPr>
          <a:xfrm>
            <a:off x="2243138" y="1728788"/>
            <a:ext cx="7243762" cy="2200275"/>
          </a:xfrm>
        </p:spPr>
      </p:pic>
      <p:pic>
        <p:nvPicPr>
          <p:cNvPr id="9" name="Picture 8" descr="long-horn laying in a field">
            <a:extLst>
              <a:ext uri="{FF2B5EF4-FFF2-40B4-BE49-F238E27FC236}">
                <a16:creationId xmlns:a16="http://schemas.microsoft.com/office/drawing/2014/main" id="{76D65D53-3D43-C71C-367D-800C49AC94BF}"/>
              </a:ext>
            </a:extLst>
          </p:cNvPr>
          <p:cNvPicPr>
            <a:picLocks noChangeAspect="1"/>
          </p:cNvPicPr>
          <p:nvPr/>
        </p:nvPicPr>
        <p:blipFill>
          <a:blip r:embed="rId4" cstate="screen">
            <a:extLst>
              <a:ext uri="{28A0092B-C50C-407E-A947-70E740481C1C}">
                <a14:useLocalDpi xmlns:a14="http://schemas.microsoft.com/office/drawing/2010/main"/>
              </a:ext>
            </a:extLst>
          </a:blip>
          <a:srcRect t="33204" b="10292"/>
          <a:stretch/>
        </p:blipFill>
        <p:spPr>
          <a:xfrm>
            <a:off x="2259806" y="4114801"/>
            <a:ext cx="3679031" cy="1385887"/>
          </a:xfrm>
          <a:prstGeom prst="rect">
            <a:avLst/>
          </a:prstGeom>
        </p:spPr>
      </p:pic>
      <p:pic>
        <p:nvPicPr>
          <p:cNvPr id="11" name="Picture 10" descr="herd of cattle at a fence">
            <a:extLst>
              <a:ext uri="{FF2B5EF4-FFF2-40B4-BE49-F238E27FC236}">
                <a16:creationId xmlns:a16="http://schemas.microsoft.com/office/drawing/2014/main" id="{A5A5B06F-2B81-1F6D-9EE6-861A30BBD3D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81738" y="4115465"/>
            <a:ext cx="3214687" cy="1389857"/>
          </a:xfrm>
          <a:prstGeom prst="rect">
            <a:avLst/>
          </a:prstGeom>
        </p:spPr>
      </p:pic>
    </p:spTree>
    <p:extLst>
      <p:ext uri="{BB962C8B-B14F-4D97-AF65-F5344CB8AC3E}">
        <p14:creationId xmlns:p14="http://schemas.microsoft.com/office/powerpoint/2010/main" val="4074330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idx="4294967295"/>
          </p:nvPr>
        </p:nvSpPr>
        <p:spPr>
          <a:xfrm>
            <a:off x="0" y="-723447"/>
            <a:ext cx="10515600" cy="592818"/>
          </a:xfrm>
        </p:spPr>
        <p:txBody>
          <a:bodyPr>
            <a:normAutofit fontScale="90000"/>
          </a:bodyPr>
          <a:lstStyle/>
          <a:p>
            <a:r>
              <a:rPr lang="en-US" dirty="0"/>
              <a:t>Cowboys on the Open Range</a:t>
            </a:r>
          </a:p>
        </p:txBody>
      </p:sp>
      <p:pic>
        <p:nvPicPr>
          <p:cNvPr id="6" name="Online Media 5" descr="Dakota Pathways:  Cowboys of the Open Range">
            <a:hlinkClick r:id="" action="ppaction://media"/>
            <a:extLst>
              <a:ext uri="{FF2B5EF4-FFF2-40B4-BE49-F238E27FC236}">
                <a16:creationId xmlns:a16="http://schemas.microsoft.com/office/drawing/2014/main" id="{07C02556-31B3-0EDE-157C-5D9023654CE2}"/>
              </a:ext>
            </a:extLst>
          </p:cNvPr>
          <p:cNvPicPr>
            <a:picLocks noGrp="1" noRot="1" noChangeAspect="1"/>
          </p:cNvPicPr>
          <p:nvPr>
            <p:ph idx="4294967295"/>
            <a:videoFile r:link="rId1"/>
          </p:nvPr>
        </p:nvPicPr>
        <p:blipFill>
          <a:blip r:embed="rId4"/>
          <a:stretch>
            <a:fillRect/>
          </a:stretch>
        </p:blipFill>
        <p:spPr>
          <a:xfrm>
            <a:off x="0" y="0"/>
            <a:ext cx="12192000" cy="6889592"/>
          </a:xfrm>
          <a:prstGeom prst="rect">
            <a:avLst/>
          </a:prstGeom>
        </p:spPr>
      </p:pic>
    </p:spTree>
    <p:extLst>
      <p:ext uri="{BB962C8B-B14F-4D97-AF65-F5344CB8AC3E}">
        <p14:creationId xmlns:p14="http://schemas.microsoft.com/office/powerpoint/2010/main" val="4229647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a:t>South Dakota Habitat</a:t>
            </a:r>
          </a:p>
        </p:txBody>
      </p:sp>
      <p:pic>
        <p:nvPicPr>
          <p:cNvPr id="7" name="Content Placeholder 6" descr="grasslands">
            <a:extLst>
              <a:ext uri="{FF2B5EF4-FFF2-40B4-BE49-F238E27FC236}">
                <a16:creationId xmlns:a16="http://schemas.microsoft.com/office/drawing/2014/main" id="{7E4409C0-4B88-AAD5-0A4A-6EF67722DFD3}"/>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rcRect b="19124"/>
          <a:stretch/>
        </p:blipFill>
        <p:spPr>
          <a:xfrm>
            <a:off x="1711584" y="1580509"/>
            <a:ext cx="4248150" cy="2293401"/>
          </a:xfrm>
        </p:spPr>
      </p:pic>
      <p:pic>
        <p:nvPicPr>
          <p:cNvPr id="9" name="Picture 8" descr="bison">
            <a:extLst>
              <a:ext uri="{FF2B5EF4-FFF2-40B4-BE49-F238E27FC236}">
                <a16:creationId xmlns:a16="http://schemas.microsoft.com/office/drawing/2014/main" id="{B6F5BC40-3FFE-B69B-E67E-F9630F4B2E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20496" y="3983908"/>
            <a:ext cx="2747963" cy="1831975"/>
          </a:xfrm>
          <a:prstGeom prst="rect">
            <a:avLst/>
          </a:prstGeom>
        </p:spPr>
      </p:pic>
      <p:pic>
        <p:nvPicPr>
          <p:cNvPr id="11" name="Picture 10" descr="coyote">
            <a:extLst>
              <a:ext uri="{FF2B5EF4-FFF2-40B4-BE49-F238E27FC236}">
                <a16:creationId xmlns:a16="http://schemas.microsoft.com/office/drawing/2014/main" id="{505C2771-1738-1A2A-F8C3-A1287ACC3CF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33339" y="3982065"/>
            <a:ext cx="1562666" cy="1137905"/>
          </a:xfrm>
          <a:prstGeom prst="rect">
            <a:avLst/>
          </a:prstGeom>
        </p:spPr>
      </p:pic>
      <p:pic>
        <p:nvPicPr>
          <p:cNvPr id="13" name="Picture 12" descr="deer">
            <a:extLst>
              <a:ext uri="{FF2B5EF4-FFF2-40B4-BE49-F238E27FC236}">
                <a16:creationId xmlns:a16="http://schemas.microsoft.com/office/drawing/2014/main" id="{F4696DF6-2C22-281C-7332-27ECCDBBD4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532795" y="4748980"/>
            <a:ext cx="1615260" cy="1076517"/>
          </a:xfrm>
          <a:prstGeom prst="rect">
            <a:avLst/>
          </a:prstGeom>
        </p:spPr>
      </p:pic>
      <p:pic>
        <p:nvPicPr>
          <p:cNvPr id="15" name="Picture 14" descr="river">
            <a:extLst>
              <a:ext uri="{FF2B5EF4-FFF2-40B4-BE49-F238E27FC236}">
                <a16:creationId xmlns:a16="http://schemas.microsoft.com/office/drawing/2014/main" id="{DA092D8D-84E0-C0EF-A0F6-98D1C4D5EE2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63698" y="1592825"/>
            <a:ext cx="3460409" cy="1946654"/>
          </a:xfrm>
          <a:prstGeom prst="rect">
            <a:avLst/>
          </a:prstGeom>
        </p:spPr>
      </p:pic>
      <p:pic>
        <p:nvPicPr>
          <p:cNvPr id="17" name="Picture 16" descr="tree during a blizzard">
            <a:extLst>
              <a:ext uri="{FF2B5EF4-FFF2-40B4-BE49-F238E27FC236}">
                <a16:creationId xmlns:a16="http://schemas.microsoft.com/office/drawing/2014/main" id="{36E2620C-D1A5-E214-8E7E-01AC5CCF4F3C}"/>
              </a:ext>
            </a:extLst>
          </p:cNvPr>
          <p:cNvPicPr>
            <a:picLocks noChangeAspect="1"/>
          </p:cNvPicPr>
          <p:nvPr/>
        </p:nvPicPr>
        <p:blipFill>
          <a:blip r:embed="rId8" cstate="screen">
            <a:extLst>
              <a:ext uri="{28A0092B-C50C-407E-A947-70E740481C1C}">
                <a14:useLocalDpi xmlns:a14="http://schemas.microsoft.com/office/drawing/2010/main"/>
              </a:ext>
            </a:extLst>
          </a:blip>
          <a:srcRect l="5951" t="19628" r="2974" b="14955"/>
          <a:stretch/>
        </p:blipFill>
        <p:spPr>
          <a:xfrm>
            <a:off x="7305371" y="3647899"/>
            <a:ext cx="2408109" cy="2162729"/>
          </a:xfrm>
          <a:prstGeom prst="rect">
            <a:avLst/>
          </a:prstGeom>
        </p:spPr>
      </p:pic>
    </p:spTree>
    <p:extLst>
      <p:ext uri="{BB962C8B-B14F-4D97-AF65-F5344CB8AC3E}">
        <p14:creationId xmlns:p14="http://schemas.microsoft.com/office/powerpoint/2010/main" val="75493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idx="4294967295"/>
          </p:nvPr>
        </p:nvSpPr>
        <p:spPr>
          <a:xfrm>
            <a:off x="0" y="-788761"/>
            <a:ext cx="10515600" cy="669018"/>
          </a:xfrm>
        </p:spPr>
        <p:txBody>
          <a:bodyPr>
            <a:normAutofit fontScale="90000"/>
          </a:bodyPr>
          <a:lstStyle/>
          <a:p>
            <a:r>
              <a:rPr lang="en-US" dirty="0"/>
              <a:t>More About Brands</a:t>
            </a:r>
          </a:p>
        </p:txBody>
      </p:sp>
      <p:pic>
        <p:nvPicPr>
          <p:cNvPr id="9" name="Online Media 8" descr="2015 NCM Digital Discovery History of Branding Irons in the Fire Original Video">
            <a:hlinkClick r:id="" action="ppaction://media"/>
            <a:extLst>
              <a:ext uri="{FF2B5EF4-FFF2-40B4-BE49-F238E27FC236}">
                <a16:creationId xmlns:a16="http://schemas.microsoft.com/office/drawing/2014/main" id="{87C5921E-FF85-3FC5-9682-71B542106751}"/>
              </a:ext>
            </a:extLst>
          </p:cNvPr>
          <p:cNvPicPr>
            <a:picLocks noGrp="1" noRot="1"/>
          </p:cNvPicPr>
          <p:nvPr>
            <p:ph idx="4294967295"/>
            <a:videoFile r:link="rId1"/>
          </p:nvPr>
        </p:nvPicPr>
        <p:blipFill>
          <a:blip r:embed="rId4"/>
          <a:stretch>
            <a:fillRect/>
          </a:stretch>
        </p:blipFill>
        <p:spPr>
          <a:xfrm>
            <a:off x="0" y="0"/>
            <a:ext cx="12192000" cy="6887621"/>
          </a:xfrm>
          <a:prstGeom prst="rect">
            <a:avLst/>
          </a:prstGeom>
        </p:spPr>
      </p:pic>
    </p:spTree>
    <p:extLst>
      <p:ext uri="{BB962C8B-B14F-4D97-AF65-F5344CB8AC3E}">
        <p14:creationId xmlns:p14="http://schemas.microsoft.com/office/powerpoint/2010/main" val="3174810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a:t>Create Your Own Brand</a:t>
            </a:r>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483327" y="1597574"/>
            <a:ext cx="11547564" cy="2151466"/>
          </a:xfrm>
        </p:spPr>
        <p:txBody>
          <a:bodyPr numCol="2">
            <a:noAutofit/>
          </a:bodyPr>
          <a:lstStyle/>
          <a:p>
            <a:pPr marL="0" indent="0" algn="ctr">
              <a:buNone/>
            </a:pPr>
            <a:r>
              <a:rPr lang="en-US" sz="2000">
                <a:latin typeface="Arial" panose="020B0604020202020204" pitchFamily="34" charset="0"/>
                <a:cs typeface="Arial" panose="020B0604020202020204" pitchFamily="34" charset="0"/>
              </a:rPr>
              <a:t>Registered livestock brands in South Dakota must consist of 2-3 letters, numbers or symbols.</a:t>
            </a:r>
          </a:p>
          <a:p>
            <a:pPr marL="0" indent="0" algn="ctr">
              <a:buNone/>
            </a:pPr>
            <a:br>
              <a:rPr lang="en-US" sz="2000">
                <a:latin typeface="Arial" panose="020B0604020202020204" pitchFamily="34" charset="0"/>
                <a:cs typeface="Arial" panose="020B0604020202020204" pitchFamily="34" charset="0"/>
              </a:rPr>
            </a:br>
            <a:r>
              <a:rPr lang="en-US" sz="2000">
                <a:latin typeface="Arial" panose="020B0604020202020204" pitchFamily="34" charset="0"/>
                <a:cs typeface="Arial" panose="020B0604020202020204" pitchFamily="34" charset="0"/>
              </a:rPr>
              <a:t>Capital block letters of the alphabet (excluding Q) can be used:</a:t>
            </a:r>
            <a:br>
              <a:rPr lang="en-US" sz="2000">
                <a:latin typeface="Arial" panose="020B0604020202020204" pitchFamily="34" charset="0"/>
                <a:cs typeface="Arial" panose="020B0604020202020204" pitchFamily="34" charset="0"/>
              </a:rPr>
            </a:br>
            <a:r>
              <a:rPr lang="en-US" sz="2000" b="1">
                <a:latin typeface="Arial" panose="020B0604020202020204" pitchFamily="34" charset="0"/>
                <a:cs typeface="Arial" panose="020B0604020202020204" pitchFamily="34" charset="0"/>
              </a:rPr>
              <a:t>A  B  C  D  E  F  G  H  I  J  K  L  M  N  O  P  R  S  T  U  V  W  X  Y  Z</a:t>
            </a:r>
          </a:p>
          <a:p>
            <a:pPr marL="0" indent="0" algn="ctr">
              <a:buNone/>
            </a:pPr>
            <a:r>
              <a:rPr lang="en-US" sz="2000">
                <a:latin typeface="Arial" panose="020B0604020202020204" pitchFamily="34" charset="0"/>
                <a:cs typeface="Arial" panose="020B0604020202020204" pitchFamily="34" charset="0"/>
              </a:rPr>
              <a:t>Numbers two (2) through nine (9)</a:t>
            </a:r>
          </a:p>
          <a:p>
            <a:pPr marL="0" indent="0" algn="ctr">
              <a:buNone/>
            </a:pPr>
            <a:r>
              <a:rPr lang="en-US" sz="2000" b="1">
                <a:latin typeface="Arial" panose="020B0604020202020204" pitchFamily="34" charset="0"/>
                <a:cs typeface="Arial" panose="020B0604020202020204" pitchFamily="34" charset="0"/>
              </a:rPr>
              <a:t>2 3 4 5 6 7 8 9 </a:t>
            </a:r>
          </a:p>
          <a:p>
            <a:pPr marL="0" indent="0" algn="ctr">
              <a:buNone/>
            </a:pPr>
            <a:r>
              <a:rPr lang="en-US" sz="2000">
                <a:latin typeface="Arial" panose="020B0604020202020204" pitchFamily="34" charset="0"/>
                <a:cs typeface="Arial" panose="020B0604020202020204" pitchFamily="34" charset="0"/>
              </a:rPr>
              <a:t>Symbols:</a:t>
            </a:r>
            <a:endParaRPr lang="en-US" sz="2000" b="1">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51CF27C1-F2F6-818E-05A6-021780F0AA99}"/>
              </a:ext>
            </a:extLst>
          </p:cNvPr>
          <p:cNvGraphicFramePr>
            <a:graphicFrameLocks noGrp="1"/>
          </p:cNvGraphicFramePr>
          <p:nvPr>
            <p:extLst>
              <p:ext uri="{D42A27DB-BD31-4B8C-83A1-F6EECF244321}">
                <p14:modId xmlns:p14="http://schemas.microsoft.com/office/powerpoint/2010/main" val="4116593546"/>
              </p:ext>
            </p:extLst>
          </p:nvPr>
        </p:nvGraphicFramePr>
        <p:xfrm>
          <a:off x="6662063" y="2820162"/>
          <a:ext cx="4990005" cy="2011428"/>
        </p:xfrm>
        <a:graphic>
          <a:graphicData uri="http://schemas.openxmlformats.org/drawingml/2006/table">
            <a:tbl>
              <a:tblPr firstRow="1" firstCol="1" bandRow="1">
                <a:tableStyleId>{D7AC3CCA-C797-4891-BE02-D94E43425B78}</a:tableStyleId>
              </a:tblPr>
              <a:tblGrid>
                <a:gridCol w="1658976">
                  <a:extLst>
                    <a:ext uri="{9D8B030D-6E8A-4147-A177-3AD203B41FA5}">
                      <a16:colId xmlns:a16="http://schemas.microsoft.com/office/drawing/2014/main" val="1801813662"/>
                    </a:ext>
                  </a:extLst>
                </a:gridCol>
                <a:gridCol w="1750423">
                  <a:extLst>
                    <a:ext uri="{9D8B030D-6E8A-4147-A177-3AD203B41FA5}">
                      <a16:colId xmlns:a16="http://schemas.microsoft.com/office/drawing/2014/main" val="635644140"/>
                    </a:ext>
                  </a:extLst>
                </a:gridCol>
                <a:gridCol w="1580606">
                  <a:extLst>
                    <a:ext uri="{9D8B030D-6E8A-4147-A177-3AD203B41FA5}">
                      <a16:colId xmlns:a16="http://schemas.microsoft.com/office/drawing/2014/main" val="491274337"/>
                    </a:ext>
                  </a:extLst>
                </a:gridCol>
              </a:tblGrid>
              <a:tr h="0">
                <a:tc>
                  <a:txBody>
                    <a:bodyPr/>
                    <a:lstStyle/>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a:t>
                      </a:r>
                    </a:p>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Cross</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a:t>
                      </a:r>
                      <a:br>
                        <a:rPr lang="en-US" sz="1600">
                          <a:effectLst/>
                          <a:latin typeface="Arial" panose="020B0604020202020204" pitchFamily="34" charset="0"/>
                          <a:cs typeface="Arial" panose="020B0604020202020204" pitchFamily="34" charset="0"/>
                        </a:rPr>
                      </a:br>
                      <a:r>
                        <a:rPr lang="en-US" sz="1600">
                          <a:effectLst/>
                          <a:latin typeface="Arial" panose="020B0604020202020204" pitchFamily="34" charset="0"/>
                          <a:cs typeface="Arial" panose="020B0604020202020204" pitchFamily="34" charset="0"/>
                        </a:rPr>
                        <a:t>Rafter (Open A)</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a:t>
                      </a:r>
                    </a:p>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Diamond</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3681764"/>
                  </a:ext>
                </a:extLst>
              </a:tr>
              <a:tr h="0">
                <a:tc>
                  <a:txBody>
                    <a:bodyPr/>
                    <a:lstStyle/>
                    <a:p>
                      <a:pPr marL="0" marR="0" algn="ctr">
                        <a:lnSpc>
                          <a:spcPct val="107000"/>
                        </a:lnSpc>
                        <a:spcBef>
                          <a:spcPts val="0"/>
                        </a:spcBef>
                        <a:spcAft>
                          <a:spcPts val="0"/>
                        </a:spcAft>
                      </a:pPr>
                      <a:endParaRPr lang="en-US" sz="1600">
                        <a:effectLst/>
                        <a:latin typeface="Arial" panose="020B0604020202020204" pitchFamily="34" charset="0"/>
                        <a:cs typeface="Arial" panose="020B0604020202020204" pitchFamily="34" charset="0"/>
                      </a:endParaRPr>
                    </a:p>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Quarter Circle</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a:t>
                      </a:r>
                      <a:br>
                        <a:rPr lang="en-US" sz="1600">
                          <a:effectLst/>
                          <a:latin typeface="Arial" panose="020B0604020202020204" pitchFamily="34" charset="0"/>
                          <a:cs typeface="Arial" panose="020B0604020202020204" pitchFamily="34" charset="0"/>
                        </a:rPr>
                      </a:br>
                      <a:r>
                        <a:rPr lang="en-US" sz="1600">
                          <a:effectLst/>
                          <a:latin typeface="Arial" panose="020B0604020202020204" pitchFamily="34" charset="0"/>
                          <a:cs typeface="Arial" panose="020B0604020202020204" pitchFamily="34" charset="0"/>
                        </a:rPr>
                        <a:t>Bar</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a:t>
                      </a:r>
                      <a:br>
                        <a:rPr lang="en-US" sz="1600">
                          <a:effectLst/>
                          <a:latin typeface="Arial" panose="020B0604020202020204" pitchFamily="34" charset="0"/>
                          <a:cs typeface="Arial" panose="020B0604020202020204" pitchFamily="34" charset="0"/>
                        </a:rPr>
                      </a:br>
                      <a:r>
                        <a:rPr lang="en-US" sz="1600">
                          <a:effectLst/>
                          <a:latin typeface="Arial" panose="020B0604020202020204" pitchFamily="34" charset="0"/>
                          <a:cs typeface="Arial" panose="020B0604020202020204" pitchFamily="34" charset="0"/>
                        </a:rPr>
                        <a:t>Slash</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1244994"/>
                  </a:ext>
                </a:extLst>
              </a:tr>
              <a:tr h="0">
                <a:tc>
                  <a:txBody>
                    <a:bodyPr/>
                    <a:lstStyle/>
                    <a:p>
                      <a:pPr marL="0" marR="0" algn="ctr">
                        <a:lnSpc>
                          <a:spcPct val="107000"/>
                        </a:lnSpc>
                        <a:spcBef>
                          <a:spcPts val="0"/>
                        </a:spcBef>
                        <a:spcAft>
                          <a:spcPts val="0"/>
                        </a:spcAft>
                      </a:pPr>
                      <a:endParaRPr lang="en-US" sz="1600">
                        <a:effectLst/>
                        <a:latin typeface="Arial" panose="020B0604020202020204" pitchFamily="34" charset="0"/>
                        <a:cs typeface="Arial" panose="020B0604020202020204" pitchFamily="34" charset="0"/>
                      </a:endParaRPr>
                    </a:p>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Heart</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a:t>
                      </a:r>
                    </a:p>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Box</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1600">
                        <a:effectLst/>
                        <a:latin typeface="Arial" panose="020B0604020202020204" pitchFamily="34" charset="0"/>
                        <a:cs typeface="Arial" panose="020B0604020202020204" pitchFamily="34" charset="0"/>
                      </a:endParaRPr>
                    </a:p>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Half Box</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399289"/>
                  </a:ext>
                </a:extLst>
              </a:tr>
              <a:tr h="0">
                <a:tc>
                  <a:txBody>
                    <a:bodyPr/>
                    <a:lstStyle/>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a:t>
                      </a:r>
                    </a:p>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Triangle</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sym typeface="Wingdings" panose="05000000000000000000" pitchFamily="2" charset="2"/>
                        </a:rPr>
                        <a:t></a:t>
                      </a:r>
                      <a:endParaRPr lang="en-US" sz="1600">
                        <a:effectLst/>
                        <a:latin typeface="Arial" panose="020B0604020202020204" pitchFamily="34" charset="0"/>
                        <a:cs typeface="Arial" panose="020B0604020202020204" pitchFamily="34" charset="0"/>
                      </a:endParaRPr>
                    </a:p>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Arrow</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1600">
                        <a:effectLst/>
                        <a:latin typeface="Arial" panose="020B0604020202020204" pitchFamily="34" charset="0"/>
                        <a:cs typeface="Arial" panose="020B0604020202020204" pitchFamily="34" charset="0"/>
                      </a:endParaRPr>
                    </a:p>
                    <a:p>
                      <a:pPr marL="0" marR="0" algn="ctr">
                        <a:lnSpc>
                          <a:spcPct val="107000"/>
                        </a:lnSpc>
                        <a:spcBef>
                          <a:spcPts val="0"/>
                        </a:spcBef>
                        <a:spcAft>
                          <a:spcPts val="0"/>
                        </a:spcAft>
                      </a:pPr>
                      <a:r>
                        <a:rPr lang="en-US" sz="1600">
                          <a:effectLst/>
                          <a:latin typeface="Arial" panose="020B0604020202020204" pitchFamily="34" charset="0"/>
                          <a:cs typeface="Arial" panose="020B0604020202020204" pitchFamily="34" charset="0"/>
                        </a:rPr>
                        <a:t>Mill Iron</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29276394"/>
                  </a:ext>
                </a:extLst>
              </a:tr>
            </a:tbl>
          </a:graphicData>
        </a:graphic>
      </p:graphicFrame>
      <p:pic>
        <p:nvPicPr>
          <p:cNvPr id="17" name="Picture 16" descr="quarter circle symbol">
            <a:extLst>
              <a:ext uri="{FF2B5EF4-FFF2-40B4-BE49-F238E27FC236}">
                <a16:creationId xmlns:a16="http://schemas.microsoft.com/office/drawing/2014/main" id="{A35D9895-E0EE-8398-EBBD-97A584FA784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94358" y="3225055"/>
            <a:ext cx="342900" cy="546100"/>
          </a:xfrm>
          <a:prstGeom prst="rect">
            <a:avLst/>
          </a:prstGeom>
        </p:spPr>
      </p:pic>
      <p:pic>
        <p:nvPicPr>
          <p:cNvPr id="11" name="Picture 10" descr="heart shaped symbol">
            <a:extLst>
              <a:ext uri="{FF2B5EF4-FFF2-40B4-BE49-F238E27FC236}">
                <a16:creationId xmlns:a16="http://schemas.microsoft.com/office/drawing/2014/main" id="{C7A21932-58DA-15D5-FCD0-E95FF84FDA0B}"/>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7361340" y="3891853"/>
            <a:ext cx="228600" cy="228600"/>
          </a:xfrm>
          <a:prstGeom prst="rect">
            <a:avLst/>
          </a:prstGeom>
        </p:spPr>
      </p:pic>
      <p:pic>
        <p:nvPicPr>
          <p:cNvPr id="13" name="Picture 12" descr="half box symbol">
            <a:extLst>
              <a:ext uri="{FF2B5EF4-FFF2-40B4-BE49-F238E27FC236}">
                <a16:creationId xmlns:a16="http://schemas.microsoft.com/office/drawing/2014/main" id="{F539D3E6-F299-BC3B-D532-ADFC1527F221}"/>
              </a:ext>
              <a:ext uri="{C183D7F6-B498-43B3-948B-1728B52AA6E4}">
                <adec:decorative xmlns:adec="http://schemas.microsoft.com/office/drawing/2017/decorative" val="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740308" y="3744825"/>
            <a:ext cx="393700" cy="457200"/>
          </a:xfrm>
          <a:prstGeom prst="rect">
            <a:avLst/>
          </a:prstGeom>
        </p:spPr>
      </p:pic>
      <p:pic>
        <p:nvPicPr>
          <p:cNvPr id="15" name="Picture 14" descr="mill iron symbol">
            <a:extLst>
              <a:ext uri="{FF2B5EF4-FFF2-40B4-BE49-F238E27FC236}">
                <a16:creationId xmlns:a16="http://schemas.microsoft.com/office/drawing/2014/main" id="{37B16E72-FADD-93A0-FA9E-1DEEBC05554D}"/>
              </a:ext>
              <a:ext uri="{C183D7F6-B498-43B3-948B-1728B52AA6E4}">
                <adec:decorative xmlns:adec="http://schemas.microsoft.com/office/drawing/2017/decorative" val="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79022" y="4217388"/>
            <a:ext cx="355600" cy="495300"/>
          </a:xfrm>
          <a:prstGeom prst="rect">
            <a:avLst/>
          </a:prstGeom>
        </p:spPr>
      </p:pic>
      <p:pic>
        <p:nvPicPr>
          <p:cNvPr id="19" name="Picture 18" descr="branding placement with arrows pointing to hip, rib and shoulder">
            <a:extLst>
              <a:ext uri="{FF2B5EF4-FFF2-40B4-BE49-F238E27FC236}">
                <a16:creationId xmlns:a16="http://schemas.microsoft.com/office/drawing/2014/main" id="{FEEFF02A-9025-4F67-6599-EDA63F80495E}"/>
              </a:ext>
            </a:extLst>
          </p:cNvPr>
          <p:cNvPicPr>
            <a:picLocks noChangeAspect="1"/>
          </p:cNvPicPr>
          <p:nvPr/>
        </p:nvPicPr>
        <p:blipFill>
          <a:blip r:embed="rId7" cstate="screen">
            <a:extLst>
              <a:ext uri="{28A0092B-C50C-407E-A947-70E740481C1C}">
                <a14:useLocalDpi xmlns:a14="http://schemas.microsoft.com/office/drawing/2010/main"/>
              </a:ext>
            </a:extLst>
          </a:blip>
          <a:srcRect l="4201" t="8973" r="8388" b="3469"/>
          <a:stretch/>
        </p:blipFill>
        <p:spPr>
          <a:xfrm>
            <a:off x="2155371" y="3722915"/>
            <a:ext cx="2717075" cy="2103120"/>
          </a:xfrm>
          <a:prstGeom prst="rect">
            <a:avLst/>
          </a:prstGeom>
        </p:spPr>
      </p:pic>
    </p:spTree>
    <p:extLst>
      <p:ext uri="{BB962C8B-B14F-4D97-AF65-F5344CB8AC3E}">
        <p14:creationId xmlns:p14="http://schemas.microsoft.com/office/powerpoint/2010/main" val="409346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a:t>Cattle Roundup!</a:t>
            </a:r>
          </a:p>
        </p:txBody>
      </p:sp>
      <p:pic>
        <p:nvPicPr>
          <p:cNvPr id="9" name="Content Placeholder 8">
            <a:extLst>
              <a:ext uri="{FF2B5EF4-FFF2-40B4-BE49-F238E27FC236}">
                <a16:creationId xmlns:a16="http://schemas.microsoft.com/office/drawing/2014/main" id="{1F49AFD6-24A9-8315-1EDD-973E15CAE674}"/>
              </a:ext>
              <a:ext uri="{C183D7F6-B498-43B3-948B-1728B52AA6E4}">
                <adec:decorative xmlns:adec="http://schemas.microsoft.com/office/drawing/2017/decorative" val="1"/>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3068894" y="1624792"/>
            <a:ext cx="6054213" cy="4041273"/>
          </a:xfrm>
        </p:spPr>
      </p:pic>
    </p:spTree>
    <p:extLst>
      <p:ext uri="{BB962C8B-B14F-4D97-AF65-F5344CB8AC3E}">
        <p14:creationId xmlns:p14="http://schemas.microsoft.com/office/powerpoint/2010/main" val="2403287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0CFBC-FAA6-89F1-9CEA-AD4155B68951}"/>
              </a:ext>
            </a:extLst>
          </p:cNvPr>
          <p:cNvSpPr>
            <a:spLocks noGrp="1"/>
          </p:cNvSpPr>
          <p:nvPr>
            <p:ph type="title"/>
          </p:nvPr>
        </p:nvSpPr>
        <p:spPr/>
        <p:txBody>
          <a:bodyPr anchor="b">
            <a:normAutofit/>
          </a:bodyPr>
          <a:lstStyle/>
          <a:p>
            <a:r>
              <a:rPr lang="en-US" sz="800" dirty="0">
                <a:latin typeface="Arial" panose="020B0604020202020204" pitchFamily="34" charset="0"/>
                <a:cs typeface="Arial" panose="020B0604020202020204" pitchFamily="34" charset="0"/>
              </a:rPr>
              <a:t>And Justice for All - English</a:t>
            </a:r>
          </a:p>
        </p:txBody>
      </p:sp>
    </p:spTree>
    <p:extLst>
      <p:ext uri="{BB962C8B-B14F-4D97-AF65-F5344CB8AC3E}">
        <p14:creationId xmlns:p14="http://schemas.microsoft.com/office/powerpoint/2010/main" val="2252790439"/>
      </p:ext>
    </p:extLst>
  </p:cSld>
  <p:clrMapOvr>
    <a:masterClrMapping/>
  </p:clrMapOvr>
</p:sld>
</file>

<file path=ppt/theme/theme1.xml><?xml version="1.0" encoding="utf-8"?>
<a:theme xmlns:a="http://schemas.openxmlformats.org/drawingml/2006/main" name="SDSU-Extension-PowerPoint-H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SU-Extension-PowerPoint-HD.potx" id="{B29377CA-4418-E74F-B355-56254798DD37}" vid="{04944D13-CC9E-9849-9C63-D9112B56B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85a403c-ce5b-49a1-ab51-258427df6158">
      <Terms xmlns="http://schemas.microsoft.com/office/infopath/2007/PartnerControls"/>
    </lcf76f155ced4ddcb4097134ff3c332f>
    <TaxCatchAll xmlns="eec6b29f-273a-4e96-9ad3-5ea561ae7fd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AAB382D67B0254BB9B07C516D3FB522" ma:contentTypeVersion="16" ma:contentTypeDescription="Create a new document." ma:contentTypeScope="" ma:versionID="cb6518a06b5f4c0d32761f6a2dd89bc4">
  <xsd:schema xmlns:xsd="http://www.w3.org/2001/XMLSchema" xmlns:xs="http://www.w3.org/2001/XMLSchema" xmlns:p="http://schemas.microsoft.com/office/2006/metadata/properties" xmlns:ns2="185a403c-ce5b-49a1-ab51-258427df6158" xmlns:ns3="eec6b29f-273a-4e96-9ad3-5ea561ae7fd8" targetNamespace="http://schemas.microsoft.com/office/2006/metadata/properties" ma:root="true" ma:fieldsID="c0d36e9e2838d71e3184d02d02a6b97e" ns2:_="" ns3:_="">
    <xsd:import namespace="185a403c-ce5b-49a1-ab51-258427df6158"/>
    <xsd:import namespace="eec6b29f-273a-4e96-9ad3-5ea561ae7fd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ObjectDetectorVersions" minOccurs="0"/>
                <xsd:element ref="ns2:MediaServiceLocation" minOccurs="0"/>
                <xsd:element ref="ns3:SharedWithUsers" minOccurs="0"/>
                <xsd:element ref="ns3:SharedWithDetail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a403c-ce5b-49a1-ab51-258427df61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53e7aa17-2a3f-404d-8a82-a363bee8e4a1"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ec6b29f-273a-4e96-9ad3-5ea561ae7fd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c0719137-df80-4f67-ac38-b5efc80619e3}" ma:internalName="TaxCatchAll" ma:showField="CatchAllData" ma:web="eec6b29f-273a-4e96-9ad3-5ea561ae7fd8">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1CF82F-35A2-4E07-A1EE-32EBBFCCD937}">
  <ds:schemaRefs>
    <ds:schemaRef ds:uri="http://schemas.microsoft.com/sharepoint/v3/contenttype/forms"/>
  </ds:schemaRefs>
</ds:datastoreItem>
</file>

<file path=customXml/itemProps2.xml><?xml version="1.0" encoding="utf-8"?>
<ds:datastoreItem xmlns:ds="http://schemas.openxmlformats.org/officeDocument/2006/customXml" ds:itemID="{FA0CF0D4-5C64-41E0-A6CC-471276F4AD16}">
  <ds:schemaRefs>
    <ds:schemaRef ds:uri="185a403c-ce5b-49a1-ab51-258427df6158"/>
    <ds:schemaRef ds:uri="eec6b29f-273a-4e96-9ad3-5ea561ae7fd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51054B5-0B03-472C-8276-A6A87BAB8ECC}">
  <ds:schemaRefs>
    <ds:schemaRef ds:uri="185a403c-ce5b-49a1-ab51-258427df6158"/>
    <ds:schemaRef ds:uri="eec6b29f-273a-4e96-9ad3-5ea561ae7fd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SDSU-Extension-PowerPoint-HD</Template>
  <TotalTime>4</TotalTime>
  <Words>803</Words>
  <Application>Microsoft Macintosh PowerPoint</Application>
  <PresentationFormat>Widescreen</PresentationFormat>
  <Paragraphs>88</Paragraphs>
  <Slides>8</Slides>
  <Notes>7</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Aptos</vt:lpstr>
      <vt:lpstr>Arial</vt:lpstr>
      <vt:lpstr>Calibri</vt:lpstr>
      <vt:lpstr>Clarendon Text Pro</vt:lpstr>
      <vt:lpstr>Palatino</vt:lpstr>
      <vt:lpstr>SDSU-Extension-PowerPoint-HD</vt:lpstr>
      <vt:lpstr>Adopt-A-Cow: Beef</vt:lpstr>
      <vt:lpstr>Notice &amp; Wonder</vt:lpstr>
      <vt:lpstr>Cowboys on the Open Range</vt:lpstr>
      <vt:lpstr>South Dakota Habitat</vt:lpstr>
      <vt:lpstr>More About Brands</vt:lpstr>
      <vt:lpstr>Create Your Own Brand</vt:lpstr>
      <vt:lpstr>Cattle Roundup!</vt:lpstr>
      <vt:lpstr>And Justice for All - English</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Adopt-A-Cow: Beef - Lesson 1 - Beef's Impact on South Dakota</dc:title>
  <dc:subject/>
  <dc:creator>Christine Wood</dc:creator>
  <cp:keywords/>
  <dc:description/>
  <cp:lastModifiedBy>Cartney, Shelly</cp:lastModifiedBy>
  <cp:revision>5</cp:revision>
  <dcterms:created xsi:type="dcterms:W3CDTF">2024-07-19T18:33:50Z</dcterms:created>
  <dcterms:modified xsi:type="dcterms:W3CDTF">2025-10-08T19:56:41Z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0x010100DAAB382D67B0254BB9B07C516D3FB522</vt:lpwstr>
  </property>
  <property fmtid="{D5CDD505-2E9C-101B-9397-08002B2CF9AE}" pid="3" name="MediaServiceImageTags">
    <vt:lpwstr/>
  </property>
</Properties>
</file>