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14"/>
  </p:notesMasterIdLst>
  <p:handoutMasterIdLst>
    <p:handoutMasterId r:id="rId15"/>
  </p:handoutMasterIdLst>
  <p:sldIdLst>
    <p:sldId id="256" r:id="rId2"/>
    <p:sldId id="259" r:id="rId3"/>
    <p:sldId id="276" r:id="rId4"/>
    <p:sldId id="277" r:id="rId5"/>
    <p:sldId id="278" r:id="rId6"/>
    <p:sldId id="279" r:id="rId7"/>
    <p:sldId id="280" r:id="rId8"/>
    <p:sldId id="281" r:id="rId9"/>
    <p:sldId id="282" r:id="rId10"/>
    <p:sldId id="283" r:id="rId11"/>
    <p:sldId id="284"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100"/>
    <a:srgbClr val="0033A0"/>
    <a:srgbClr val="0C2340"/>
    <a:srgbClr val="008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3"/>
    <p:restoredTop sz="94422"/>
  </p:normalViewPr>
  <p:slideViewPr>
    <p:cSldViewPr snapToGrid="0" snapToObjects="1">
      <p:cViewPr varScale="1">
        <p:scale>
          <a:sx n="116" d="100"/>
          <a:sy n="116" d="100"/>
        </p:scale>
        <p:origin x="944" y="192"/>
      </p:cViewPr>
      <p:guideLst/>
    </p:cSldViewPr>
  </p:slideViewPr>
  <p:notesTextViewPr>
    <p:cViewPr>
      <p:scale>
        <a:sx n="1" d="1"/>
        <a:sy n="1" d="1"/>
      </p:scale>
      <p:origin x="0" y="0"/>
    </p:cViewPr>
  </p:notesTextViewPr>
  <p:notesViewPr>
    <p:cSldViewPr snapToGrid="0" snapToObjects="1" showGuides="1">
      <p:cViewPr varScale="1">
        <p:scale>
          <a:sx n="150" d="100"/>
          <a:sy n="150" d="100"/>
        </p:scale>
        <p:origin x="416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0B5AEC-DA65-9C5D-519C-20876A4E90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26C6B3B-248E-BF36-642B-F41CDC7D233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EED89D-4402-EE4A-9811-87F9C4C9F77A}" type="datetimeFigureOut">
              <a:rPr lang="en-US" smtClean="0"/>
              <a:t>10/8/25</a:t>
            </a:fld>
            <a:endParaRPr lang="en-US"/>
          </a:p>
        </p:txBody>
      </p:sp>
      <p:sp>
        <p:nvSpPr>
          <p:cNvPr id="4" name="Footer Placeholder 3">
            <a:extLst>
              <a:ext uri="{FF2B5EF4-FFF2-40B4-BE49-F238E27FC236}">
                <a16:creationId xmlns:a16="http://schemas.microsoft.com/office/drawing/2014/main" id="{B07EC81C-4FF4-E4DD-A94F-E246D2D8F9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B23417D-A910-8748-AB67-F901E88C2F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6340D0-ADD1-A24B-A510-884612EBEE7A}" type="slidenum">
              <a:rPr lang="en-US" smtClean="0"/>
              <a:t>‹#›</a:t>
            </a:fld>
            <a:endParaRPr lang="en-US"/>
          </a:p>
        </p:txBody>
      </p:sp>
    </p:spTree>
    <p:extLst>
      <p:ext uri="{BB962C8B-B14F-4D97-AF65-F5344CB8AC3E}">
        <p14:creationId xmlns:p14="http://schemas.microsoft.com/office/powerpoint/2010/main" val="19847087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30E24-4AF4-744C-A976-BB2CF4BE0A06}" type="datetimeFigureOut">
              <a:rPr lang="en-US" smtClean="0"/>
              <a:t>10/8/25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CC610-5721-6F4D-B2B9-8C66FCE96C21}" type="slidenum">
              <a:rPr lang="en-US" smtClean="0"/>
              <a:t>‹#›</a:t>
            </a:fld>
            <a:endParaRPr lang="en-US"/>
          </a:p>
        </p:txBody>
      </p:sp>
    </p:spTree>
    <p:extLst>
      <p:ext uri="{BB962C8B-B14F-4D97-AF65-F5344CB8AC3E}">
        <p14:creationId xmlns:p14="http://schemas.microsoft.com/office/powerpoint/2010/main" val="54148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“number”</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number of some sort.</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‘a train that serves as a popular tourist attraction’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2</a:t>
            </a:fld>
            <a:endParaRPr lang="en-US"/>
          </a:p>
        </p:txBody>
      </p:sp>
    </p:spTree>
    <p:extLst>
      <p:ext uri="{BB962C8B-B14F-4D97-AF65-F5344CB8AC3E}">
        <p14:creationId xmlns:p14="http://schemas.microsoft.com/office/powerpoint/2010/main" val="2588277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Watch the video closely, do you notice anything that would be a clue?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0" dirty="0">
                <a:latin typeface="Arial" panose="020B0604020202020204" pitchFamily="34" charset="0"/>
                <a:cs typeface="Arial" panose="020B0604020202020204" pitchFamily="34" charset="0"/>
              </a:rPr>
              <a:t>At 0:19 of the video, we see this text</a:t>
            </a:r>
          </a:p>
          <a:p>
            <a:endParaRPr lang="en-US" sz="1200" b="1" i="1"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At 0:27 of the video, we see this text</a:t>
            </a:r>
          </a:p>
        </p:txBody>
      </p:sp>
      <p:sp>
        <p:nvSpPr>
          <p:cNvPr id="4" name="Slide Number Placeholder 3"/>
          <p:cNvSpPr>
            <a:spLocks noGrp="1"/>
          </p:cNvSpPr>
          <p:nvPr>
            <p:ph type="sldNum" sz="quarter" idx="5"/>
          </p:nvPr>
        </p:nvSpPr>
        <p:spPr/>
        <p:txBody>
          <a:bodyPr/>
          <a:lstStyle/>
          <a:p>
            <a:fld id="{E0ECC610-5721-6F4D-B2B9-8C66FCE96C21}" type="slidenum">
              <a:rPr lang="en-US" smtClean="0"/>
              <a:t>11</a:t>
            </a:fld>
            <a:endParaRPr lang="en-US"/>
          </a:p>
        </p:txBody>
      </p:sp>
    </p:spTree>
    <p:extLst>
      <p:ext uri="{BB962C8B-B14F-4D97-AF65-F5344CB8AC3E}">
        <p14:creationId xmlns:p14="http://schemas.microsoft.com/office/powerpoint/2010/main" val="397626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Now look at the picture clue. Putting these clues together, what conclusion can you draw?</a:t>
            </a:r>
          </a:p>
          <a:p>
            <a:r>
              <a:rPr lang="en-US" sz="1200" b="0" i="1" dirty="0">
                <a:latin typeface="Arial" panose="020B0604020202020204" pitchFamily="34" charset="0"/>
                <a:cs typeface="Arial" panose="020B0604020202020204" pitchFamily="34" charset="0"/>
              </a:rPr>
              <a:t> (1) </a:t>
            </a:r>
            <a:r>
              <a:rPr lang="en-US" sz="1200" b="1" i="0" dirty="0">
                <a:latin typeface="Arial" panose="020B0604020202020204" pitchFamily="34" charset="0"/>
                <a:cs typeface="Arial" panose="020B0604020202020204" pitchFamily="34" charset="0"/>
              </a:rPr>
              <a:t>if you need to zoom in a bit on the picture</a:t>
            </a:r>
          </a:p>
        </p:txBody>
      </p:sp>
      <p:sp>
        <p:nvSpPr>
          <p:cNvPr id="4" name="Slide Number Placeholder 3"/>
          <p:cNvSpPr>
            <a:spLocks noGrp="1"/>
          </p:cNvSpPr>
          <p:nvPr>
            <p:ph type="sldNum" sz="quarter" idx="5"/>
          </p:nvPr>
        </p:nvSpPr>
        <p:spPr/>
        <p:txBody>
          <a:bodyPr/>
          <a:lstStyle/>
          <a:p>
            <a:fld id="{E0ECC610-5721-6F4D-B2B9-8C66FCE96C21}" type="slidenum">
              <a:rPr lang="en-US" smtClean="0"/>
              <a:t>3</a:t>
            </a:fld>
            <a:endParaRPr lang="en-US"/>
          </a:p>
        </p:txBody>
      </p:sp>
    </p:spTree>
    <p:extLst>
      <p:ext uri="{BB962C8B-B14F-4D97-AF65-F5344CB8AC3E}">
        <p14:creationId xmlns:p14="http://schemas.microsoft.com/office/powerpoint/2010/main" val="257983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“alphabet”</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number of some sort.</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‘steel fencing with sharp points’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4</a:t>
            </a:fld>
            <a:endParaRPr lang="en-US"/>
          </a:p>
        </p:txBody>
      </p:sp>
    </p:spTree>
    <p:extLst>
      <p:ext uri="{BB962C8B-B14F-4D97-AF65-F5344CB8AC3E}">
        <p14:creationId xmlns:p14="http://schemas.microsoft.com/office/powerpoint/2010/main" val="2585286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5</a:t>
            </a:fld>
            <a:endParaRPr lang="en-US"/>
          </a:p>
        </p:txBody>
      </p:sp>
    </p:spTree>
    <p:extLst>
      <p:ext uri="{BB962C8B-B14F-4D97-AF65-F5344CB8AC3E}">
        <p14:creationId xmlns:p14="http://schemas.microsoft.com/office/powerpoint/2010/main" val="149516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color combination.</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smaller land areas’ are bolded and italicized </a:t>
            </a:r>
          </a:p>
          <a:p>
            <a:endParaRPr lang="en-US" b="0"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6</a:t>
            </a:fld>
            <a:endParaRPr lang="en-US"/>
          </a:p>
        </p:txBody>
      </p:sp>
    </p:spTree>
    <p:extLst>
      <p:ext uri="{BB962C8B-B14F-4D97-AF65-F5344CB8AC3E}">
        <p14:creationId xmlns:p14="http://schemas.microsoft.com/office/powerpoint/2010/main" val="299866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7</a:t>
            </a:fld>
            <a:endParaRPr lang="en-US"/>
          </a:p>
        </p:txBody>
      </p:sp>
    </p:spTree>
    <p:extLst>
      <p:ext uri="{BB962C8B-B14F-4D97-AF65-F5344CB8AC3E}">
        <p14:creationId xmlns:p14="http://schemas.microsoft.com/office/powerpoint/2010/main" val="139496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color combination.</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major rivers’ and ‘North to South’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8</a:t>
            </a:fld>
            <a:endParaRPr lang="en-US"/>
          </a:p>
        </p:txBody>
      </p:sp>
    </p:spTree>
    <p:extLst>
      <p:ext uri="{BB962C8B-B14F-4D97-AF65-F5344CB8AC3E}">
        <p14:creationId xmlns:p14="http://schemas.microsoft.com/office/powerpoint/2010/main" val="2269398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9</a:t>
            </a:fld>
            <a:endParaRPr lang="en-US"/>
          </a:p>
        </p:txBody>
      </p:sp>
    </p:spTree>
    <p:extLst>
      <p:ext uri="{BB962C8B-B14F-4D97-AF65-F5344CB8AC3E}">
        <p14:creationId xmlns:p14="http://schemas.microsoft.com/office/powerpoint/2010/main" val="3379297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“Number”</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word or group of letters of some sort.</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0" dirty="0">
                <a:latin typeface="Arial" panose="020B0604020202020204" pitchFamily="34" charset="0"/>
                <a:cs typeface="Arial" panose="020B0604020202020204" pitchFamily="34" charset="0"/>
              </a:rPr>
              <a:t>Words</a:t>
            </a:r>
            <a:r>
              <a:rPr lang="en-US" sz="1200" b="1" i="1" dirty="0">
                <a:latin typeface="Arial" panose="020B0604020202020204" pitchFamily="34" charset="0"/>
                <a:cs typeface="Arial" panose="020B0604020202020204" pitchFamily="34" charset="0"/>
              </a:rPr>
              <a:t> ‘farms and ranches are family owned’ </a:t>
            </a:r>
            <a:r>
              <a:rPr lang="en-US" sz="1200" b="1" i="0" dirty="0">
                <a:latin typeface="Arial" panose="020B0604020202020204" pitchFamily="34" charset="0"/>
                <a:cs typeface="Arial" panose="020B0604020202020204" pitchFamily="34" charset="0"/>
              </a:rPr>
              <a:t>and</a:t>
            </a:r>
            <a:r>
              <a:rPr lang="en-US" sz="1200" b="1" i="1" dirty="0">
                <a:latin typeface="Arial" panose="020B0604020202020204" pitchFamily="34" charset="0"/>
                <a:cs typeface="Arial" panose="020B0604020202020204" pitchFamily="34" charset="0"/>
              </a:rPr>
              <a:t> ‘percentage have been in the same family for at least three generations</a:t>
            </a:r>
            <a:r>
              <a:rPr lang="en-US" sz="1200" b="1" i="0" dirty="0">
                <a:latin typeface="Arial" panose="020B0604020202020204" pitchFamily="34" charset="0"/>
                <a:cs typeface="Arial" panose="020B0604020202020204" pitchFamily="34" charset="0"/>
              </a:rPr>
              <a:t>’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10</a:t>
            </a:fld>
            <a:endParaRPr lang="en-US"/>
          </a:p>
        </p:txBody>
      </p:sp>
    </p:spTree>
    <p:extLst>
      <p:ext uri="{BB962C8B-B14F-4D97-AF65-F5344CB8AC3E}">
        <p14:creationId xmlns:p14="http://schemas.microsoft.com/office/powerpoint/2010/main" val="1509818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i="0">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44397"/>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10" name="Picture Placeholder 9">
            <a:extLst>
              <a:ext uri="{FF2B5EF4-FFF2-40B4-BE49-F238E27FC236}">
                <a16:creationId xmlns:a16="http://schemas.microsoft.com/office/drawing/2014/main" id="{1241CD7A-461C-E4BC-A48B-C644AD5016DE}"/>
              </a:ext>
            </a:extLst>
          </p:cNvPr>
          <p:cNvSpPr>
            <a:spLocks noGrp="1"/>
          </p:cNvSpPr>
          <p:nvPr>
            <p:ph type="pic" sz="quarter" idx="13"/>
          </p:nvPr>
        </p:nvSpPr>
        <p:spPr>
          <a:xfrm>
            <a:off x="7534654" y="0"/>
            <a:ext cx="4657346" cy="6855932"/>
          </a:xfrm>
        </p:spPr>
        <p:txBody>
          <a:bodyPr/>
          <a:lstStyle/>
          <a:p>
            <a:r>
              <a:rPr lang="en-US"/>
              <a:t>Click icon to add picture</a:t>
            </a:r>
          </a:p>
        </p:txBody>
      </p:sp>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3367204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Yello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F88046-2C23-700E-CABF-0D3AA26C763A}"/>
              </a:ext>
            </a:extLst>
          </p:cNvPr>
          <p:cNvSpPr/>
          <p:nvPr/>
        </p:nvSpPr>
        <p:spPr>
          <a:xfrm>
            <a:off x="0" y="0"/>
            <a:ext cx="3544866" cy="6858000"/>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12" name="Picture 11" descr="Text&#10;&#10;Description automatically generated with medium confidence">
            <a:extLst>
              <a:ext uri="{FF2B5EF4-FFF2-40B4-BE49-F238E27FC236}">
                <a16:creationId xmlns:a16="http://schemas.microsoft.com/office/drawing/2014/main" id="{0F57DE39-23F4-E77C-5F37-535E12079B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1835" y="6068860"/>
            <a:ext cx="2502279" cy="644692"/>
          </a:xfrm>
          <a:prstGeom prst="rect">
            <a:avLst/>
          </a:prstGeom>
        </p:spPr>
      </p:pic>
      <p:sp>
        <p:nvSpPr>
          <p:cNvPr id="5" name="Content Placeholder 2">
            <a:extLst>
              <a:ext uri="{FF2B5EF4-FFF2-40B4-BE49-F238E27FC236}">
                <a16:creationId xmlns:a16="http://schemas.microsoft.com/office/drawing/2014/main" id="{729E23B5-8D19-2A64-4CAF-4A9900482DE4}"/>
              </a:ext>
            </a:extLst>
          </p:cNvPr>
          <p:cNvSpPr>
            <a:spLocks noGrp="1"/>
          </p:cNvSpPr>
          <p:nvPr>
            <p:ph sz="half" idx="10"/>
          </p:nvPr>
        </p:nvSpPr>
        <p:spPr>
          <a:xfrm>
            <a:off x="3826701" y="555444"/>
            <a:ext cx="7780352"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5967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ne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1279009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3531912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ne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2367511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5" name="Content Placeholder 2">
            <a:extLst>
              <a:ext uri="{FF2B5EF4-FFF2-40B4-BE49-F238E27FC236}">
                <a16:creationId xmlns:a16="http://schemas.microsoft.com/office/drawing/2014/main" id="{DD0B402A-984E-0077-76EE-B4F5B6E11C83}"/>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a:extLst>
              <a:ext uri="{FF2B5EF4-FFF2-40B4-BE49-F238E27FC236}">
                <a16:creationId xmlns:a16="http://schemas.microsoft.com/office/drawing/2014/main" id="{FF936EB0-9731-9915-F1E7-B1FF785B5DE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920371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ne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3">
            <a:extLst>
              <a:ext uri="{FF2B5EF4-FFF2-40B4-BE49-F238E27FC236}">
                <a16:creationId xmlns:a16="http://schemas.microsoft.com/office/drawing/2014/main" id="{D3E2983D-BFBB-BE1B-498D-E0CD551B9724}"/>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68A27D4-20B2-CFD3-18B1-D4646DCA208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11021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1C38D91D-5F05-15CA-FE61-6460299A792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223F10-33FB-7A01-FFD3-22E3C82EF195}"/>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211F75B-4B60-3160-09AC-05127AA3AAEB}"/>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223225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H-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31732"/>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166041"/>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6844" y="309534"/>
            <a:ext cx="259800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5466614"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83863A07-0CAD-D357-DEED-AD04E5B260F2}"/>
              </a:ext>
            </a:extLst>
          </p:cNvPr>
          <p:cNvSpPr>
            <a:spLocks noGrp="1"/>
          </p:cNvSpPr>
          <p:nvPr>
            <p:ph type="pic" sz="quarter" idx="13"/>
          </p:nvPr>
        </p:nvSpPr>
        <p:spPr>
          <a:xfrm>
            <a:off x="7534654" y="0"/>
            <a:ext cx="4657346" cy="6858000"/>
          </a:xfrm>
        </p:spPr>
        <p:txBody>
          <a:bodyPr/>
          <a:lstStyle/>
          <a:p>
            <a:r>
              <a:rPr lang="en-US"/>
              <a:t>Click icon to add picture</a:t>
            </a:r>
          </a:p>
        </p:txBody>
      </p:sp>
      <p:pic>
        <p:nvPicPr>
          <p:cNvPr id="5" name="Picture 4">
            <a:extLst>
              <a:ext uri="{FF2B5EF4-FFF2-40B4-BE49-F238E27FC236}">
                <a16:creationId xmlns:a16="http://schemas.microsoft.com/office/drawing/2014/main" id="{B685ED39-91F0-9DFC-8E09-8C862067E59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492651" y="369891"/>
            <a:ext cx="539288" cy="548640"/>
          </a:xfrm>
          <a:prstGeom prst="rect">
            <a:avLst/>
          </a:prstGeom>
        </p:spPr>
      </p:pic>
      <p:cxnSp>
        <p:nvCxnSpPr>
          <p:cNvPr id="7" name="Straight Connector 6">
            <a:extLst>
              <a:ext uri="{FF2B5EF4-FFF2-40B4-BE49-F238E27FC236}">
                <a16:creationId xmlns:a16="http://schemas.microsoft.com/office/drawing/2014/main" id="{827325EE-55BC-6444-EEBB-AC9930C56F31}"/>
              </a:ext>
            </a:extLst>
          </p:cNvPr>
          <p:cNvCxnSpPr>
            <a:cxnSpLocks/>
          </p:cNvCxnSpPr>
          <p:nvPr/>
        </p:nvCxnSpPr>
        <p:spPr>
          <a:xfrm>
            <a:off x="3258748" y="375506"/>
            <a:ext cx="0" cy="5374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48767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H-Section-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826042"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4130842" y="555444"/>
            <a:ext cx="7476210"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004110B2-6E28-3732-5C7B-6036FB06486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69420" y="6167418"/>
            <a:ext cx="468910" cy="480210"/>
          </a:xfrm>
          <a:prstGeom prst="rect">
            <a:avLst/>
          </a:prstGeom>
        </p:spPr>
      </p:pic>
      <p:cxnSp>
        <p:nvCxnSpPr>
          <p:cNvPr id="6" name="Straight Connector 5">
            <a:extLst>
              <a:ext uri="{FF2B5EF4-FFF2-40B4-BE49-F238E27FC236}">
                <a16:creationId xmlns:a16="http://schemas.microsoft.com/office/drawing/2014/main" id="{E033F9A0-C73F-EAB2-2DEB-BBA51FDB319F}"/>
              </a:ext>
            </a:extLst>
          </p:cNvPr>
          <p:cNvCxnSpPr>
            <a:cxnSpLocks/>
          </p:cNvCxnSpPr>
          <p:nvPr/>
        </p:nvCxnSpPr>
        <p:spPr>
          <a:xfrm>
            <a:off x="2833632" y="6138818"/>
            <a:ext cx="0" cy="5374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5190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General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45E9-ECF6-1C66-EA86-00AA4A8A7BF2}"/>
              </a:ext>
            </a:extLst>
          </p:cNvPr>
          <p:cNvSpPr>
            <a:spLocks noGrp="1"/>
          </p:cNvSpPr>
          <p:nvPr>
            <p:ph type="title"/>
          </p:nvPr>
        </p:nvSpPr>
        <p:spPr>
          <a:xfrm>
            <a:off x="839788" y="365125"/>
            <a:ext cx="10515600" cy="1087157"/>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CB15A21-0C93-AEBE-530D-AD400B45EB6F}"/>
              </a:ext>
            </a:extLst>
          </p:cNvPr>
          <p:cNvSpPr>
            <a:spLocks noGrp="1"/>
          </p:cNvSpPr>
          <p:nvPr>
            <p:ph sz="half" idx="2"/>
          </p:nvPr>
        </p:nvSpPr>
        <p:spPr>
          <a:xfrm>
            <a:off x="839788" y="1984665"/>
            <a:ext cx="10514012" cy="397971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Text&#10;&#10;Description automatically generated">
            <a:extLst>
              <a:ext uri="{FF2B5EF4-FFF2-40B4-BE49-F238E27FC236}">
                <a16:creationId xmlns:a16="http://schemas.microsoft.com/office/drawing/2014/main" id="{BCC71E2A-C5AA-DC4B-12DB-A8D07268E8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659" y="6176963"/>
            <a:ext cx="3657600" cy="499672"/>
          </a:xfrm>
          <a:prstGeom prst="rect">
            <a:avLst/>
          </a:prstGeom>
        </p:spPr>
      </p:pic>
      <p:sp>
        <p:nvSpPr>
          <p:cNvPr id="5" name="TextBox 4">
            <a:extLst>
              <a:ext uri="{FF2B5EF4-FFF2-40B4-BE49-F238E27FC236}">
                <a16:creationId xmlns:a16="http://schemas.microsoft.com/office/drawing/2014/main" id="{0E47F6DB-D326-BC79-F07E-45CF7BB7468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66914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544866"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3828221" y="555444"/>
            <a:ext cx="7778831"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06137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olunte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5338679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ewslet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29545235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earn-Mo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475431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v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23566802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llaborators">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081A39A-73A9-1711-68EF-3A9C70C1D7CD}"/>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D75FCD6D-7E69-C4A8-5DFB-CF225D0EFC46}"/>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6" name="Picture 15" descr="A blue and yellow logo&#10;&#10;Description automatically generated with medium confidence">
            <a:extLst>
              <a:ext uri="{FF2B5EF4-FFF2-40B4-BE49-F238E27FC236}">
                <a16:creationId xmlns:a16="http://schemas.microsoft.com/office/drawing/2014/main" id="{C5465170-9552-B505-37B1-4B670A908E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5952" y="338075"/>
            <a:ext cx="1630813" cy="1052803"/>
          </a:xfrm>
          <a:prstGeom prst="rect">
            <a:avLst/>
          </a:prstGeom>
        </p:spPr>
      </p:pic>
      <p:sp>
        <p:nvSpPr>
          <p:cNvPr id="22" name="Picture Placeholder 21">
            <a:extLst>
              <a:ext uri="{FF2B5EF4-FFF2-40B4-BE49-F238E27FC236}">
                <a16:creationId xmlns:a16="http://schemas.microsoft.com/office/drawing/2014/main" id="{D74EBB09-13F4-B4CA-5833-DE01F36B0D01}"/>
              </a:ext>
            </a:extLst>
          </p:cNvPr>
          <p:cNvSpPr>
            <a:spLocks noGrp="1"/>
          </p:cNvSpPr>
          <p:nvPr>
            <p:ph type="pic" sz="quarter" idx="12"/>
          </p:nvPr>
        </p:nvSpPr>
        <p:spPr>
          <a:xfrm>
            <a:off x="626164" y="2147469"/>
            <a:ext cx="1093788" cy="1116013"/>
          </a:xfrm>
        </p:spPr>
        <p:txBody>
          <a:bodyPr/>
          <a:lstStyle/>
          <a:p>
            <a:r>
              <a:rPr lang="en-US"/>
              <a:t>Click icon to add picture</a:t>
            </a:r>
            <a:endParaRPr lang="en-US" dirty="0"/>
          </a:p>
        </p:txBody>
      </p:sp>
      <p:sp>
        <p:nvSpPr>
          <p:cNvPr id="23" name="Picture Placeholder 21">
            <a:extLst>
              <a:ext uri="{FF2B5EF4-FFF2-40B4-BE49-F238E27FC236}">
                <a16:creationId xmlns:a16="http://schemas.microsoft.com/office/drawing/2014/main" id="{0724FB41-64DA-D76C-92F6-79DBFEED8CA9}"/>
              </a:ext>
            </a:extLst>
          </p:cNvPr>
          <p:cNvSpPr>
            <a:spLocks noGrp="1"/>
          </p:cNvSpPr>
          <p:nvPr>
            <p:ph type="pic" sz="quarter" idx="13"/>
          </p:nvPr>
        </p:nvSpPr>
        <p:spPr>
          <a:xfrm>
            <a:off x="626164" y="3633369"/>
            <a:ext cx="1093788" cy="1116013"/>
          </a:xfrm>
        </p:spPr>
        <p:txBody>
          <a:bodyPr/>
          <a:lstStyle/>
          <a:p>
            <a:r>
              <a:rPr lang="en-US"/>
              <a:t>Click icon to add picture</a:t>
            </a:r>
          </a:p>
        </p:txBody>
      </p:sp>
      <p:sp>
        <p:nvSpPr>
          <p:cNvPr id="24" name="Picture Placeholder 21">
            <a:extLst>
              <a:ext uri="{FF2B5EF4-FFF2-40B4-BE49-F238E27FC236}">
                <a16:creationId xmlns:a16="http://schemas.microsoft.com/office/drawing/2014/main" id="{2B7CF18F-8E0F-6785-D5A9-C535A4035439}"/>
              </a:ext>
            </a:extLst>
          </p:cNvPr>
          <p:cNvSpPr>
            <a:spLocks noGrp="1"/>
          </p:cNvSpPr>
          <p:nvPr>
            <p:ph type="pic" sz="quarter" idx="14"/>
          </p:nvPr>
        </p:nvSpPr>
        <p:spPr>
          <a:xfrm>
            <a:off x="626164" y="5105400"/>
            <a:ext cx="1093788" cy="1116013"/>
          </a:xfrm>
        </p:spPr>
        <p:txBody>
          <a:bodyPr/>
          <a:lstStyle/>
          <a:p>
            <a:r>
              <a:rPr lang="en-US"/>
              <a:t>Click icon to add picture</a:t>
            </a:r>
          </a:p>
        </p:txBody>
      </p:sp>
      <p:sp>
        <p:nvSpPr>
          <p:cNvPr id="2" name="Title 1">
            <a:extLst>
              <a:ext uri="{FF2B5EF4-FFF2-40B4-BE49-F238E27FC236}">
                <a16:creationId xmlns:a16="http://schemas.microsoft.com/office/drawing/2014/main" id="{56D10068-D35B-8B2E-7FF1-9A3607931A51}"/>
              </a:ext>
            </a:extLst>
          </p:cNvPr>
          <p:cNvSpPr>
            <a:spLocks noGrp="1"/>
          </p:cNvSpPr>
          <p:nvPr>
            <p:ph type="title" hasCustomPrompt="1"/>
          </p:nvPr>
        </p:nvSpPr>
        <p:spPr>
          <a:xfrm>
            <a:off x="602166" y="791737"/>
            <a:ext cx="9612351" cy="1103970"/>
          </a:xfrm>
        </p:spPr>
        <p:txBody>
          <a:bodyPr/>
          <a:lstStyle>
            <a:lvl1pPr>
              <a:defRPr>
                <a:solidFill>
                  <a:srgbClr val="0033A0"/>
                </a:solidFill>
              </a:defRPr>
            </a:lvl1pPr>
          </a:lstStyle>
          <a:p>
            <a:r>
              <a:rPr lang="en-US" dirty="0"/>
              <a:t>Collaborators</a:t>
            </a:r>
          </a:p>
        </p:txBody>
      </p:sp>
      <p:sp>
        <p:nvSpPr>
          <p:cNvPr id="4" name="Text Placeholder 3">
            <a:extLst>
              <a:ext uri="{FF2B5EF4-FFF2-40B4-BE49-F238E27FC236}">
                <a16:creationId xmlns:a16="http://schemas.microsoft.com/office/drawing/2014/main" id="{CA91E26A-3E95-B470-8962-BBDC89F03D1B}"/>
              </a:ext>
            </a:extLst>
          </p:cNvPr>
          <p:cNvSpPr>
            <a:spLocks noGrp="1"/>
          </p:cNvSpPr>
          <p:nvPr>
            <p:ph type="body" sz="quarter" idx="15"/>
          </p:nvPr>
        </p:nvSpPr>
        <p:spPr>
          <a:xfrm>
            <a:off x="1917700" y="2119313"/>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5C6D7250-63ED-43EF-EC04-2C076024009F}"/>
              </a:ext>
            </a:extLst>
          </p:cNvPr>
          <p:cNvSpPr>
            <a:spLocks noGrp="1"/>
          </p:cNvSpPr>
          <p:nvPr>
            <p:ph type="body" sz="quarter" idx="16"/>
          </p:nvPr>
        </p:nvSpPr>
        <p:spPr>
          <a:xfrm>
            <a:off x="1917700" y="3633369"/>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2" name="Text Placeholder 3">
            <a:extLst>
              <a:ext uri="{FF2B5EF4-FFF2-40B4-BE49-F238E27FC236}">
                <a16:creationId xmlns:a16="http://schemas.microsoft.com/office/drawing/2014/main" id="{DAE0FFB3-3075-9978-2122-B0DE914CCE8C}"/>
              </a:ext>
            </a:extLst>
          </p:cNvPr>
          <p:cNvSpPr>
            <a:spLocks noGrp="1"/>
          </p:cNvSpPr>
          <p:nvPr>
            <p:ph type="body" sz="quarter" idx="17"/>
          </p:nvPr>
        </p:nvSpPr>
        <p:spPr>
          <a:xfrm>
            <a:off x="1917700" y="5105400"/>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4" name="TextBox 13">
            <a:extLst>
              <a:ext uri="{FF2B5EF4-FFF2-40B4-BE49-F238E27FC236}">
                <a16:creationId xmlns:a16="http://schemas.microsoft.com/office/drawing/2014/main" id="{5A6ED2FF-BCDF-9DC7-CC21-9814C65D8D2C}"/>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0684955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reen - And Justice For All">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1892D32-3E72-E9A6-6A36-F519DC80A4CC}"/>
              </a:ext>
            </a:extLst>
          </p:cNvPr>
          <p:cNvSpPr>
            <a:spLocks noGrp="1"/>
          </p:cNvSpPr>
          <p:nvPr>
            <p:ph type="title" hasCustomPrompt="1"/>
          </p:nvPr>
        </p:nvSpPr>
        <p:spPr>
          <a:xfrm>
            <a:off x="4704080" y="228600"/>
            <a:ext cx="6598920" cy="295275"/>
          </a:xfrm>
        </p:spPr>
        <p:txBody>
          <a:bodyPr>
            <a:normAutofit/>
          </a:bodyPr>
          <a:lstStyle>
            <a:lvl1pPr>
              <a:defRPr sz="800">
                <a:solidFill>
                  <a:srgbClr val="00774B"/>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b="63833"/>
          <a:stretch>
            <a:fillRect/>
          </a:stretch>
        </p:blipFill>
        <p:spPr>
          <a:xfrm>
            <a:off x="6349" y="0"/>
            <a:ext cx="12179302" cy="248031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bg1"/>
                </a:solidFill>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416320"/>
          </a:xfrm>
          <a:prstGeom prst="rect">
            <a:avLst/>
          </a:prstGeom>
          <a:noFill/>
        </p:spPr>
        <p:txBody>
          <a:bodyPr wrap="square" lIns="0" tIns="0" rIns="0" bIns="0" rtlCol="0">
            <a:spAutoFit/>
          </a:bodyPr>
          <a:lstStyle/>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In accordance with Federal law and the U.S. Department of Agriculture (USDA) civil rights regulations and policies, this institution is prohibited from discriminating on the basis of race, color, national origin (including limited English proficiency), sex, age, disability, and reprisal or retaliation for prior civil rights activity.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Program information may be made available in languages other than English. Persons with disabilities who require alternative means of communication for program information (e.g., braille, large print, audiotape, American Sign Language) should contact the responsible State or local Agency that administers the program or contact USDA through the Telecommunications Relay Service at 711 (voice and TTY).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To file a program discrimination complaint, a complainant should complete a Form AD-3027, USDA Program Discrimination Complaint Form, which can be obtained online at </a:t>
            </a:r>
            <a:r>
              <a:rPr lang="en-US" sz="12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2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USDA. The letter must contain the complainant’s name, address, telephone number, and a written description of the alleged discriminatory action in sufficient detail to inform the Office of the Assistant Secretary for Civil Rights (OASCR) about the nature and date of an alleged civil rights violation. The completed AD-3027 form or letter must be submitted to USDA by: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20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email: </a:t>
            </a:r>
            <a:r>
              <a:rPr lang="en-US" sz="120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200" dirty="0">
                <a:effectLst/>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13" name="Title 1">
            <a:extLst>
              <a:ext uri="{FF2B5EF4-FFF2-40B4-BE49-F238E27FC236}">
                <a16:creationId xmlns:a16="http://schemas.microsoft.com/office/drawing/2014/main" id="{48CAED75-2BDD-5584-6BCB-8B03CB0EE324}"/>
              </a:ext>
            </a:extLst>
          </p:cNvPr>
          <p:cNvSpPr txBox="1">
            <a:spLocks/>
          </p:cNvSpPr>
          <p:nvPr/>
        </p:nvSpPr>
        <p:spPr>
          <a:xfrm>
            <a:off x="838200" y="972229"/>
            <a:ext cx="241300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AND JUSTICE</a:t>
            </a:r>
          </a:p>
        </p:txBody>
      </p:sp>
    </p:spTree>
    <p:extLst>
      <p:ext uri="{BB962C8B-B14F-4D97-AF65-F5344CB8AC3E}">
        <p14:creationId xmlns:p14="http://schemas.microsoft.com/office/powerpoint/2010/main" val="36527881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range - And Justice For All">
    <p:spTree>
      <p:nvGrpSpPr>
        <p:cNvPr id="1" name=""/>
        <p:cNvGrpSpPr/>
        <p:nvPr/>
      </p:nvGrpSpPr>
      <p:grpSpPr>
        <a:xfrm>
          <a:off x="0" y="0"/>
          <a:ext cx="0" cy="0"/>
          <a:chOff x="0" y="0"/>
          <a:chExt cx="0" cy="0"/>
        </a:xfrm>
      </p:grpSpPr>
      <p:sp>
        <p:nvSpPr>
          <p:cNvPr id="4" name="Title 13">
            <a:extLst>
              <a:ext uri="{FF2B5EF4-FFF2-40B4-BE49-F238E27FC236}">
                <a16:creationId xmlns:a16="http://schemas.microsoft.com/office/drawing/2014/main" id="{0D72CE46-0366-1B9A-5032-800457B71900}"/>
              </a:ext>
            </a:extLst>
          </p:cNvPr>
          <p:cNvSpPr>
            <a:spLocks noGrp="1"/>
          </p:cNvSpPr>
          <p:nvPr>
            <p:ph type="title" hasCustomPrompt="1"/>
          </p:nvPr>
        </p:nvSpPr>
        <p:spPr>
          <a:xfrm>
            <a:off x="4704080" y="228600"/>
            <a:ext cx="6598920" cy="295275"/>
          </a:xfrm>
        </p:spPr>
        <p:txBody>
          <a:bodyPr>
            <a:normAutofit/>
          </a:bodyPr>
          <a:lstStyle>
            <a:lvl1pPr>
              <a:defRPr sz="800">
                <a:solidFill>
                  <a:srgbClr val="F5851F"/>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l="52" t="1" r="-52" b="57585"/>
          <a:stretch>
            <a:fillRect/>
          </a:stretch>
        </p:blipFill>
        <p:spPr>
          <a:xfrm>
            <a:off x="6349" y="0"/>
            <a:ext cx="12179302" cy="290576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tx1"/>
                </a:solidFill>
                <a:effectLst>
                  <a:outerShdw blurRad="50800" dist="38100" dir="5400000" algn="t" rotWithShape="0">
                    <a:prstClr val="black">
                      <a:alpha val="40000"/>
                    </a:prstClr>
                  </a:outerShdw>
                </a:effectLst>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731791"/>
          </a:xfrm>
          <a:prstGeom prst="rect">
            <a:avLst/>
          </a:prstGeom>
          <a:noFill/>
        </p:spPr>
        <p:txBody>
          <a:bodyPr wrap="square" lIns="0" tIns="0" rIns="0" bIns="0" numCol="2" spcCol="274320" rtlCol="0">
            <a:spAutoFit/>
          </a:bodyPr>
          <a:lstStyle/>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Title IX of the Education Amendments Act of 1972 (Title IX) prohibits discrimination on the basis of sex – including pregnancy or parental status - in educational programs and activities that receive Federal financial assistance. The law also prohibits individuals from exclusion from such programs or activities, or from denial of benefits from such programs or activities based on sex. This prohibition applies to a wide array of public and private schools at the K-12 grade levels, as well as colleges and universities which receive federal funding. A school that is controlled by a religious organization is exempt from Title IX when the law’s requirements would conflict with the organization’s religious tenets. The law requires federally funded education institutions or programs to disseminate Title IX information widely, including the name, address, and telephone number (or other contact information) of the designated Title IX Coordinator.</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Program information is available in languages other than English. Persons with disabilities who require alternative means of communication (e.g., braille, large print, audiotape, American Sign Language) should contact the responsible State or local Agency that administers the program or contact USDA through the Federal Telecommunications Relay Service at 711 (voice and TTY).</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Prior to filing a Title IX complaint with USDA against an institution, a potential complainant may want to find out about the institution’s grievance process and use that process to have the complaint resolved. However, a complainant is not required by law to use the institutional grievance process before filing a complaint with the Office of the Assistant Secretary for Civil Rights (OASCR). If a complainant uses an institutional grievance process and chooses to file the complaint with OASCR, the complaint must be filed with OASCR within 60 days after completion of the institutional grievance process.</a:t>
            </a:r>
          </a:p>
          <a:p>
            <a:pPr>
              <a:spcBef>
                <a:spcPts val="900"/>
              </a:spcBef>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To file a USDA program discrimination complaint, a complainant should complete Form AD-3027, USDA Program Discrimination Complaint Form, which can be obtained online at </a:t>
            </a:r>
            <a:r>
              <a:rPr lang="en-US" sz="10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0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the USDA office listed below.</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The letter must contain the complainant’s name, address, telephone number, and a written description of the alleged discriminatory action in sufficient detail to inform OASCR about the nature and date of an alleged civil rights violation. The completed AD-3027 form or letter must be submitted to USDA via:</a:t>
            </a:r>
            <a:r>
              <a:rPr lang="en-US" sz="1000" dirty="0">
                <a:effectLst/>
                <a:latin typeface="Arial" panose="020B0604020202020204" pitchFamily="34" charset="0"/>
                <a:cs typeface="Arial" panose="020B0604020202020204" pitchFamily="34" charset="0"/>
              </a:rPr>
              <a:t> </a:t>
            </a: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05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email: </a:t>
            </a:r>
            <a:r>
              <a:rPr lang="en-US" sz="105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05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5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050" dirty="0">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3" name="Title 1">
            <a:extLst>
              <a:ext uri="{FF2B5EF4-FFF2-40B4-BE49-F238E27FC236}">
                <a16:creationId xmlns:a16="http://schemas.microsoft.com/office/drawing/2014/main" id="{910485A4-B2A7-77F0-2E9A-72B65CAA8F5D}"/>
              </a:ext>
            </a:extLst>
          </p:cNvPr>
          <p:cNvSpPr txBox="1">
            <a:spLocks/>
          </p:cNvSpPr>
          <p:nvPr/>
        </p:nvSpPr>
        <p:spPr>
          <a:xfrm>
            <a:off x="838200" y="988870"/>
            <a:ext cx="274828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AND</a:t>
            </a:r>
          </a:p>
          <a:p>
            <a:pPr marL="0" indent="0">
              <a:tabLst>
                <a:tab pos="628650" algn="l"/>
              </a:tabLst>
            </a:pPr>
            <a:r>
              <a:rPr lang="en-US" dirty="0">
                <a:solidFill>
                  <a:schemeClr val="tx1"/>
                </a:solidFill>
                <a:effectLst>
                  <a:outerShdw blurRad="50800" dist="38100" dir="5400000" algn="t" rotWithShape="0">
                    <a:prstClr val="black">
                      <a:alpha val="40000"/>
                    </a:prstClr>
                  </a:outerShdw>
                </a:effectLst>
              </a:rPr>
              <a:t>JUSTICE</a:t>
            </a:r>
          </a:p>
        </p:txBody>
      </p:sp>
    </p:spTree>
    <p:extLst>
      <p:ext uri="{BB962C8B-B14F-4D97-AF65-F5344CB8AC3E}">
        <p14:creationId xmlns:p14="http://schemas.microsoft.com/office/powerpoint/2010/main" val="2318136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ne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7830938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6962705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ne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2714743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2">
            <a:extLst>
              <a:ext uri="{FF2B5EF4-FFF2-40B4-BE49-F238E27FC236}">
                <a16:creationId xmlns:a16="http://schemas.microsoft.com/office/drawing/2014/main" id="{2E1F32A6-0CD7-944B-DCDB-6AD591FDB5ED}"/>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a:extLst>
              <a:ext uri="{FF2B5EF4-FFF2-40B4-BE49-F238E27FC236}">
                <a16:creationId xmlns:a16="http://schemas.microsoft.com/office/drawing/2014/main" id="{0A8DE8B2-7F8E-67A5-CD92-5B23F43BAD4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2716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ne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3">
            <a:extLst>
              <a:ext uri="{FF2B5EF4-FFF2-40B4-BE49-F238E27FC236}">
                <a16:creationId xmlns:a16="http://schemas.microsoft.com/office/drawing/2014/main" id="{52573394-94A9-F18E-4E7F-0BDD50F141BD}"/>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FD6FBD4-501B-FD91-2DD4-1F2CEF94A8DA}"/>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758445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9DDA65A-25A0-676F-174C-9B75CB4986A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10C4DBB-8293-CDA6-112D-D25C7F0ACD4E}"/>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AC1F258E-EA2C-C63D-F114-0A82A59FE8E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956435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D100"/>
              </a:solidFill>
              <a:highlight>
                <a:srgbClr val="FFD100"/>
              </a:highlight>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61675"/>
            <a:ext cx="7265713" cy="461665"/>
          </a:xfrm>
          <a:prstGeom prst="rect">
            <a:avLst/>
          </a:prstGeom>
          <a:noFill/>
        </p:spPr>
        <p:txBody>
          <a:bodyPr wrap="square" rtlCol="0">
            <a:spAutoFit/>
          </a:bodyPr>
          <a:lstStyle/>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rgbClr val="0033A0"/>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2C465A10-4CB2-51A4-CF57-F45361009BF9}"/>
              </a:ext>
            </a:extLst>
          </p:cNvPr>
          <p:cNvSpPr>
            <a:spLocks noGrp="1"/>
          </p:cNvSpPr>
          <p:nvPr>
            <p:ph type="pic" sz="quarter" idx="13"/>
          </p:nvPr>
        </p:nvSpPr>
        <p:spPr>
          <a:xfrm>
            <a:off x="7534654" y="0"/>
            <a:ext cx="4657346" cy="6855932"/>
          </a:xfrm>
        </p:spPr>
        <p:txBody>
          <a:bodyPr/>
          <a:lstStyle/>
          <a:p>
            <a:r>
              <a:rPr lang="en-US"/>
              <a:t>Click icon to add picture</a:t>
            </a:r>
          </a:p>
        </p:txBody>
      </p:sp>
    </p:spTree>
    <p:extLst>
      <p:ext uri="{BB962C8B-B14F-4D97-AF65-F5344CB8AC3E}">
        <p14:creationId xmlns:p14="http://schemas.microsoft.com/office/powerpoint/2010/main" val="29364664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4A6D3E-9975-074B-8107-CD07F4DC9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26AB1F-AB05-D256-A524-A97F02C60B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EAB4B4A-0003-89F2-4975-2FB19ECAF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40DBFB06-D1AB-A149-9120-0AF75E3AE9D9}" type="datetimeFigureOut">
              <a:rPr lang="en-US" smtClean="0"/>
              <a:t>10/8/25</a:t>
            </a:fld>
            <a:endParaRPr lang="en-US"/>
          </a:p>
        </p:txBody>
      </p:sp>
      <p:sp>
        <p:nvSpPr>
          <p:cNvPr id="5" name="Footer Placeholder 4">
            <a:extLst>
              <a:ext uri="{FF2B5EF4-FFF2-40B4-BE49-F238E27FC236}">
                <a16:creationId xmlns:a16="http://schemas.microsoft.com/office/drawing/2014/main" id="{92BD121F-CA80-CB3B-141E-217965515F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EB056E6-8DD7-9413-514E-9138D5AD19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70A0DA82-2DE2-DE45-82C0-20037DAFECE0}" type="slidenum">
              <a:rPr lang="en-US" smtClean="0"/>
              <a:t>‹#›</a:t>
            </a:fld>
            <a:endParaRPr lang="en-US"/>
          </a:p>
        </p:txBody>
      </p:sp>
    </p:spTree>
    <p:extLst>
      <p:ext uri="{BB962C8B-B14F-4D97-AF65-F5344CB8AC3E}">
        <p14:creationId xmlns:p14="http://schemas.microsoft.com/office/powerpoint/2010/main" val="285467045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Lst>
  <p:txStyles>
    <p:titleStyle>
      <a:lvl1pPr algn="l" defTabSz="914400" rtl="0" eaLnBrk="1" latinLnBrk="0" hangingPunct="1">
        <a:lnSpc>
          <a:spcPct val="90000"/>
        </a:lnSpc>
        <a:spcBef>
          <a:spcPct val="0"/>
        </a:spcBef>
        <a:buNone/>
        <a:defRPr sz="4400" b="1" i="0" kern="1200">
          <a:solidFill>
            <a:schemeClr val="tx1"/>
          </a:solidFill>
          <a:latin typeface="Palatino" pitchFamily="2" charset="77"/>
          <a:ea typeface="Palatino"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40">
          <p15:clr>
            <a:srgbClr val="F26B43"/>
          </p15:clr>
        </p15:guide>
        <p15:guide id="4" pos="7440">
          <p15:clr>
            <a:srgbClr val="F26B43"/>
          </p15:clr>
        </p15:guide>
        <p15:guide id="5" orient="horz" pos="4176">
          <p15:clr>
            <a:srgbClr val="F26B43"/>
          </p15:clr>
        </p15:guide>
        <p15:guide id="6" pos="96">
          <p15:clr>
            <a:srgbClr val="F26B43"/>
          </p15:clr>
        </p15:guide>
        <p15:guide id="7" pos="7584">
          <p15:clr>
            <a:srgbClr val="F26B43"/>
          </p15:clr>
        </p15:guide>
        <p15:guide id="8" orient="horz" pos="160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hyperlink" Target="https://gisgeography.com/south-dakota-ma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2C066E-38EA-09C0-DDDD-5D17538C43DA}"/>
              </a:ext>
            </a:extLst>
          </p:cNvPr>
          <p:cNvSpPr>
            <a:spLocks noGrp="1"/>
          </p:cNvSpPr>
          <p:nvPr>
            <p:ph type="ctrTitle"/>
          </p:nvPr>
        </p:nvSpPr>
        <p:spPr/>
        <p:txBody>
          <a:bodyPr/>
          <a:lstStyle/>
          <a:p>
            <a:r>
              <a:rPr lang="en-US" dirty="0"/>
              <a:t>Adopt-A-Cow: Beef</a:t>
            </a:r>
          </a:p>
        </p:txBody>
      </p:sp>
      <p:sp>
        <p:nvSpPr>
          <p:cNvPr id="8" name="Subtitle 7">
            <a:extLst>
              <a:ext uri="{FF2B5EF4-FFF2-40B4-BE49-F238E27FC236}">
                <a16:creationId xmlns:a16="http://schemas.microsoft.com/office/drawing/2014/main" id="{40FF78B4-73B7-803E-84CA-D0222C8835CB}"/>
              </a:ext>
            </a:extLst>
          </p:cNvPr>
          <p:cNvSpPr>
            <a:spLocks noGrp="1"/>
          </p:cNvSpPr>
          <p:nvPr>
            <p:ph type="subTitle" idx="1"/>
          </p:nvPr>
        </p:nvSpPr>
        <p:spPr/>
        <p:txBody>
          <a:bodyPr>
            <a:normAutofit fontScale="85000" lnSpcReduction="20000"/>
          </a:bodyPr>
          <a:lstStyle/>
          <a:p>
            <a:r>
              <a:rPr lang="en-US" sz="2800" b="1" dirty="0">
                <a:latin typeface="Arial" panose="020B0604020202020204" pitchFamily="34" charset="0"/>
                <a:cs typeface="Arial" panose="020B0604020202020204" pitchFamily="34" charset="0"/>
              </a:rPr>
              <a:t>Beef’s Impact on South Dakota</a:t>
            </a:r>
          </a:p>
          <a:p>
            <a:r>
              <a:rPr lang="en-US" sz="2400" i="1" dirty="0">
                <a:latin typeface="Arial" panose="020B0604020202020204" pitchFamily="34" charset="0"/>
                <a:cs typeface="Arial" panose="020B0604020202020204" pitchFamily="34" charset="0"/>
              </a:rPr>
              <a:t>Escape Room Part II:</a:t>
            </a:r>
          </a:p>
          <a:p>
            <a:r>
              <a:rPr lang="en-US" sz="2400" i="1" dirty="0">
                <a:latin typeface="Arial" panose="020B0604020202020204" pitchFamily="34" charset="0"/>
                <a:cs typeface="Arial" panose="020B0604020202020204" pitchFamily="34" charset="0"/>
              </a:rPr>
              <a:t>1878-Present Clues</a:t>
            </a:r>
          </a:p>
        </p:txBody>
      </p:sp>
      <p:pic>
        <p:nvPicPr>
          <p:cNvPr id="3" name="Picture Placeholder 2">
            <a:extLst>
              <a:ext uri="{FF2B5EF4-FFF2-40B4-BE49-F238E27FC236}">
                <a16:creationId xmlns:a16="http://schemas.microsoft.com/office/drawing/2014/main" id="{DC2B1B41-143E-3AE1-76DF-9BEF4F48E0EA}"/>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5136" r="10130"/>
          <a:stretch>
            <a:fillRect/>
          </a:stretch>
        </p:blipFill>
        <p:spPr>
          <a:xfrm>
            <a:off x="7534654" y="0"/>
            <a:ext cx="4657346" cy="6858000"/>
          </a:xfrm>
        </p:spPr>
      </p:pic>
      <p:pic>
        <p:nvPicPr>
          <p:cNvPr id="5" name="Picture 4">
            <a:extLst>
              <a:ext uri="{FF2B5EF4-FFF2-40B4-BE49-F238E27FC236}">
                <a16:creationId xmlns:a16="http://schemas.microsoft.com/office/drawing/2014/main" id="{E52A8B72-C0AB-4031-352A-4BC1653CFA8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17284">
            <a:off x="8907085" y="2892788"/>
            <a:ext cx="2067445" cy="3129809"/>
          </a:xfrm>
          <a:prstGeom prst="rect">
            <a:avLst/>
          </a:prstGeom>
        </p:spPr>
      </p:pic>
    </p:spTree>
    <p:extLst>
      <p:ext uri="{BB962C8B-B14F-4D97-AF65-F5344CB8AC3E}">
        <p14:creationId xmlns:p14="http://schemas.microsoft.com/office/powerpoint/2010/main" val="669750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704A7C66-228E-BA1D-3723-0B91E99C95D9}"/>
              </a:ext>
            </a:extLst>
          </p:cNvPr>
          <p:cNvSpPr/>
          <p:nvPr/>
        </p:nvSpPr>
        <p:spPr>
          <a:xfrm>
            <a:off x="3263900" y="3797300"/>
            <a:ext cx="4457700" cy="330200"/>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89D474AB-9941-77BF-0675-9C03EE6F66B4}"/>
              </a:ext>
            </a:extLst>
          </p:cNvPr>
          <p:cNvSpPr/>
          <p:nvPr/>
        </p:nvSpPr>
        <p:spPr>
          <a:xfrm>
            <a:off x="9055100" y="3797300"/>
            <a:ext cx="2082800" cy="317500"/>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yellow highlight">
            <a:extLst>
              <a:ext uri="{FF2B5EF4-FFF2-40B4-BE49-F238E27FC236}">
                <a16:creationId xmlns:a16="http://schemas.microsoft.com/office/drawing/2014/main" id="{A90AFE06-353A-6737-3CE6-92902A6EEA8D}"/>
              </a:ext>
            </a:extLst>
          </p:cNvPr>
          <p:cNvSpPr/>
          <p:nvPr/>
        </p:nvSpPr>
        <p:spPr>
          <a:xfrm>
            <a:off x="838200" y="4114800"/>
            <a:ext cx="5994400" cy="330200"/>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787090" y="1608723"/>
            <a:ext cx="10617820" cy="4234516"/>
          </a:xfrm>
        </p:spPr>
        <p:txBody>
          <a:bodyPr numCol="1"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Number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2000" dirty="0">
                <a:latin typeface="Arial" panose="020B0604020202020204" pitchFamily="34" charset="0"/>
                <a:cs typeface="Arial" panose="020B0604020202020204" pitchFamily="34" charset="0"/>
              </a:rPr>
              <a:t>Since the early 1900's, ranching has continued to be a large part of South Dakota life. Ranches may look a bit different now as technology has changed, but the families that live and work these ranches continue to do so with pride. They continue to care the animals and the land as they provide quality protein and so much more to their communities.</a:t>
            </a:r>
          </a:p>
          <a:p>
            <a:pPr marL="0" indent="0">
              <a:lnSpc>
                <a:spcPct val="100000"/>
              </a:lnSpc>
              <a:buNone/>
            </a:pPr>
            <a:r>
              <a:rPr lang="en-US" sz="2000" dirty="0">
                <a:latin typeface="Arial" panose="020B0604020202020204" pitchFamily="34" charset="0"/>
                <a:cs typeface="Arial" panose="020B0604020202020204" pitchFamily="34" charset="0"/>
              </a:rPr>
              <a:t>Today the majority of </a:t>
            </a:r>
            <a:r>
              <a:rPr lang="en-US" sz="2000" b="1" i="1" dirty="0">
                <a:latin typeface="Arial" panose="020B0604020202020204" pitchFamily="34" charset="0"/>
                <a:cs typeface="Arial" panose="020B0604020202020204" pitchFamily="34" charset="0"/>
              </a:rPr>
              <a:t>farms and ranches are family owned</a:t>
            </a:r>
            <a:r>
              <a:rPr lang="en-US" sz="2000" dirty="0">
                <a:latin typeface="Arial" panose="020B0604020202020204" pitchFamily="34" charset="0"/>
                <a:cs typeface="Arial" panose="020B0604020202020204" pitchFamily="34" charset="0"/>
              </a:rPr>
              <a:t> and a large </a:t>
            </a:r>
            <a:r>
              <a:rPr lang="en-US" sz="2000" b="1" i="1" dirty="0">
                <a:latin typeface="Arial" panose="020B0604020202020204" pitchFamily="34" charset="0"/>
                <a:cs typeface="Arial" panose="020B0604020202020204" pitchFamily="34" charset="0"/>
              </a:rPr>
              <a:t>percentage have been in the same family for at least 3 generations</a:t>
            </a:r>
            <a:r>
              <a:rPr lang="en-US"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8149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62400" cy="3975914"/>
          </a:xfrm>
        </p:spPr>
        <p:txBody>
          <a:bodyPr numCol="1">
            <a:noAutofit/>
          </a:bodyPr>
          <a:lstStyle/>
          <a:p>
            <a:pPr marL="0" indent="0">
              <a:lnSpc>
                <a:spcPct val="110000"/>
              </a:lnSpc>
              <a:buNone/>
            </a:pPr>
            <a:r>
              <a:rPr lang="en-US" sz="2400" b="1" dirty="0">
                <a:latin typeface="Arial" panose="020B0604020202020204" pitchFamily="34" charset="0"/>
                <a:cs typeface="Arial" panose="020B0604020202020204" pitchFamily="34" charset="0"/>
              </a:rPr>
              <a:t>Type of Lock: </a:t>
            </a:r>
            <a:r>
              <a:rPr lang="en-US" sz="2400" dirty="0">
                <a:latin typeface="Arial" panose="020B0604020202020204" pitchFamily="34" charset="0"/>
                <a:cs typeface="Arial" panose="020B0604020202020204" pitchFamily="34" charset="0"/>
              </a:rPr>
              <a:t>Directional </a:t>
            </a:r>
          </a:p>
          <a:p>
            <a:pPr marL="0" indent="0">
              <a:lnSpc>
                <a:spcPct val="110000"/>
              </a:lnSpc>
              <a:buNone/>
            </a:pPr>
            <a:r>
              <a:rPr lang="en-US" sz="2400" b="1" dirty="0">
                <a:latin typeface="Arial" panose="020B0604020202020204" pitchFamily="34" charset="0"/>
                <a:cs typeface="Arial" panose="020B0604020202020204" pitchFamily="34" charset="0"/>
              </a:rPr>
              <a:t>Story Clue: </a:t>
            </a:r>
            <a:r>
              <a:rPr lang="en-US" sz="2400" dirty="0">
                <a:latin typeface="Arial" panose="020B0604020202020204" pitchFamily="34" charset="0"/>
                <a:cs typeface="Arial" panose="020B0604020202020204" pitchFamily="34" charset="0"/>
              </a:rPr>
              <a:t>farms and ranches are family owned and percentage have been in the same family for at least 3 generations.</a:t>
            </a:r>
          </a:p>
        </p:txBody>
      </p:sp>
      <p:sp>
        <p:nvSpPr>
          <p:cNvPr id="12" name="TextBox 11">
            <a:extLst>
              <a:ext uri="{FF2B5EF4-FFF2-40B4-BE49-F238E27FC236}">
                <a16:creationId xmlns:a16="http://schemas.microsoft.com/office/drawing/2014/main" id="{D66AD7E6-680A-738B-1940-D41DFF467646}"/>
              </a:ext>
            </a:extLst>
          </p:cNvPr>
          <p:cNvSpPr txBox="1"/>
          <p:nvPr/>
        </p:nvSpPr>
        <p:spPr>
          <a:xfrm>
            <a:off x="4999265" y="1642082"/>
            <a:ext cx="6101442" cy="467051"/>
          </a:xfrm>
          <a:prstGeom prst="rect">
            <a:avLst/>
          </a:prstGeom>
          <a:noFill/>
        </p:spPr>
        <p:txBody>
          <a:bodyPr wrap="square">
            <a:spAutoFit/>
          </a:bodyPr>
          <a:lstStyle/>
          <a:p>
            <a:pPr marL="0" indent="0">
              <a:lnSpc>
                <a:spcPct val="110000"/>
              </a:lnSpc>
              <a:buNone/>
            </a:pPr>
            <a:r>
              <a:rPr lang="en-US" sz="2400" b="1" dirty="0">
                <a:latin typeface="Arial" panose="020B0604020202020204" pitchFamily="34" charset="0"/>
                <a:cs typeface="Arial" panose="020B0604020202020204" pitchFamily="34" charset="0"/>
              </a:rPr>
              <a:t>Picture Clue: </a:t>
            </a:r>
          </a:p>
        </p:txBody>
      </p:sp>
      <p:pic>
        <p:nvPicPr>
          <p:cNvPr id="8" name="Picture 7" descr="screen shot of video showing cattle on the range with the text 97% of farms are family owned">
            <a:extLst>
              <a:ext uri="{FF2B5EF4-FFF2-40B4-BE49-F238E27FC236}">
                <a16:creationId xmlns:a16="http://schemas.microsoft.com/office/drawing/2014/main" id="{AA688CFF-F7BD-A65E-A7C6-F2063A418C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9841" y="2092349"/>
            <a:ext cx="4228008" cy="2337641"/>
          </a:xfrm>
          <a:prstGeom prst="rect">
            <a:avLst/>
          </a:prstGeom>
        </p:spPr>
      </p:pic>
      <p:pic>
        <p:nvPicPr>
          <p:cNvPr id="11" name="Picture 10" descr="screen shot of video showing cattle on the range with the text 54% have been in the same family for at least 3 generations">
            <a:extLst>
              <a:ext uri="{FF2B5EF4-FFF2-40B4-BE49-F238E27FC236}">
                <a16:creationId xmlns:a16="http://schemas.microsoft.com/office/drawing/2014/main" id="{27A5A06F-D1B6-D62C-8122-F77C1402EA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69714" y="3345564"/>
            <a:ext cx="4490915" cy="2508967"/>
          </a:xfrm>
          <a:prstGeom prst="rect">
            <a:avLst/>
          </a:prstGeom>
        </p:spPr>
      </p:pic>
    </p:spTree>
    <p:extLst>
      <p:ext uri="{BB962C8B-B14F-4D97-AF65-F5344CB8AC3E}">
        <p14:creationId xmlns:p14="http://schemas.microsoft.com/office/powerpoint/2010/main" val="40095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95179-F272-C12D-6D02-A1FD511AC0D1}"/>
              </a:ext>
            </a:extLst>
          </p:cNvPr>
          <p:cNvSpPr>
            <a:spLocks noGrp="1"/>
          </p:cNvSpPr>
          <p:nvPr>
            <p:ph type="title"/>
          </p:nvPr>
        </p:nvSpPr>
        <p:spPr/>
        <p:txBody>
          <a:bodyPr/>
          <a:lstStyle/>
          <a:p>
            <a:r>
              <a:rPr lang="en-US" dirty="0"/>
              <a:t>And Justice For All</a:t>
            </a:r>
          </a:p>
        </p:txBody>
      </p:sp>
    </p:spTree>
    <p:extLst>
      <p:ext uri="{BB962C8B-B14F-4D97-AF65-F5344CB8AC3E}">
        <p14:creationId xmlns:p14="http://schemas.microsoft.com/office/powerpoint/2010/main" val="2252790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CBBFF320-E47E-3E30-0D74-A7EB299E3A10}"/>
              </a:ext>
            </a:extLst>
          </p:cNvPr>
          <p:cNvSpPr/>
          <p:nvPr/>
        </p:nvSpPr>
        <p:spPr>
          <a:xfrm>
            <a:off x="8218714" y="4201886"/>
            <a:ext cx="2579915" cy="31568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611C9E36-FA92-2928-FA19-5D5E4CD5BEF5}"/>
              </a:ext>
            </a:extLst>
          </p:cNvPr>
          <p:cNvSpPr/>
          <p:nvPr/>
        </p:nvSpPr>
        <p:spPr>
          <a:xfrm>
            <a:off x="6172200" y="4495800"/>
            <a:ext cx="2841171" cy="31568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1</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64914"/>
            <a:ext cx="10515600" cy="4465771"/>
          </a:xfrm>
        </p:spPr>
        <p:txBody>
          <a:bodyPr numCol="2" spcCol="274320">
            <a:noAutofit/>
          </a:bodyPr>
          <a:lstStyle/>
          <a:p>
            <a:pPr marL="0" indent="0">
              <a:lnSpc>
                <a:spcPct val="110000"/>
              </a:lnSpc>
              <a:buNone/>
            </a:pPr>
            <a:r>
              <a:rPr lang="en-US" sz="1800" b="1" dirty="0">
                <a:latin typeface="Arial" panose="020B0604020202020204" pitchFamily="34" charset="0"/>
                <a:cs typeface="Arial" panose="020B0604020202020204" pitchFamily="34" charset="0"/>
              </a:rPr>
              <a:t>Type of Lock: </a:t>
            </a:r>
            <a:r>
              <a:rPr lang="en-US" sz="1800" dirty="0">
                <a:latin typeface="Arial" panose="020B0604020202020204" pitchFamily="34" charset="0"/>
                <a:cs typeface="Arial" panose="020B0604020202020204" pitchFamily="34" charset="0"/>
              </a:rPr>
              <a:t>Number </a:t>
            </a:r>
          </a:p>
          <a:p>
            <a:pPr marL="0" indent="0">
              <a:lnSpc>
                <a:spcPct val="110000"/>
              </a:lnSpc>
              <a:buNone/>
            </a:pPr>
            <a:r>
              <a:rPr lang="en-US" sz="18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1800" dirty="0">
                <a:latin typeface="Arial" panose="020B0604020202020204" pitchFamily="34" charset="0"/>
                <a:cs typeface="Arial" panose="020B0604020202020204" pitchFamily="34" charset="0"/>
              </a:rPr>
              <a:t>The Great Dakota Boom stimulated the need for developing a rail system in the southern portion of Dakota Territory. Railroads had been built across the eastern portion of the territory, stopping at the Missouri River as they couldn't develop on the Great Sioux Reservation. However, there was a need for rail systems in the Hills to transport Gold. In 1879, the Homestake Mining Company brought the first steam engine to the Black Hills by bull team and in 1881 they created the first rail line in the Black Hills to transported cargo and the public from Lead to several mining camps. </a:t>
            </a:r>
          </a:p>
          <a:p>
            <a:pPr marL="0" indent="0">
              <a:lnSpc>
                <a:spcPct val="100000"/>
              </a:lnSpc>
              <a:buNone/>
            </a:pPr>
            <a:r>
              <a:rPr lang="en-US" sz="1800" dirty="0">
                <a:latin typeface="Arial" panose="020B0604020202020204" pitchFamily="34" charset="0"/>
                <a:cs typeface="Arial" panose="020B0604020202020204" pitchFamily="34" charset="0"/>
              </a:rPr>
              <a:t>The introduction of the rail system to the area was vital to the continued growth of the state. In 1890, Belle Fourche shipped out its first load of cattle. Within a few years it was shipping up to 2,500 carloads of cattle to packing plants making it the largest livestock shipping point in the world. </a:t>
            </a:r>
          </a:p>
          <a:p>
            <a:pPr marL="0" indent="0">
              <a:lnSpc>
                <a:spcPct val="100000"/>
              </a:lnSpc>
              <a:buNone/>
            </a:pPr>
            <a:r>
              <a:rPr lang="en-US" sz="1800" dirty="0">
                <a:latin typeface="Arial" panose="020B0604020202020204" pitchFamily="34" charset="0"/>
                <a:cs typeface="Arial" panose="020B0604020202020204" pitchFamily="34" charset="0"/>
              </a:rPr>
              <a:t>If you want to experience what it was like to travel by rail during this time, you can visit the Central Hills rail line between Keystone and Hill City where you can ride </a:t>
            </a:r>
            <a:r>
              <a:rPr lang="en-US" sz="1800" b="1" i="1" dirty="0">
                <a:latin typeface="Arial" panose="020B0604020202020204" pitchFamily="34" charset="0"/>
                <a:cs typeface="Arial" panose="020B0604020202020204" pitchFamily="34" charset="0"/>
              </a:rPr>
              <a:t>a train that serves as a popular tourist attraction</a:t>
            </a:r>
            <a:r>
              <a:rPr lang="en-US" sz="1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7433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2</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29743" cy="4073885"/>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Number </a:t>
            </a:r>
          </a:p>
          <a:p>
            <a:pPr marL="0" indent="0">
              <a:lnSpc>
                <a:spcPct val="110000"/>
              </a:lnSpc>
              <a:buNone/>
            </a:pPr>
            <a:r>
              <a:rPr lang="en-US" b="1" dirty="0">
                <a:latin typeface="Arial" panose="020B0604020202020204" pitchFamily="34" charset="0"/>
                <a:cs typeface="Arial" panose="020B0604020202020204" pitchFamily="34" charset="0"/>
              </a:rPr>
              <a:t>Story Clue:</a:t>
            </a:r>
            <a:r>
              <a:rPr lang="en-US" dirty="0">
                <a:latin typeface="Arial" panose="020B0604020202020204" pitchFamily="34" charset="0"/>
                <a:cs typeface="Arial" panose="020B0604020202020204" pitchFamily="34" charset="0"/>
              </a:rPr>
              <a:t> a train that serves as a popular tourist attraction</a:t>
            </a:r>
          </a:p>
        </p:txBody>
      </p:sp>
      <p:sp>
        <p:nvSpPr>
          <p:cNvPr id="5" name="TextBox 4">
            <a:extLst>
              <a:ext uri="{FF2B5EF4-FFF2-40B4-BE49-F238E27FC236}">
                <a16:creationId xmlns:a16="http://schemas.microsoft.com/office/drawing/2014/main" id="{00E13876-2FB3-4FFC-E12F-7F1E7FC19D31}"/>
              </a:ext>
            </a:extLst>
          </p:cNvPr>
          <p:cNvSpPr txBox="1"/>
          <p:nvPr/>
        </p:nvSpPr>
        <p:spPr>
          <a:xfrm>
            <a:off x="5225145" y="1597572"/>
            <a:ext cx="4517571" cy="523220"/>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Picture Clue: </a:t>
            </a:r>
          </a:p>
        </p:txBody>
      </p:sp>
      <p:pic>
        <p:nvPicPr>
          <p:cNvPr id="8" name="Picture 7" descr="steam train next to a water tower">
            <a:extLst>
              <a:ext uri="{FF2B5EF4-FFF2-40B4-BE49-F238E27FC236}">
                <a16:creationId xmlns:a16="http://schemas.microsoft.com/office/drawing/2014/main" id="{227F6F00-11DC-C8DA-1647-AE970442DF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623" t="16223" r="17653" b="4053"/>
          <a:stretch/>
        </p:blipFill>
        <p:spPr>
          <a:xfrm>
            <a:off x="5747657" y="2195247"/>
            <a:ext cx="2646970" cy="3530638"/>
          </a:xfrm>
          <a:prstGeom prst="rect">
            <a:avLst/>
          </a:prstGeom>
        </p:spPr>
      </p:pic>
      <p:pic>
        <p:nvPicPr>
          <p:cNvPr id="9" name="Picture 8" descr="close-up of water tower with a sign with 1880 train written on it">
            <a:extLst>
              <a:ext uri="{FF2B5EF4-FFF2-40B4-BE49-F238E27FC236}">
                <a16:creationId xmlns:a16="http://schemas.microsoft.com/office/drawing/2014/main" id="{6880B0F9-E067-C9D4-EB3E-CDEEC985F92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290" t="20725" r="63378" b="45943"/>
          <a:stretch/>
        </p:blipFill>
        <p:spPr>
          <a:xfrm>
            <a:off x="8763000" y="2195247"/>
            <a:ext cx="2646970" cy="3530638"/>
          </a:xfrm>
          <a:prstGeom prst="rect">
            <a:avLst/>
          </a:prstGeom>
        </p:spPr>
      </p:pic>
      <p:sp>
        <p:nvSpPr>
          <p:cNvPr id="10" name="Right Arrow 9" descr="Yellow arrow pointing to 1880 train">
            <a:extLst>
              <a:ext uri="{FF2B5EF4-FFF2-40B4-BE49-F238E27FC236}">
                <a16:creationId xmlns:a16="http://schemas.microsoft.com/office/drawing/2014/main" id="{82C07535-BE87-CFF2-BA86-AFB88EA1DA29}"/>
              </a:ext>
            </a:extLst>
          </p:cNvPr>
          <p:cNvSpPr/>
          <p:nvPr/>
        </p:nvSpPr>
        <p:spPr>
          <a:xfrm rot="688261">
            <a:off x="7674429" y="2917369"/>
            <a:ext cx="1992086" cy="489857"/>
          </a:xfrm>
          <a:prstGeom prst="right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964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90BD4161-008D-23DF-0201-0F399DB1BD53}"/>
              </a:ext>
            </a:extLst>
          </p:cNvPr>
          <p:cNvSpPr/>
          <p:nvPr/>
        </p:nvSpPr>
        <p:spPr>
          <a:xfrm>
            <a:off x="1903751" y="5366479"/>
            <a:ext cx="4527029" cy="44970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2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05463"/>
          </a:xfrm>
        </p:spPr>
        <p:txBody>
          <a:bodyPr numCol="1">
            <a:noAutofit/>
          </a:bodyPr>
          <a:lstStyle/>
          <a:p>
            <a:pPr marL="0" indent="0">
              <a:lnSpc>
                <a:spcPct val="110000"/>
              </a:lnSpc>
              <a:buNone/>
            </a:pPr>
            <a:r>
              <a:rPr lang="en-US" sz="2400" b="1" dirty="0">
                <a:latin typeface="Arial" panose="020B0604020202020204" pitchFamily="34" charset="0"/>
                <a:cs typeface="Arial" panose="020B0604020202020204" pitchFamily="34" charset="0"/>
              </a:rPr>
              <a:t>Type of Lock: </a:t>
            </a:r>
            <a:r>
              <a:rPr lang="en-US" sz="2400" dirty="0">
                <a:latin typeface="Arial" panose="020B0604020202020204" pitchFamily="34" charset="0"/>
                <a:cs typeface="Arial" panose="020B0604020202020204" pitchFamily="34" charset="0"/>
              </a:rPr>
              <a:t>Alphabet </a:t>
            </a:r>
          </a:p>
          <a:p>
            <a:pPr marL="0" indent="0">
              <a:lnSpc>
                <a:spcPct val="110000"/>
              </a:lnSpc>
              <a:buNone/>
            </a:pPr>
            <a:r>
              <a:rPr lang="en-US" sz="2400" b="1" dirty="0">
                <a:latin typeface="Arial" panose="020B0604020202020204" pitchFamily="34" charset="0"/>
                <a:cs typeface="Arial" panose="020B0604020202020204" pitchFamily="34" charset="0"/>
              </a:rPr>
              <a:t>Story Clue: </a:t>
            </a:r>
          </a:p>
          <a:p>
            <a:pPr marL="0" indent="0">
              <a:lnSpc>
                <a:spcPct val="110000"/>
              </a:lnSpc>
              <a:spcBef>
                <a:spcPts val="0"/>
              </a:spcBef>
              <a:buNone/>
            </a:pPr>
            <a:r>
              <a:rPr lang="en-US" sz="2400" dirty="0">
                <a:latin typeface="Arial" panose="020B0604020202020204" pitchFamily="34" charset="0"/>
                <a:cs typeface="Arial" panose="020B0604020202020204" pitchFamily="34" charset="0"/>
              </a:rPr>
              <a:t>The winters of 1886, 1887, and 1888 were disastrously cold and snowy. Many cattle were lost in the thick snow and ice. Those who were invested in the cattle industry were forced to make some drastic decisions. Many left the industry altogether, while others chose to change the ways that they operated to better care for their livestock. Those that chose to continue ranching reduced their herd sizes, began baling and storing hay for winter, and created fence boundaries. Creating these boundaries was aided by a type of </a:t>
            </a:r>
            <a:r>
              <a:rPr lang="en-US" sz="2400" b="1" i="1" dirty="0">
                <a:latin typeface="Arial" panose="020B0604020202020204" pitchFamily="34" charset="0"/>
                <a:cs typeface="Arial" panose="020B0604020202020204" pitchFamily="34" charset="0"/>
              </a:rPr>
              <a:t>steel fencing with sharp points</a:t>
            </a:r>
            <a:r>
              <a:rPr lang="en-US" sz="2400" dirty="0">
                <a:latin typeface="Arial" panose="020B0604020202020204" pitchFamily="34" charset="0"/>
                <a:cs typeface="Arial" panose="020B0604020202020204" pitchFamily="34" charset="0"/>
              </a:rPr>
              <a:t> at various intervals.</a:t>
            </a:r>
          </a:p>
        </p:txBody>
      </p:sp>
    </p:spTree>
    <p:extLst>
      <p:ext uri="{BB962C8B-B14F-4D97-AF65-F5344CB8AC3E}">
        <p14:creationId xmlns:p14="http://schemas.microsoft.com/office/powerpoint/2010/main" val="7549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2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4321629" cy="4095657"/>
          </a:xfrm>
        </p:spPr>
        <p:txBody>
          <a:bodyPr lIns="0" tIns="0" rIns="0" bIns="0"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steel fencing with sharp points</a:t>
            </a:r>
          </a:p>
        </p:txBody>
      </p:sp>
      <p:pic>
        <p:nvPicPr>
          <p:cNvPr id="5" name="Picture 4" descr="barbed wire">
            <a:extLst>
              <a:ext uri="{FF2B5EF4-FFF2-40B4-BE49-F238E27FC236}">
                <a16:creationId xmlns:a16="http://schemas.microsoft.com/office/drawing/2014/main" id="{D7137108-75DD-95AE-CB1D-CA122A69FA48}"/>
              </a:ext>
            </a:extLst>
          </p:cNvPr>
          <p:cNvPicPr>
            <a:picLocks noChangeAspect="1"/>
          </p:cNvPicPr>
          <p:nvPr/>
        </p:nvPicPr>
        <p:blipFill>
          <a:blip r:embed="rId3" cstate="screen">
            <a:extLst>
              <a:ext uri="{28A0092B-C50C-407E-A947-70E740481C1C}">
                <a14:useLocalDpi xmlns:a14="http://schemas.microsoft.com/office/drawing/2010/main"/>
              </a:ext>
            </a:extLst>
          </a:blip>
          <a:srcRect t="4659" b="4659"/>
          <a:stretch/>
        </p:blipFill>
        <p:spPr>
          <a:xfrm>
            <a:off x="5649686" y="2109201"/>
            <a:ext cx="5921828" cy="3578585"/>
          </a:xfrm>
          <a:prstGeom prst="rect">
            <a:avLst/>
          </a:prstGeom>
        </p:spPr>
      </p:pic>
      <p:sp>
        <p:nvSpPr>
          <p:cNvPr id="4" name="TextBox 3">
            <a:extLst>
              <a:ext uri="{FF2B5EF4-FFF2-40B4-BE49-F238E27FC236}">
                <a16:creationId xmlns:a16="http://schemas.microsoft.com/office/drawing/2014/main" id="{EC174716-6B25-9443-58D5-4D8C3310BF37}"/>
              </a:ext>
            </a:extLst>
          </p:cNvPr>
          <p:cNvSpPr txBox="1"/>
          <p:nvPr/>
        </p:nvSpPr>
        <p:spPr>
          <a:xfrm>
            <a:off x="5366657" y="1597572"/>
            <a:ext cx="3287486" cy="430887"/>
          </a:xfrm>
          <a:prstGeom prst="rect">
            <a:avLst/>
          </a:prstGeom>
          <a:noFill/>
        </p:spPr>
        <p:txBody>
          <a:bodyPr wrap="square" lIns="0" tIns="0" rIns="0" bIns="0" rtlCol="0">
            <a:spAutoFit/>
          </a:bodyPr>
          <a:lstStyle/>
          <a:p>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3174810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4A70D52F-C066-8A75-5D6C-33AE1314F32A}"/>
              </a:ext>
            </a:extLst>
          </p:cNvPr>
          <p:cNvSpPr/>
          <p:nvPr/>
        </p:nvSpPr>
        <p:spPr>
          <a:xfrm>
            <a:off x="3897443" y="4616970"/>
            <a:ext cx="3087973" cy="40473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678886" cy="4165919"/>
          </a:xfrm>
        </p:spPr>
        <p:txBody>
          <a:bodyPr numCol="1">
            <a:noAutofit/>
          </a:bodyPr>
          <a:lstStyle/>
          <a:p>
            <a:pPr marL="0" indent="0">
              <a:lnSpc>
                <a:spcPct val="110000"/>
              </a:lnSpc>
              <a:buNone/>
            </a:pPr>
            <a:r>
              <a:rPr lang="en-US" sz="2300" b="1" dirty="0">
                <a:latin typeface="Arial" panose="020B0604020202020204" pitchFamily="34" charset="0"/>
                <a:cs typeface="Arial" panose="020B0604020202020204" pitchFamily="34" charset="0"/>
              </a:rPr>
              <a:t>Type of Lock: </a:t>
            </a:r>
            <a:r>
              <a:rPr lang="en-US" sz="2300" dirty="0">
                <a:latin typeface="Arial" panose="020B0604020202020204" pitchFamily="34" charset="0"/>
                <a:cs typeface="Arial" panose="020B0604020202020204" pitchFamily="34" charset="0"/>
              </a:rPr>
              <a:t>Color </a:t>
            </a:r>
          </a:p>
          <a:p>
            <a:pPr marL="0" indent="0">
              <a:lnSpc>
                <a:spcPct val="110000"/>
              </a:lnSpc>
              <a:buNone/>
            </a:pPr>
            <a:r>
              <a:rPr lang="en-US" sz="23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2300" dirty="0">
                <a:latin typeface="Arial" panose="020B0604020202020204" pitchFamily="34" charset="0"/>
                <a:cs typeface="Arial" panose="020B0604020202020204" pitchFamily="34" charset="0"/>
              </a:rPr>
              <a:t>The expansion of ranching and other immigrants into Dakota Territory did not stop with the end of open range or the with the decline of the Gold Rush. People were hungry for more land to settle and raise cattle. They pushed for the government to reduce the size of the Great Sioux Reservation. The Sioux initially opposed this reduction; however, after some time the Government was able to receive enough signatures to pass the Sioux Bill of 1889. This broke the Great Sioux Reservation into </a:t>
            </a:r>
            <a:r>
              <a:rPr lang="en-US" sz="2300" b="1" i="1" dirty="0">
                <a:latin typeface="Arial" panose="020B0604020202020204" pitchFamily="34" charset="0"/>
                <a:cs typeface="Arial" panose="020B0604020202020204" pitchFamily="34" charset="0"/>
              </a:rPr>
              <a:t>six smaller land areas </a:t>
            </a:r>
            <a:r>
              <a:rPr lang="en-US" sz="2300" dirty="0">
                <a:latin typeface="Arial" panose="020B0604020202020204" pitchFamily="34" charset="0"/>
                <a:cs typeface="Arial" panose="020B0604020202020204" pitchFamily="34" charset="0"/>
              </a:rPr>
              <a:t>and resulted in a transfer of nine million acres of land. The Sioux Act also opened the reservation to non-Indians.</a:t>
            </a:r>
          </a:p>
        </p:txBody>
      </p:sp>
    </p:spTree>
    <p:extLst>
      <p:ext uri="{BB962C8B-B14F-4D97-AF65-F5344CB8AC3E}">
        <p14:creationId xmlns:p14="http://schemas.microsoft.com/office/powerpoint/2010/main" val="409346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4299857" cy="4128314"/>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a:t>
            </a:r>
            <a:r>
              <a:rPr lang="en-US" dirty="0">
                <a:latin typeface="Arial" panose="020B0604020202020204" pitchFamily="34" charset="0"/>
                <a:cs typeface="Arial" panose="020B0604020202020204" pitchFamily="34" charset="0"/>
              </a:rPr>
              <a:t> six smaller land areas </a:t>
            </a:r>
          </a:p>
        </p:txBody>
      </p:sp>
      <p:pic>
        <p:nvPicPr>
          <p:cNvPr id="4" name="Picture 3" descr="South Dakota map with 6 reservations identified">
            <a:extLst>
              <a:ext uri="{FF2B5EF4-FFF2-40B4-BE49-F238E27FC236}">
                <a16:creationId xmlns:a16="http://schemas.microsoft.com/office/drawing/2014/main" id="{CCE17137-A92F-EEFE-90EB-F46730D4BD3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11335" y="1815483"/>
            <a:ext cx="5895608" cy="3784680"/>
          </a:xfrm>
          <a:prstGeom prst="rect">
            <a:avLst/>
          </a:prstGeom>
        </p:spPr>
      </p:pic>
      <p:sp>
        <p:nvSpPr>
          <p:cNvPr id="6" name="TextBox 5">
            <a:extLst>
              <a:ext uri="{FF2B5EF4-FFF2-40B4-BE49-F238E27FC236}">
                <a16:creationId xmlns:a16="http://schemas.microsoft.com/office/drawing/2014/main" id="{3A9E0A30-2914-FD53-2A98-89269C46B33D}"/>
              </a:ext>
            </a:extLst>
          </p:cNvPr>
          <p:cNvSpPr txBox="1"/>
          <p:nvPr/>
        </p:nvSpPr>
        <p:spPr>
          <a:xfrm>
            <a:off x="5216979" y="1597572"/>
            <a:ext cx="6101442"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240328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CCEFEF87-EB1C-0B69-C7BE-3A82E258ABCB}"/>
              </a:ext>
            </a:extLst>
          </p:cNvPr>
          <p:cNvSpPr/>
          <p:nvPr/>
        </p:nvSpPr>
        <p:spPr>
          <a:xfrm>
            <a:off x="1124262" y="3188676"/>
            <a:ext cx="1229194" cy="22860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1A822D16-36DE-8EE0-DA4B-F518309E085A}"/>
              </a:ext>
            </a:extLst>
          </p:cNvPr>
          <p:cNvSpPr/>
          <p:nvPr/>
        </p:nvSpPr>
        <p:spPr>
          <a:xfrm>
            <a:off x="1143000" y="5140569"/>
            <a:ext cx="750277" cy="240324"/>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yellow highlight">
            <a:extLst>
              <a:ext uri="{FF2B5EF4-FFF2-40B4-BE49-F238E27FC236}">
                <a16:creationId xmlns:a16="http://schemas.microsoft.com/office/drawing/2014/main" id="{DBC21894-532B-A1A8-67B3-3D25CB3AFF81}"/>
              </a:ext>
            </a:extLst>
          </p:cNvPr>
          <p:cNvSpPr/>
          <p:nvPr/>
        </p:nvSpPr>
        <p:spPr>
          <a:xfrm>
            <a:off x="6441830" y="1664677"/>
            <a:ext cx="1951892" cy="22860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descr="yellow highlight">
            <a:extLst>
              <a:ext uri="{FF2B5EF4-FFF2-40B4-BE49-F238E27FC236}">
                <a16:creationId xmlns:a16="http://schemas.microsoft.com/office/drawing/2014/main" id="{7477D8FD-6319-43DE-7B22-EFBAC76033EF}"/>
              </a:ext>
            </a:extLst>
          </p:cNvPr>
          <p:cNvSpPr/>
          <p:nvPr/>
        </p:nvSpPr>
        <p:spPr>
          <a:xfrm>
            <a:off x="6465276" y="3352800"/>
            <a:ext cx="1752601" cy="22860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356914"/>
          </a:xfrm>
        </p:spPr>
        <p:txBody>
          <a:bodyPr numCol="2"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Shape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1600" dirty="0">
                <a:latin typeface="Arial" panose="020B0604020202020204" pitchFamily="34" charset="0"/>
                <a:cs typeface="Arial" panose="020B0604020202020204" pitchFamily="34" charset="0"/>
              </a:rPr>
              <a:t>Cattlemen from all over the world brought their herds to the area and created a lasting impact that can still be seen in South Dakota today.</a:t>
            </a:r>
          </a:p>
          <a:p>
            <a:pPr>
              <a:lnSpc>
                <a:spcPct val="100000"/>
              </a:lnSpc>
              <a:spcBef>
                <a:spcPts val="0"/>
              </a:spcBef>
            </a:pPr>
            <a:r>
              <a:rPr lang="en-US" sz="1600" b="1" i="1" dirty="0">
                <a:latin typeface="Arial" panose="020B0604020202020204" pitchFamily="34" charset="0"/>
                <a:cs typeface="Arial" panose="020B0604020202020204" pitchFamily="34" charset="0"/>
              </a:rPr>
              <a:t>Ed Lemmon</a:t>
            </a:r>
            <a:r>
              <a:rPr lang="en-US" sz="1600" dirty="0">
                <a:latin typeface="Arial" panose="020B0604020202020204" pitchFamily="34" charset="0"/>
                <a:cs typeface="Arial" panose="020B0604020202020204" pitchFamily="34" charset="0"/>
              </a:rPr>
              <a:t> started out as a cowhand, trailing herds from Texas to Nebraska. In 1877, he joined the Flying V Ranch and helped move its cattle to the Cheyenne River of what is now South Dakota. During this time, he was befriended by the Native Americans which later led to him obtaining a lease on the Standing Rock Reservation that included 865,429 acres.</a:t>
            </a:r>
          </a:p>
          <a:p>
            <a:pPr>
              <a:lnSpc>
                <a:spcPct val="100000"/>
              </a:lnSpc>
              <a:spcBef>
                <a:spcPts val="0"/>
              </a:spcBef>
            </a:pPr>
            <a:r>
              <a:rPr lang="en-US" sz="1600" b="1" i="1" dirty="0">
                <a:latin typeface="Arial" panose="020B0604020202020204" pitchFamily="34" charset="0"/>
                <a:cs typeface="Arial" panose="020B0604020202020204" pitchFamily="34" charset="0"/>
              </a:rPr>
              <a:t>Dupree</a:t>
            </a:r>
            <a:r>
              <a:rPr lang="en-US" sz="1600" dirty="0">
                <a:latin typeface="Arial" panose="020B0604020202020204" pitchFamily="34" charset="0"/>
                <a:cs typeface="Arial" panose="020B0604020202020204" pitchFamily="34" charset="0"/>
              </a:rPr>
              <a:t> family rescued 5 bison calves in a roundup in Montana and brought them back to their ranch near the Cheyenne River.</a:t>
            </a:r>
          </a:p>
          <a:p>
            <a:pPr>
              <a:lnSpc>
                <a:spcPct val="100000"/>
              </a:lnSpc>
              <a:spcBef>
                <a:spcPts val="0"/>
              </a:spcBef>
            </a:pPr>
            <a:r>
              <a:rPr lang="en-US" sz="1600" b="1" i="1" dirty="0">
                <a:latin typeface="Arial" panose="020B0604020202020204" pitchFamily="34" charset="0"/>
                <a:cs typeface="Arial" panose="020B0604020202020204" pitchFamily="34" charset="0"/>
              </a:rPr>
              <a:t>James Scotty Philip</a:t>
            </a:r>
            <a:r>
              <a:rPr lang="en-US" sz="1600" dirty="0">
                <a:latin typeface="Arial" panose="020B0604020202020204" pitchFamily="34" charset="0"/>
                <a:cs typeface="Arial" panose="020B0604020202020204" pitchFamily="34" charset="0"/>
              </a:rPr>
              <a:t>, originally from Scotland, came to South Dakota from Kansas when gold was discovered in the Black Hills. When Pete Dupree passed away, Philip purchased his bison herd helped to preserve the bison species from extinction. He helped to create the first SD tourist attraction and the herd that is now found in Custer State Park.</a:t>
            </a:r>
          </a:p>
          <a:p>
            <a:pPr>
              <a:lnSpc>
                <a:spcPct val="100000"/>
              </a:lnSpc>
              <a:spcBef>
                <a:spcPts val="0"/>
              </a:spcBef>
            </a:pPr>
            <a:r>
              <a:rPr lang="en-US" sz="1600" b="1" i="1" dirty="0">
                <a:latin typeface="Arial" panose="020B0604020202020204" pitchFamily="34" charset="0"/>
                <a:cs typeface="Arial" panose="020B0604020202020204" pitchFamily="34" charset="0"/>
              </a:rPr>
              <a:t>Murdo </a:t>
            </a:r>
            <a:r>
              <a:rPr lang="en-US" sz="1600" b="1" i="1" dirty="0" err="1">
                <a:latin typeface="Arial" panose="020B0604020202020204" pitchFamily="34" charset="0"/>
                <a:cs typeface="Arial" panose="020B0604020202020204" pitchFamily="34" charset="0"/>
              </a:rPr>
              <a:t>MacKenzie</a:t>
            </a:r>
            <a:r>
              <a:rPr lang="en-US" sz="1600" dirty="0">
                <a:latin typeface="Arial" panose="020B0604020202020204" pitchFamily="34" charset="0"/>
                <a:cs typeface="Arial" panose="020B0604020202020204" pitchFamily="34" charset="0"/>
              </a:rPr>
              <a:t> ran a cattle company in Texas. When they ran out of grazing pasture, he secured leases on the Cheyenne River Reservation for half a million acres of land. McKenzie worked to support SD's cattle industry even though he never resided here.</a:t>
            </a:r>
          </a:p>
        </p:txBody>
      </p:sp>
    </p:spTree>
    <p:extLst>
      <p:ext uri="{BB962C8B-B14F-4D97-AF65-F5344CB8AC3E}">
        <p14:creationId xmlns:p14="http://schemas.microsoft.com/office/powerpoint/2010/main" val="378057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3"/>
            <a:ext cx="3820886" cy="4215398"/>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Color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Ed Lemmon, Dupree, James Scotty Philip, Murdo </a:t>
            </a:r>
            <a:r>
              <a:rPr lang="en-US" dirty="0" err="1">
                <a:latin typeface="Arial" panose="020B0604020202020204" pitchFamily="34" charset="0"/>
                <a:cs typeface="Arial" panose="020B0604020202020204" pitchFamily="34" charset="0"/>
              </a:rPr>
              <a:t>MacKenzie</a:t>
            </a:r>
            <a:endParaRPr lang="en-US" dirty="0">
              <a:latin typeface="Arial" panose="020B0604020202020204" pitchFamily="34" charset="0"/>
              <a:cs typeface="Arial" panose="020B0604020202020204" pitchFamily="34" charset="0"/>
            </a:endParaRPr>
          </a:p>
        </p:txBody>
      </p:sp>
      <p:pic>
        <p:nvPicPr>
          <p:cNvPr id="8" name="Picture 7" descr="South Dakota map with cities identified">
            <a:extLst>
              <a:ext uri="{FF2B5EF4-FFF2-40B4-BE49-F238E27FC236}">
                <a16:creationId xmlns:a16="http://schemas.microsoft.com/office/drawing/2014/main" id="{E8F041A3-2FD0-E92D-AF9C-E77A448558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795" t="-181" r="-5536" b="560"/>
          <a:stretch/>
        </p:blipFill>
        <p:spPr>
          <a:xfrm>
            <a:off x="6117771" y="2033001"/>
            <a:ext cx="6074229" cy="3656340"/>
          </a:xfrm>
          <a:prstGeom prst="rect">
            <a:avLst/>
          </a:prstGeom>
        </p:spPr>
      </p:pic>
      <p:sp>
        <p:nvSpPr>
          <p:cNvPr id="4" name="TextBox 3">
            <a:extLst>
              <a:ext uri="{FF2B5EF4-FFF2-40B4-BE49-F238E27FC236}">
                <a16:creationId xmlns:a16="http://schemas.microsoft.com/office/drawing/2014/main" id="{B2D576B4-AC7F-5655-8AB0-B2FCC747A977}"/>
              </a:ext>
            </a:extLst>
          </p:cNvPr>
          <p:cNvSpPr txBox="1"/>
          <p:nvPr/>
        </p:nvSpPr>
        <p:spPr>
          <a:xfrm>
            <a:off x="6076457" y="5311717"/>
            <a:ext cx="5647457" cy="461665"/>
          </a:xfrm>
          <a:prstGeom prst="rect">
            <a:avLst/>
          </a:prstGeom>
          <a:noFill/>
        </p:spPr>
        <p:txBody>
          <a:bodyPr wrap="square" rtlCol="0">
            <a:spAutoFit/>
          </a:bodyPr>
          <a:lstStyle/>
          <a:p>
            <a:r>
              <a:rPr lang="en-US" sz="1200" dirty="0" err="1">
                <a:latin typeface="Arial" panose="020B0604020202020204" pitchFamily="34" charset="0"/>
                <a:cs typeface="Arial" panose="020B0604020202020204" pitchFamily="34" charset="0"/>
              </a:rPr>
              <a:t>GISGeography</a:t>
            </a:r>
            <a:r>
              <a:rPr lang="en-US" sz="1200" dirty="0">
                <a:latin typeface="Arial" panose="020B0604020202020204" pitchFamily="34" charset="0"/>
                <a:cs typeface="Arial" panose="020B0604020202020204" pitchFamily="34" charset="0"/>
              </a:rPr>
              <a:t>, 2024. Map of South Dakota – Cities and Roads, </a:t>
            </a:r>
            <a:r>
              <a:rPr lang="en-US" sz="1200" dirty="0">
                <a:latin typeface="Arial" panose="020B0604020202020204" pitchFamily="34" charset="0"/>
                <a:cs typeface="Arial" panose="020B0604020202020204" pitchFamily="34" charset="0"/>
                <a:hlinkClick r:id="rId4"/>
              </a:rPr>
              <a:t>https://gisgeography.com/south-dakota-map/</a:t>
            </a:r>
            <a:r>
              <a:rPr lang="en-US" sz="1200" dirty="0">
                <a:latin typeface="Arial" panose="020B0604020202020204" pitchFamily="34" charset="0"/>
                <a:cs typeface="Arial" panose="020B0604020202020204" pitchFamily="34" charset="0"/>
              </a:rPr>
              <a:t> (Accessed May 20, 2024).</a:t>
            </a:r>
          </a:p>
        </p:txBody>
      </p:sp>
      <p:sp>
        <p:nvSpPr>
          <p:cNvPr id="5" name="TextBox 4">
            <a:extLst>
              <a:ext uri="{FF2B5EF4-FFF2-40B4-BE49-F238E27FC236}">
                <a16:creationId xmlns:a16="http://schemas.microsoft.com/office/drawing/2014/main" id="{68D7BFEA-1EE6-8619-7FC8-7EB0729CE848}"/>
              </a:ext>
            </a:extLst>
          </p:cNvPr>
          <p:cNvSpPr txBox="1"/>
          <p:nvPr/>
        </p:nvSpPr>
        <p:spPr>
          <a:xfrm>
            <a:off x="4790277" y="1597573"/>
            <a:ext cx="2786743" cy="523220"/>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2364778272"/>
      </p:ext>
    </p:extLst>
  </p:cSld>
  <p:clrMapOvr>
    <a:masterClrMapping/>
  </p:clrMapOvr>
</p:sld>
</file>

<file path=ppt/theme/theme1.xml><?xml version="1.0" encoding="utf-8"?>
<a:theme xmlns:a="http://schemas.openxmlformats.org/drawingml/2006/main" name="SDSU-Extension-PowerPoint-H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SU-Extension-PowerPoint-HD.potx" id="{B29377CA-4418-E74F-B355-56254798DD37}" vid="{04944D13-CC9E-9849-9C63-D9112B56B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SDSU-Extension-PowerPoint-HD</Template>
  <TotalTime>273</TotalTime>
  <Words>1712</Words>
  <Application>Microsoft Macintosh PowerPoint</Application>
  <PresentationFormat>Widescreen</PresentationFormat>
  <Paragraphs>127</Paragraphs>
  <Slides>12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Clarendon Text Pro</vt:lpstr>
      <vt:lpstr>Palatino</vt:lpstr>
      <vt:lpstr>SDSU-Extension-PowerPoint-HD</vt:lpstr>
      <vt:lpstr>Adopt-A-Cow: Beef</vt:lpstr>
      <vt:lpstr>Lock 1 – 1</vt:lpstr>
      <vt:lpstr>Lock 1 – 2</vt:lpstr>
      <vt:lpstr>Lock 2 – 1</vt:lpstr>
      <vt:lpstr>Lock 2 – 2</vt:lpstr>
      <vt:lpstr>Lock 3 – 1</vt:lpstr>
      <vt:lpstr>Lock 3 – 2</vt:lpstr>
      <vt:lpstr>Lock 4 – 1</vt:lpstr>
      <vt:lpstr>Lock 4 – 2</vt:lpstr>
      <vt:lpstr>Lock 5 – 1</vt:lpstr>
      <vt:lpstr>Lock 5 – 2</vt:lpstr>
      <vt:lpstr>And Justice For 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Cartney, Shelly</dc:creator>
  <cp:lastModifiedBy>Cartney, Shelly</cp:lastModifiedBy>
  <cp:revision>11</cp:revision>
  <dcterms:created xsi:type="dcterms:W3CDTF">2024-07-19T18:33:50Z</dcterms:created>
  <dcterms:modified xsi:type="dcterms:W3CDTF">2025-10-08T19:56:51Z</dcterms:modified>
</cp:coreProperties>
</file>