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14"/>
  </p:notesMasterIdLst>
  <p:handoutMasterIdLst>
    <p:handoutMasterId r:id="rId15"/>
  </p:handoutMasterIdLst>
  <p:sldIdLst>
    <p:sldId id="256" r:id="rId2"/>
    <p:sldId id="259" r:id="rId3"/>
    <p:sldId id="276" r:id="rId4"/>
    <p:sldId id="277" r:id="rId5"/>
    <p:sldId id="278" r:id="rId6"/>
    <p:sldId id="279" r:id="rId7"/>
    <p:sldId id="280" r:id="rId8"/>
    <p:sldId id="281" r:id="rId9"/>
    <p:sldId id="282" r:id="rId10"/>
    <p:sldId id="283" r:id="rId11"/>
    <p:sldId id="284"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100"/>
    <a:srgbClr val="0033A0"/>
    <a:srgbClr val="0C2340"/>
    <a:srgbClr val="008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0"/>
    <p:restoredTop sz="92857"/>
  </p:normalViewPr>
  <p:slideViewPr>
    <p:cSldViewPr snapToGrid="0" snapToObjects="1">
      <p:cViewPr varScale="1">
        <p:scale>
          <a:sx n="114" d="100"/>
          <a:sy n="114" d="100"/>
        </p:scale>
        <p:origin x="992" y="176"/>
      </p:cViewPr>
      <p:guideLst/>
    </p:cSldViewPr>
  </p:slideViewPr>
  <p:notesTextViewPr>
    <p:cViewPr>
      <p:scale>
        <a:sx n="1" d="1"/>
        <a:sy n="1" d="1"/>
      </p:scale>
      <p:origin x="0" y="0"/>
    </p:cViewPr>
  </p:notesTextViewPr>
  <p:notesViewPr>
    <p:cSldViewPr snapToGrid="0" snapToObjects="1" showGuides="1">
      <p:cViewPr varScale="1">
        <p:scale>
          <a:sx n="150" d="100"/>
          <a:sy n="150" d="100"/>
        </p:scale>
        <p:origin x="416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0B5AEC-DA65-9C5D-519C-20876A4E90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26C6B3B-248E-BF36-642B-F41CDC7D233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EED89D-4402-EE4A-9811-87F9C4C9F77A}" type="datetimeFigureOut">
              <a:rPr lang="en-US" smtClean="0"/>
              <a:t>10/8/25</a:t>
            </a:fld>
            <a:endParaRPr lang="en-US"/>
          </a:p>
        </p:txBody>
      </p:sp>
      <p:sp>
        <p:nvSpPr>
          <p:cNvPr id="4" name="Footer Placeholder 3">
            <a:extLst>
              <a:ext uri="{FF2B5EF4-FFF2-40B4-BE49-F238E27FC236}">
                <a16:creationId xmlns:a16="http://schemas.microsoft.com/office/drawing/2014/main" id="{B07EC81C-4FF4-E4DD-A94F-E246D2D8F9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B23417D-A910-8748-AB67-F901E88C2F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6340D0-ADD1-A24B-A510-884612EBEE7A}" type="slidenum">
              <a:rPr lang="en-US" smtClean="0"/>
              <a:t>‹#›</a:t>
            </a:fld>
            <a:endParaRPr lang="en-US"/>
          </a:p>
        </p:txBody>
      </p:sp>
    </p:spTree>
    <p:extLst>
      <p:ext uri="{BB962C8B-B14F-4D97-AF65-F5344CB8AC3E}">
        <p14:creationId xmlns:p14="http://schemas.microsoft.com/office/powerpoint/2010/main" val="19847087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30E24-4AF4-744C-A976-BB2CF4BE0A06}" type="datetimeFigureOut">
              <a:rPr lang="en-US" smtClean="0"/>
              <a:t>10/8/25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CC610-5721-6F4D-B2B9-8C66FCE96C21}" type="slidenum">
              <a:rPr lang="en-US" smtClean="0"/>
              <a:t>‹#›</a:t>
            </a:fld>
            <a:endParaRPr lang="en-US"/>
          </a:p>
        </p:txBody>
      </p:sp>
    </p:spTree>
    <p:extLst>
      <p:ext uri="{BB962C8B-B14F-4D97-AF65-F5344CB8AC3E}">
        <p14:creationId xmlns:p14="http://schemas.microsoft.com/office/powerpoint/2010/main" val="54148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a:t>
            </a:r>
            <a:r>
              <a:rPr lang="en-US" sz="1200" b="1" i="1" dirty="0">
                <a:latin typeface="Arial" panose="020B0604020202020204" pitchFamily="34" charset="0"/>
                <a:cs typeface="Arial" panose="020B0604020202020204" pitchFamily="34" charset="0"/>
              </a:rPr>
              <a:t> “number”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number of some sort.</a:t>
            </a:r>
          </a:p>
          <a:p>
            <a:endParaRPr lang="en-US" sz="1200" b="1" i="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(2)</a:t>
            </a:r>
            <a:r>
              <a:rPr lang="en-US" sz="1200" b="1" i="1" dirty="0">
                <a:latin typeface="Arial" panose="020B0604020202020204" pitchFamily="34" charset="0"/>
                <a:cs typeface="Arial" panose="020B0604020202020204" pitchFamily="34" charset="0"/>
              </a:rPr>
              <a:t>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‘In this year’ are bolded and italicized </a:t>
            </a:r>
          </a:p>
          <a:p>
            <a:endParaRPr lang="en-US" sz="1200" b="0"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2</a:t>
            </a:fld>
            <a:endParaRPr lang="en-US"/>
          </a:p>
        </p:txBody>
      </p:sp>
    </p:spTree>
    <p:extLst>
      <p:ext uri="{BB962C8B-B14F-4D97-AF65-F5344CB8AC3E}">
        <p14:creationId xmlns:p14="http://schemas.microsoft.com/office/powerpoint/2010/main" val="2588277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Now look at the picture clue. Putting these clues together, what conclusion can you draw?</a:t>
            </a:r>
          </a:p>
          <a:p>
            <a:endParaRPr lang="en-US" sz="1200" b="1" i="0"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Think about where cattle came to South Dakota from. What direction did they travel?</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0" dirty="0">
                <a:latin typeface="Arial" panose="020B0604020202020204" pitchFamily="34" charset="0"/>
                <a:cs typeface="Arial" panose="020B0604020202020204" pitchFamily="34" charset="0"/>
              </a:rPr>
              <a:t>Texas</a:t>
            </a: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Eastern U.S. &amp; Minnesota</a:t>
            </a:r>
          </a:p>
          <a:p>
            <a:r>
              <a:rPr lang="en-US" sz="1200" b="0" i="1" dirty="0">
                <a:latin typeface="Arial" panose="020B0604020202020204" pitchFamily="34" charset="0"/>
                <a:cs typeface="Arial" panose="020B0604020202020204" pitchFamily="34" charset="0"/>
              </a:rPr>
              <a:t>(3) </a:t>
            </a:r>
            <a:r>
              <a:rPr lang="en-US" sz="1200" b="1" i="0" dirty="0">
                <a:latin typeface="Arial" panose="020B0604020202020204" pitchFamily="34" charset="0"/>
                <a:cs typeface="Arial" panose="020B0604020202020204" pitchFamily="34" charset="0"/>
              </a:rPr>
              <a:t>Canada</a:t>
            </a:r>
            <a:endParaRPr lang="en-US" sz="1200" b="1" i="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(4) </a:t>
            </a:r>
            <a:r>
              <a:rPr lang="en-US" sz="1200" b="1" i="0" dirty="0">
                <a:latin typeface="Arial" panose="020B0604020202020204" pitchFamily="34" charset="0"/>
                <a:cs typeface="Arial" panose="020B0604020202020204" pitchFamily="34" charset="0"/>
              </a:rPr>
              <a:t>Scotland</a:t>
            </a:r>
            <a:endParaRPr lang="en-US" sz="1200" b="1"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11</a:t>
            </a:fld>
            <a:endParaRPr lang="en-US"/>
          </a:p>
        </p:txBody>
      </p:sp>
    </p:spTree>
    <p:extLst>
      <p:ext uri="{BB962C8B-B14F-4D97-AF65-F5344CB8AC3E}">
        <p14:creationId xmlns:p14="http://schemas.microsoft.com/office/powerpoint/2010/main" val="397626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Now look at the picture clue. Putting these clues together, what conclusion can you draw?</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0" i="0" dirty="0">
                <a:latin typeface="Arial" panose="020B0604020202020204" pitchFamily="34" charset="0"/>
                <a:cs typeface="Arial" panose="020B0604020202020204" pitchFamily="34" charset="0"/>
              </a:rPr>
              <a:t> </a:t>
            </a:r>
            <a:r>
              <a:rPr lang="en-US" sz="1200" b="1" i="0" dirty="0">
                <a:latin typeface="Arial" panose="020B0604020202020204" pitchFamily="34" charset="0"/>
                <a:cs typeface="Arial" panose="020B0604020202020204" pitchFamily="34" charset="0"/>
              </a:rPr>
              <a:t>Look closely what do you see?</a:t>
            </a:r>
            <a:endParaRPr lang="en-US" sz="1200" b="1"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3</a:t>
            </a:fld>
            <a:endParaRPr lang="en-US"/>
          </a:p>
        </p:txBody>
      </p:sp>
    </p:spTree>
    <p:extLst>
      <p:ext uri="{BB962C8B-B14F-4D97-AF65-F5344CB8AC3E}">
        <p14:creationId xmlns:p14="http://schemas.microsoft.com/office/powerpoint/2010/main" val="257983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“alphabet”</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word or letter combination of some sort.</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‘precious metal’ and ‘ this metal’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4</a:t>
            </a:fld>
            <a:endParaRPr lang="en-US"/>
          </a:p>
        </p:txBody>
      </p:sp>
    </p:spTree>
    <p:extLst>
      <p:ext uri="{BB962C8B-B14F-4D97-AF65-F5344CB8AC3E}">
        <p14:creationId xmlns:p14="http://schemas.microsoft.com/office/powerpoint/2010/main" val="2585286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5</a:t>
            </a:fld>
            <a:endParaRPr lang="en-US"/>
          </a:p>
        </p:txBody>
      </p:sp>
    </p:spTree>
    <p:extLst>
      <p:ext uri="{BB962C8B-B14F-4D97-AF65-F5344CB8AC3E}">
        <p14:creationId xmlns:p14="http://schemas.microsoft.com/office/powerpoint/2010/main" val="149516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“alphabet”</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word or letter combination of some sort.</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‘well-known general’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6</a:t>
            </a:fld>
            <a:endParaRPr lang="en-US"/>
          </a:p>
        </p:txBody>
      </p:sp>
    </p:spTree>
    <p:extLst>
      <p:ext uri="{BB962C8B-B14F-4D97-AF65-F5344CB8AC3E}">
        <p14:creationId xmlns:p14="http://schemas.microsoft.com/office/powerpoint/2010/main" val="299866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7</a:t>
            </a:fld>
            <a:endParaRPr lang="en-US"/>
          </a:p>
        </p:txBody>
      </p:sp>
    </p:spTree>
    <p:extLst>
      <p:ext uri="{BB962C8B-B14F-4D97-AF65-F5344CB8AC3E}">
        <p14:creationId xmlns:p14="http://schemas.microsoft.com/office/powerpoint/2010/main" val="139496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Take a 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color combination.</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major rivers’ and ‘North to South’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8</a:t>
            </a:fld>
            <a:endParaRPr lang="en-US"/>
          </a:p>
        </p:txBody>
      </p:sp>
    </p:spTree>
    <p:extLst>
      <p:ext uri="{BB962C8B-B14F-4D97-AF65-F5344CB8AC3E}">
        <p14:creationId xmlns:p14="http://schemas.microsoft.com/office/powerpoint/2010/main" val="2269398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9</a:t>
            </a:fld>
            <a:endParaRPr lang="en-US"/>
          </a:p>
        </p:txBody>
      </p:sp>
    </p:spTree>
    <p:extLst>
      <p:ext uri="{BB962C8B-B14F-4D97-AF65-F5344CB8AC3E}">
        <p14:creationId xmlns:p14="http://schemas.microsoft.com/office/powerpoint/2010/main" val="3379297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“directional”</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directional combination.</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‘from’, ‘Texas’, ‘Eastern U.S.’, ‘ Minnesota’, Canada’ and ‘ Scotland’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10</a:t>
            </a:fld>
            <a:endParaRPr lang="en-US"/>
          </a:p>
        </p:txBody>
      </p:sp>
    </p:spTree>
    <p:extLst>
      <p:ext uri="{BB962C8B-B14F-4D97-AF65-F5344CB8AC3E}">
        <p14:creationId xmlns:p14="http://schemas.microsoft.com/office/powerpoint/2010/main" val="1509818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i="0">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44397"/>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10" name="Picture Placeholder 9">
            <a:extLst>
              <a:ext uri="{FF2B5EF4-FFF2-40B4-BE49-F238E27FC236}">
                <a16:creationId xmlns:a16="http://schemas.microsoft.com/office/drawing/2014/main" id="{1241CD7A-461C-E4BC-A48B-C644AD5016DE}"/>
              </a:ext>
            </a:extLst>
          </p:cNvPr>
          <p:cNvSpPr>
            <a:spLocks noGrp="1"/>
          </p:cNvSpPr>
          <p:nvPr>
            <p:ph type="pic" sz="quarter" idx="13"/>
          </p:nvPr>
        </p:nvSpPr>
        <p:spPr>
          <a:xfrm>
            <a:off x="7534654" y="0"/>
            <a:ext cx="4657346" cy="6855932"/>
          </a:xfrm>
        </p:spPr>
        <p:txBody>
          <a:bodyPr/>
          <a:lstStyle/>
          <a:p>
            <a:r>
              <a:rPr lang="en-US"/>
              <a:t>Click icon to add picture</a:t>
            </a:r>
          </a:p>
        </p:txBody>
      </p:sp>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184431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Yello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F88046-2C23-700E-CABF-0D3AA26C763A}"/>
              </a:ext>
            </a:extLst>
          </p:cNvPr>
          <p:cNvSpPr/>
          <p:nvPr/>
        </p:nvSpPr>
        <p:spPr>
          <a:xfrm>
            <a:off x="0" y="0"/>
            <a:ext cx="3544866" cy="6858000"/>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12" name="Picture 11" descr="Text&#10;&#10;Description automatically generated with medium confidence">
            <a:extLst>
              <a:ext uri="{FF2B5EF4-FFF2-40B4-BE49-F238E27FC236}">
                <a16:creationId xmlns:a16="http://schemas.microsoft.com/office/drawing/2014/main" id="{0F57DE39-23F4-E77C-5F37-535E12079B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1835" y="6068860"/>
            <a:ext cx="2502279" cy="644692"/>
          </a:xfrm>
          <a:prstGeom prst="rect">
            <a:avLst/>
          </a:prstGeom>
        </p:spPr>
      </p:pic>
      <p:sp>
        <p:nvSpPr>
          <p:cNvPr id="5" name="Content Placeholder 2">
            <a:extLst>
              <a:ext uri="{FF2B5EF4-FFF2-40B4-BE49-F238E27FC236}">
                <a16:creationId xmlns:a16="http://schemas.microsoft.com/office/drawing/2014/main" id="{729E23B5-8D19-2A64-4CAF-4A9900482DE4}"/>
              </a:ext>
            </a:extLst>
          </p:cNvPr>
          <p:cNvSpPr>
            <a:spLocks noGrp="1"/>
          </p:cNvSpPr>
          <p:nvPr>
            <p:ph sz="half" idx="10"/>
          </p:nvPr>
        </p:nvSpPr>
        <p:spPr>
          <a:xfrm>
            <a:off x="3826701" y="555444"/>
            <a:ext cx="7780352"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7942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ne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13558036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477440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ne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19802798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5" name="Content Placeholder 2">
            <a:extLst>
              <a:ext uri="{FF2B5EF4-FFF2-40B4-BE49-F238E27FC236}">
                <a16:creationId xmlns:a16="http://schemas.microsoft.com/office/drawing/2014/main" id="{DD0B402A-984E-0077-76EE-B4F5B6E11C83}"/>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a:extLst>
              <a:ext uri="{FF2B5EF4-FFF2-40B4-BE49-F238E27FC236}">
                <a16:creationId xmlns:a16="http://schemas.microsoft.com/office/drawing/2014/main" id="{FF936EB0-9731-9915-F1E7-B1FF785B5DE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34840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ne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3">
            <a:extLst>
              <a:ext uri="{FF2B5EF4-FFF2-40B4-BE49-F238E27FC236}">
                <a16:creationId xmlns:a16="http://schemas.microsoft.com/office/drawing/2014/main" id="{D3E2983D-BFBB-BE1B-498D-E0CD551B9724}"/>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68A27D4-20B2-CFD3-18B1-D4646DCA208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127485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1C38D91D-5F05-15CA-FE61-6460299A792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223F10-33FB-7A01-FFD3-22E3C82EF195}"/>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211F75B-4B60-3160-09AC-05127AA3AAEB}"/>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437931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H-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31732"/>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166041"/>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6844" y="309534"/>
            <a:ext cx="259800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5466614"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83863A07-0CAD-D357-DEED-AD04E5B260F2}"/>
              </a:ext>
            </a:extLst>
          </p:cNvPr>
          <p:cNvSpPr>
            <a:spLocks noGrp="1"/>
          </p:cNvSpPr>
          <p:nvPr>
            <p:ph type="pic" sz="quarter" idx="13"/>
          </p:nvPr>
        </p:nvSpPr>
        <p:spPr>
          <a:xfrm>
            <a:off x="7534654" y="0"/>
            <a:ext cx="4657346" cy="6858000"/>
          </a:xfrm>
        </p:spPr>
        <p:txBody>
          <a:bodyPr/>
          <a:lstStyle/>
          <a:p>
            <a:r>
              <a:rPr lang="en-US"/>
              <a:t>Click icon to add picture</a:t>
            </a:r>
          </a:p>
        </p:txBody>
      </p:sp>
      <p:pic>
        <p:nvPicPr>
          <p:cNvPr id="5" name="Picture 4">
            <a:extLst>
              <a:ext uri="{FF2B5EF4-FFF2-40B4-BE49-F238E27FC236}">
                <a16:creationId xmlns:a16="http://schemas.microsoft.com/office/drawing/2014/main" id="{B685ED39-91F0-9DFC-8E09-8C862067E59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492651" y="369891"/>
            <a:ext cx="539288" cy="548640"/>
          </a:xfrm>
          <a:prstGeom prst="rect">
            <a:avLst/>
          </a:prstGeom>
        </p:spPr>
      </p:pic>
      <p:cxnSp>
        <p:nvCxnSpPr>
          <p:cNvPr id="7" name="Straight Connector 6">
            <a:extLst>
              <a:ext uri="{FF2B5EF4-FFF2-40B4-BE49-F238E27FC236}">
                <a16:creationId xmlns:a16="http://schemas.microsoft.com/office/drawing/2014/main" id="{827325EE-55BC-6444-EEBB-AC9930C56F31}"/>
              </a:ext>
            </a:extLst>
          </p:cNvPr>
          <p:cNvCxnSpPr>
            <a:cxnSpLocks/>
          </p:cNvCxnSpPr>
          <p:nvPr/>
        </p:nvCxnSpPr>
        <p:spPr>
          <a:xfrm>
            <a:off x="3258748" y="375506"/>
            <a:ext cx="0" cy="5374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0798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H-Section-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826042"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4130842" y="555444"/>
            <a:ext cx="7476210"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004110B2-6E28-3732-5C7B-6036FB06486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69420" y="6167418"/>
            <a:ext cx="468910" cy="480210"/>
          </a:xfrm>
          <a:prstGeom prst="rect">
            <a:avLst/>
          </a:prstGeom>
        </p:spPr>
      </p:pic>
      <p:cxnSp>
        <p:nvCxnSpPr>
          <p:cNvPr id="6" name="Straight Connector 5">
            <a:extLst>
              <a:ext uri="{FF2B5EF4-FFF2-40B4-BE49-F238E27FC236}">
                <a16:creationId xmlns:a16="http://schemas.microsoft.com/office/drawing/2014/main" id="{E033F9A0-C73F-EAB2-2DEB-BBA51FDB319F}"/>
              </a:ext>
            </a:extLst>
          </p:cNvPr>
          <p:cNvCxnSpPr>
            <a:cxnSpLocks/>
          </p:cNvCxnSpPr>
          <p:nvPr/>
        </p:nvCxnSpPr>
        <p:spPr>
          <a:xfrm>
            <a:off x="2833632" y="6138818"/>
            <a:ext cx="0" cy="5374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1989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General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45E9-ECF6-1C66-EA86-00AA4A8A7BF2}"/>
              </a:ext>
            </a:extLst>
          </p:cNvPr>
          <p:cNvSpPr>
            <a:spLocks noGrp="1"/>
          </p:cNvSpPr>
          <p:nvPr>
            <p:ph type="title"/>
          </p:nvPr>
        </p:nvSpPr>
        <p:spPr>
          <a:xfrm>
            <a:off x="839788" y="365125"/>
            <a:ext cx="10515600" cy="1087157"/>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CB15A21-0C93-AEBE-530D-AD400B45EB6F}"/>
              </a:ext>
            </a:extLst>
          </p:cNvPr>
          <p:cNvSpPr>
            <a:spLocks noGrp="1"/>
          </p:cNvSpPr>
          <p:nvPr>
            <p:ph sz="half" idx="2"/>
          </p:nvPr>
        </p:nvSpPr>
        <p:spPr>
          <a:xfrm>
            <a:off x="839788" y="1984665"/>
            <a:ext cx="10514012" cy="397971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Text&#10;&#10;Description automatically generated">
            <a:extLst>
              <a:ext uri="{FF2B5EF4-FFF2-40B4-BE49-F238E27FC236}">
                <a16:creationId xmlns:a16="http://schemas.microsoft.com/office/drawing/2014/main" id="{BCC71E2A-C5AA-DC4B-12DB-A8D07268E8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659" y="6176963"/>
            <a:ext cx="3657600" cy="499672"/>
          </a:xfrm>
          <a:prstGeom prst="rect">
            <a:avLst/>
          </a:prstGeom>
        </p:spPr>
      </p:pic>
      <p:sp>
        <p:nvSpPr>
          <p:cNvPr id="5" name="TextBox 4">
            <a:extLst>
              <a:ext uri="{FF2B5EF4-FFF2-40B4-BE49-F238E27FC236}">
                <a16:creationId xmlns:a16="http://schemas.microsoft.com/office/drawing/2014/main" id="{0E47F6DB-D326-BC79-F07E-45CF7BB7468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728607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544866"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3828221" y="555444"/>
            <a:ext cx="7778831"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8211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olunte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9325759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ewslet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3970390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earn-Mo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396516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v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5306922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llaborators">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081A39A-73A9-1711-68EF-3A9C70C1D7CD}"/>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D75FCD6D-7E69-C4A8-5DFB-CF225D0EFC46}"/>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6" name="Picture 15" descr="A blue and yellow logo&#10;&#10;Description automatically generated with medium confidence">
            <a:extLst>
              <a:ext uri="{FF2B5EF4-FFF2-40B4-BE49-F238E27FC236}">
                <a16:creationId xmlns:a16="http://schemas.microsoft.com/office/drawing/2014/main" id="{C5465170-9552-B505-37B1-4B670A908E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5952" y="338075"/>
            <a:ext cx="1630813" cy="1052803"/>
          </a:xfrm>
          <a:prstGeom prst="rect">
            <a:avLst/>
          </a:prstGeom>
        </p:spPr>
      </p:pic>
      <p:sp>
        <p:nvSpPr>
          <p:cNvPr id="22" name="Picture Placeholder 21">
            <a:extLst>
              <a:ext uri="{FF2B5EF4-FFF2-40B4-BE49-F238E27FC236}">
                <a16:creationId xmlns:a16="http://schemas.microsoft.com/office/drawing/2014/main" id="{D74EBB09-13F4-B4CA-5833-DE01F36B0D01}"/>
              </a:ext>
            </a:extLst>
          </p:cNvPr>
          <p:cNvSpPr>
            <a:spLocks noGrp="1"/>
          </p:cNvSpPr>
          <p:nvPr>
            <p:ph type="pic" sz="quarter" idx="12"/>
          </p:nvPr>
        </p:nvSpPr>
        <p:spPr>
          <a:xfrm>
            <a:off x="626164" y="2147469"/>
            <a:ext cx="1093788" cy="1116013"/>
          </a:xfrm>
        </p:spPr>
        <p:txBody>
          <a:bodyPr/>
          <a:lstStyle/>
          <a:p>
            <a:r>
              <a:rPr lang="en-US"/>
              <a:t>Click icon to add picture</a:t>
            </a:r>
            <a:endParaRPr lang="en-US" dirty="0"/>
          </a:p>
        </p:txBody>
      </p:sp>
      <p:sp>
        <p:nvSpPr>
          <p:cNvPr id="23" name="Picture Placeholder 21">
            <a:extLst>
              <a:ext uri="{FF2B5EF4-FFF2-40B4-BE49-F238E27FC236}">
                <a16:creationId xmlns:a16="http://schemas.microsoft.com/office/drawing/2014/main" id="{0724FB41-64DA-D76C-92F6-79DBFEED8CA9}"/>
              </a:ext>
            </a:extLst>
          </p:cNvPr>
          <p:cNvSpPr>
            <a:spLocks noGrp="1"/>
          </p:cNvSpPr>
          <p:nvPr>
            <p:ph type="pic" sz="quarter" idx="13"/>
          </p:nvPr>
        </p:nvSpPr>
        <p:spPr>
          <a:xfrm>
            <a:off x="626164" y="3633369"/>
            <a:ext cx="1093788" cy="1116013"/>
          </a:xfrm>
        </p:spPr>
        <p:txBody>
          <a:bodyPr/>
          <a:lstStyle/>
          <a:p>
            <a:r>
              <a:rPr lang="en-US"/>
              <a:t>Click icon to add picture</a:t>
            </a:r>
          </a:p>
        </p:txBody>
      </p:sp>
      <p:sp>
        <p:nvSpPr>
          <p:cNvPr id="24" name="Picture Placeholder 21">
            <a:extLst>
              <a:ext uri="{FF2B5EF4-FFF2-40B4-BE49-F238E27FC236}">
                <a16:creationId xmlns:a16="http://schemas.microsoft.com/office/drawing/2014/main" id="{2B7CF18F-8E0F-6785-D5A9-C535A4035439}"/>
              </a:ext>
            </a:extLst>
          </p:cNvPr>
          <p:cNvSpPr>
            <a:spLocks noGrp="1"/>
          </p:cNvSpPr>
          <p:nvPr>
            <p:ph type="pic" sz="quarter" idx="14"/>
          </p:nvPr>
        </p:nvSpPr>
        <p:spPr>
          <a:xfrm>
            <a:off x="626164" y="5105400"/>
            <a:ext cx="1093788" cy="1116013"/>
          </a:xfrm>
        </p:spPr>
        <p:txBody>
          <a:bodyPr/>
          <a:lstStyle/>
          <a:p>
            <a:r>
              <a:rPr lang="en-US"/>
              <a:t>Click icon to add picture</a:t>
            </a:r>
          </a:p>
        </p:txBody>
      </p:sp>
      <p:sp>
        <p:nvSpPr>
          <p:cNvPr id="2" name="Title 1">
            <a:extLst>
              <a:ext uri="{FF2B5EF4-FFF2-40B4-BE49-F238E27FC236}">
                <a16:creationId xmlns:a16="http://schemas.microsoft.com/office/drawing/2014/main" id="{56D10068-D35B-8B2E-7FF1-9A3607931A51}"/>
              </a:ext>
            </a:extLst>
          </p:cNvPr>
          <p:cNvSpPr>
            <a:spLocks noGrp="1"/>
          </p:cNvSpPr>
          <p:nvPr>
            <p:ph type="title" hasCustomPrompt="1"/>
          </p:nvPr>
        </p:nvSpPr>
        <p:spPr>
          <a:xfrm>
            <a:off x="602166" y="791737"/>
            <a:ext cx="9612351" cy="1103970"/>
          </a:xfrm>
        </p:spPr>
        <p:txBody>
          <a:bodyPr/>
          <a:lstStyle>
            <a:lvl1pPr>
              <a:defRPr>
                <a:solidFill>
                  <a:srgbClr val="0033A0"/>
                </a:solidFill>
              </a:defRPr>
            </a:lvl1pPr>
          </a:lstStyle>
          <a:p>
            <a:r>
              <a:rPr lang="en-US" dirty="0"/>
              <a:t>Collaborators</a:t>
            </a:r>
          </a:p>
        </p:txBody>
      </p:sp>
      <p:sp>
        <p:nvSpPr>
          <p:cNvPr id="4" name="Text Placeholder 3">
            <a:extLst>
              <a:ext uri="{FF2B5EF4-FFF2-40B4-BE49-F238E27FC236}">
                <a16:creationId xmlns:a16="http://schemas.microsoft.com/office/drawing/2014/main" id="{CA91E26A-3E95-B470-8962-BBDC89F03D1B}"/>
              </a:ext>
            </a:extLst>
          </p:cNvPr>
          <p:cNvSpPr>
            <a:spLocks noGrp="1"/>
          </p:cNvSpPr>
          <p:nvPr>
            <p:ph type="body" sz="quarter" idx="15"/>
          </p:nvPr>
        </p:nvSpPr>
        <p:spPr>
          <a:xfrm>
            <a:off x="1917700" y="2119313"/>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5C6D7250-63ED-43EF-EC04-2C076024009F}"/>
              </a:ext>
            </a:extLst>
          </p:cNvPr>
          <p:cNvSpPr>
            <a:spLocks noGrp="1"/>
          </p:cNvSpPr>
          <p:nvPr>
            <p:ph type="body" sz="quarter" idx="16"/>
          </p:nvPr>
        </p:nvSpPr>
        <p:spPr>
          <a:xfrm>
            <a:off x="1917700" y="3633369"/>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2" name="Text Placeholder 3">
            <a:extLst>
              <a:ext uri="{FF2B5EF4-FFF2-40B4-BE49-F238E27FC236}">
                <a16:creationId xmlns:a16="http://schemas.microsoft.com/office/drawing/2014/main" id="{DAE0FFB3-3075-9978-2122-B0DE914CCE8C}"/>
              </a:ext>
            </a:extLst>
          </p:cNvPr>
          <p:cNvSpPr>
            <a:spLocks noGrp="1"/>
          </p:cNvSpPr>
          <p:nvPr>
            <p:ph type="body" sz="quarter" idx="17"/>
          </p:nvPr>
        </p:nvSpPr>
        <p:spPr>
          <a:xfrm>
            <a:off x="1917700" y="5105400"/>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4" name="TextBox 13">
            <a:extLst>
              <a:ext uri="{FF2B5EF4-FFF2-40B4-BE49-F238E27FC236}">
                <a16:creationId xmlns:a16="http://schemas.microsoft.com/office/drawing/2014/main" id="{5A6ED2FF-BCDF-9DC7-CC21-9814C65D8D2C}"/>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195340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reen - And Justice For All">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1892D32-3E72-E9A6-6A36-F519DC80A4CC}"/>
              </a:ext>
            </a:extLst>
          </p:cNvPr>
          <p:cNvSpPr>
            <a:spLocks noGrp="1"/>
          </p:cNvSpPr>
          <p:nvPr>
            <p:ph type="title" hasCustomPrompt="1"/>
          </p:nvPr>
        </p:nvSpPr>
        <p:spPr>
          <a:xfrm>
            <a:off x="4704080" y="228600"/>
            <a:ext cx="6598920" cy="295275"/>
          </a:xfrm>
        </p:spPr>
        <p:txBody>
          <a:bodyPr>
            <a:normAutofit/>
          </a:bodyPr>
          <a:lstStyle>
            <a:lvl1pPr>
              <a:defRPr sz="800">
                <a:solidFill>
                  <a:srgbClr val="00774B"/>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b="63833"/>
          <a:stretch>
            <a:fillRect/>
          </a:stretch>
        </p:blipFill>
        <p:spPr>
          <a:xfrm>
            <a:off x="6349" y="0"/>
            <a:ext cx="12179302" cy="248031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bg1"/>
                </a:solidFill>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416320"/>
          </a:xfrm>
          <a:prstGeom prst="rect">
            <a:avLst/>
          </a:prstGeom>
          <a:noFill/>
        </p:spPr>
        <p:txBody>
          <a:bodyPr wrap="square" lIns="0" tIns="0" rIns="0" bIns="0" rtlCol="0">
            <a:spAutoFit/>
          </a:bodyPr>
          <a:lstStyle/>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In accordance with Federal law and the U.S. Department of Agriculture (USDA) civil rights regulations and policies, this institution is prohibited from discriminating on the basis of race, color, national origin (including limited English proficiency), sex, age, disability, and reprisal or retaliation for prior civil rights activity.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Program information may be made available in languages other than English. Persons with disabilities who require alternative means of communication for program information (e.g., braille, large print, audiotape, American Sign Language) should contact the responsible State or local Agency that administers the program or contact USDA through the Telecommunications Relay Service at 711 (voice and TTY).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To file a program discrimination complaint, a complainant should complete a Form AD-3027, USDA Program Discrimination Complaint Form, which can be obtained online at </a:t>
            </a:r>
            <a:r>
              <a:rPr lang="en-US" sz="12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2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USDA. The letter must contain the complainant’s name, address, telephone number, and a written description of the alleged discriminatory action in sufficient detail to inform the Office of the Assistant Secretary for Civil Rights (OASCR) about the nature and date of an alleged civil rights violation. The completed AD-3027 form or letter must be submitted to USDA by: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20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email: </a:t>
            </a:r>
            <a:r>
              <a:rPr lang="en-US" sz="120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200" dirty="0">
                <a:effectLst/>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13" name="Title 1">
            <a:extLst>
              <a:ext uri="{FF2B5EF4-FFF2-40B4-BE49-F238E27FC236}">
                <a16:creationId xmlns:a16="http://schemas.microsoft.com/office/drawing/2014/main" id="{48CAED75-2BDD-5584-6BCB-8B03CB0EE324}"/>
              </a:ext>
            </a:extLst>
          </p:cNvPr>
          <p:cNvSpPr txBox="1">
            <a:spLocks/>
          </p:cNvSpPr>
          <p:nvPr/>
        </p:nvSpPr>
        <p:spPr>
          <a:xfrm>
            <a:off x="838200" y="972229"/>
            <a:ext cx="241300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AND JUSTICE</a:t>
            </a:r>
          </a:p>
        </p:txBody>
      </p:sp>
    </p:spTree>
    <p:extLst>
      <p:ext uri="{BB962C8B-B14F-4D97-AF65-F5344CB8AC3E}">
        <p14:creationId xmlns:p14="http://schemas.microsoft.com/office/powerpoint/2010/main" val="27797716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range - And Justice For All">
    <p:spTree>
      <p:nvGrpSpPr>
        <p:cNvPr id="1" name=""/>
        <p:cNvGrpSpPr/>
        <p:nvPr/>
      </p:nvGrpSpPr>
      <p:grpSpPr>
        <a:xfrm>
          <a:off x="0" y="0"/>
          <a:ext cx="0" cy="0"/>
          <a:chOff x="0" y="0"/>
          <a:chExt cx="0" cy="0"/>
        </a:xfrm>
      </p:grpSpPr>
      <p:sp>
        <p:nvSpPr>
          <p:cNvPr id="4" name="Title 13">
            <a:extLst>
              <a:ext uri="{FF2B5EF4-FFF2-40B4-BE49-F238E27FC236}">
                <a16:creationId xmlns:a16="http://schemas.microsoft.com/office/drawing/2014/main" id="{0D72CE46-0366-1B9A-5032-800457B71900}"/>
              </a:ext>
            </a:extLst>
          </p:cNvPr>
          <p:cNvSpPr>
            <a:spLocks noGrp="1"/>
          </p:cNvSpPr>
          <p:nvPr>
            <p:ph type="title" hasCustomPrompt="1"/>
          </p:nvPr>
        </p:nvSpPr>
        <p:spPr>
          <a:xfrm>
            <a:off x="4704080" y="228600"/>
            <a:ext cx="6598920" cy="295275"/>
          </a:xfrm>
        </p:spPr>
        <p:txBody>
          <a:bodyPr>
            <a:normAutofit/>
          </a:bodyPr>
          <a:lstStyle>
            <a:lvl1pPr>
              <a:defRPr sz="800">
                <a:solidFill>
                  <a:srgbClr val="F5851F"/>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l="52" t="1" r="-52" b="57585"/>
          <a:stretch>
            <a:fillRect/>
          </a:stretch>
        </p:blipFill>
        <p:spPr>
          <a:xfrm>
            <a:off x="6349" y="0"/>
            <a:ext cx="12179302" cy="290576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tx1"/>
                </a:solidFill>
                <a:effectLst>
                  <a:outerShdw blurRad="50800" dist="38100" dir="5400000" algn="t" rotWithShape="0">
                    <a:prstClr val="black">
                      <a:alpha val="40000"/>
                    </a:prstClr>
                  </a:outerShdw>
                </a:effectLst>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731791"/>
          </a:xfrm>
          <a:prstGeom prst="rect">
            <a:avLst/>
          </a:prstGeom>
          <a:noFill/>
        </p:spPr>
        <p:txBody>
          <a:bodyPr wrap="square" lIns="0" tIns="0" rIns="0" bIns="0" numCol="2" spcCol="274320" rtlCol="0">
            <a:spAutoFit/>
          </a:bodyPr>
          <a:lstStyle/>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Title IX of the Education Amendments Act of 1972 (Title IX) prohibits discrimination on the basis of sex – including pregnancy or parental status - in educational programs and activities that receive Federal financial assistance. The law also prohibits individuals from exclusion from such programs or activities, or from denial of benefits from such programs or activities based on sex. This prohibition applies to a wide array of public and private schools at the K-12 grade levels, as well as colleges and universities which receive federal funding. A school that is controlled by a religious organization is exempt from Title IX when the law’s requirements would conflict with the organization’s religious tenets. The law requires federally funded education institutions or programs to disseminate Title IX information widely, including the name, address, and telephone number (or other contact information) of the designated Title IX Coordinator.</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Program information is available in languages other than English. Persons with disabilities who require alternative means of communication (e.g., braille, large print, audiotape, American Sign Language) should contact the responsible State or local Agency that administers the program or contact USDA through the Federal Telecommunications Relay Service at 711 (voice and TTY).</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Prior to filing a Title IX complaint with USDA against an institution, a potential complainant may want to find out about the institution’s grievance process and use that process to have the complaint resolved. However, a complainant is not required by law to use the institutional grievance process before filing a complaint with the Office of the Assistant Secretary for Civil Rights (OASCR). If a complainant uses an institutional grievance process and chooses to file the complaint with OASCR, the complaint must be filed with OASCR within 60 days after completion of the institutional grievance process.</a:t>
            </a:r>
          </a:p>
          <a:p>
            <a:pPr>
              <a:spcBef>
                <a:spcPts val="900"/>
              </a:spcBef>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To file a USDA program discrimination complaint, a complainant should complete Form AD-3027, USDA Program Discrimination Complaint Form, which can be obtained online at </a:t>
            </a:r>
            <a:r>
              <a:rPr lang="en-US" sz="10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0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the USDA office listed below.</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The letter must contain the complainant’s name, address, telephone number, and a written description of the alleged discriminatory action in sufficient detail to inform OASCR about the nature and date of an alleged civil rights violation. The completed AD-3027 form or letter must be submitted to USDA via:</a:t>
            </a:r>
            <a:r>
              <a:rPr lang="en-US" sz="1000" dirty="0">
                <a:effectLst/>
                <a:latin typeface="Arial" panose="020B0604020202020204" pitchFamily="34" charset="0"/>
                <a:cs typeface="Arial" panose="020B0604020202020204" pitchFamily="34" charset="0"/>
              </a:rPr>
              <a:t> </a:t>
            </a: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05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email: </a:t>
            </a:r>
            <a:r>
              <a:rPr lang="en-US" sz="105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05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5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050" dirty="0">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3" name="Title 1">
            <a:extLst>
              <a:ext uri="{FF2B5EF4-FFF2-40B4-BE49-F238E27FC236}">
                <a16:creationId xmlns:a16="http://schemas.microsoft.com/office/drawing/2014/main" id="{910485A4-B2A7-77F0-2E9A-72B65CAA8F5D}"/>
              </a:ext>
            </a:extLst>
          </p:cNvPr>
          <p:cNvSpPr txBox="1">
            <a:spLocks/>
          </p:cNvSpPr>
          <p:nvPr/>
        </p:nvSpPr>
        <p:spPr>
          <a:xfrm>
            <a:off x="838200" y="988870"/>
            <a:ext cx="274828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AND</a:t>
            </a:r>
          </a:p>
          <a:p>
            <a:pPr marL="0" indent="0">
              <a:tabLst>
                <a:tab pos="628650" algn="l"/>
              </a:tabLst>
            </a:pPr>
            <a:r>
              <a:rPr lang="en-US" dirty="0">
                <a:solidFill>
                  <a:schemeClr val="tx1"/>
                </a:solidFill>
                <a:effectLst>
                  <a:outerShdw blurRad="50800" dist="38100" dir="5400000" algn="t" rotWithShape="0">
                    <a:prstClr val="black">
                      <a:alpha val="40000"/>
                    </a:prstClr>
                  </a:outerShdw>
                </a:effectLst>
              </a:rPr>
              <a:t>JUSTICE</a:t>
            </a:r>
          </a:p>
        </p:txBody>
      </p:sp>
    </p:spTree>
    <p:extLst>
      <p:ext uri="{BB962C8B-B14F-4D97-AF65-F5344CB8AC3E}">
        <p14:creationId xmlns:p14="http://schemas.microsoft.com/office/powerpoint/2010/main" val="1441903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ne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9995019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0588241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ne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005951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2">
            <a:extLst>
              <a:ext uri="{FF2B5EF4-FFF2-40B4-BE49-F238E27FC236}">
                <a16:creationId xmlns:a16="http://schemas.microsoft.com/office/drawing/2014/main" id="{2E1F32A6-0CD7-944B-DCDB-6AD591FDB5ED}"/>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a:extLst>
              <a:ext uri="{FF2B5EF4-FFF2-40B4-BE49-F238E27FC236}">
                <a16:creationId xmlns:a16="http://schemas.microsoft.com/office/drawing/2014/main" id="{0A8DE8B2-7F8E-67A5-CD92-5B23F43BAD4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430300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ne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3">
            <a:extLst>
              <a:ext uri="{FF2B5EF4-FFF2-40B4-BE49-F238E27FC236}">
                <a16:creationId xmlns:a16="http://schemas.microsoft.com/office/drawing/2014/main" id="{52573394-94A9-F18E-4E7F-0BDD50F141BD}"/>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FD6FBD4-501B-FD91-2DD4-1F2CEF94A8DA}"/>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852476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9DDA65A-25A0-676F-174C-9B75CB4986A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10C4DBB-8293-CDA6-112D-D25C7F0ACD4E}"/>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AC1F258E-EA2C-C63D-F114-0A82A59FE8E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052492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D100"/>
              </a:solidFill>
              <a:highlight>
                <a:srgbClr val="FFD100"/>
              </a:highlight>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61675"/>
            <a:ext cx="7265713" cy="461665"/>
          </a:xfrm>
          <a:prstGeom prst="rect">
            <a:avLst/>
          </a:prstGeom>
          <a:noFill/>
        </p:spPr>
        <p:txBody>
          <a:bodyPr wrap="square" rtlCol="0">
            <a:spAutoFit/>
          </a:bodyPr>
          <a:lstStyle/>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rgbClr val="0033A0"/>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2C465A10-4CB2-51A4-CF57-F45361009BF9}"/>
              </a:ext>
            </a:extLst>
          </p:cNvPr>
          <p:cNvSpPr>
            <a:spLocks noGrp="1"/>
          </p:cNvSpPr>
          <p:nvPr>
            <p:ph type="pic" sz="quarter" idx="13"/>
          </p:nvPr>
        </p:nvSpPr>
        <p:spPr>
          <a:xfrm>
            <a:off x="7534654" y="0"/>
            <a:ext cx="4657346" cy="6855932"/>
          </a:xfrm>
        </p:spPr>
        <p:txBody>
          <a:bodyPr/>
          <a:lstStyle/>
          <a:p>
            <a:r>
              <a:rPr lang="en-US"/>
              <a:t>Click icon to add picture</a:t>
            </a:r>
          </a:p>
        </p:txBody>
      </p:sp>
    </p:spTree>
    <p:extLst>
      <p:ext uri="{BB962C8B-B14F-4D97-AF65-F5344CB8AC3E}">
        <p14:creationId xmlns:p14="http://schemas.microsoft.com/office/powerpoint/2010/main" val="30880021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4A6D3E-9975-074B-8107-CD07F4DC9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26AB1F-AB05-D256-A524-A97F02C60B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EAB4B4A-0003-89F2-4975-2FB19ECAF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40DBFB06-D1AB-A149-9120-0AF75E3AE9D9}" type="datetimeFigureOut">
              <a:rPr lang="en-US" smtClean="0"/>
              <a:t>10/8/25</a:t>
            </a:fld>
            <a:endParaRPr lang="en-US"/>
          </a:p>
        </p:txBody>
      </p:sp>
      <p:sp>
        <p:nvSpPr>
          <p:cNvPr id="5" name="Footer Placeholder 4">
            <a:extLst>
              <a:ext uri="{FF2B5EF4-FFF2-40B4-BE49-F238E27FC236}">
                <a16:creationId xmlns:a16="http://schemas.microsoft.com/office/drawing/2014/main" id="{92BD121F-CA80-CB3B-141E-217965515F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EB056E6-8DD7-9413-514E-9138D5AD19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70A0DA82-2DE2-DE45-82C0-20037DAFECE0}" type="slidenum">
              <a:rPr lang="en-US" smtClean="0"/>
              <a:t>‹#›</a:t>
            </a:fld>
            <a:endParaRPr lang="en-US"/>
          </a:p>
        </p:txBody>
      </p:sp>
    </p:spTree>
    <p:extLst>
      <p:ext uri="{BB962C8B-B14F-4D97-AF65-F5344CB8AC3E}">
        <p14:creationId xmlns:p14="http://schemas.microsoft.com/office/powerpoint/2010/main" val="227611271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Lst>
  <p:txStyles>
    <p:titleStyle>
      <a:lvl1pPr algn="l" defTabSz="914400" rtl="0" eaLnBrk="1" latinLnBrk="0" hangingPunct="1">
        <a:lnSpc>
          <a:spcPct val="90000"/>
        </a:lnSpc>
        <a:spcBef>
          <a:spcPct val="0"/>
        </a:spcBef>
        <a:buNone/>
        <a:defRPr sz="4400" b="1" i="0" kern="1200">
          <a:solidFill>
            <a:schemeClr val="tx1"/>
          </a:solidFill>
          <a:latin typeface="Palatino" pitchFamily="2" charset="77"/>
          <a:ea typeface="Palatino"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40">
          <p15:clr>
            <a:srgbClr val="F26B43"/>
          </p15:clr>
        </p15:guide>
        <p15:guide id="4" pos="7440">
          <p15:clr>
            <a:srgbClr val="F26B43"/>
          </p15:clr>
        </p15:guide>
        <p15:guide id="5" orient="horz" pos="4176">
          <p15:clr>
            <a:srgbClr val="F26B43"/>
          </p15:clr>
        </p15:guide>
        <p15:guide id="6" pos="96">
          <p15:clr>
            <a:srgbClr val="F26B43"/>
          </p15:clr>
        </p15:guide>
        <p15:guide id="7" pos="7584">
          <p15:clr>
            <a:srgbClr val="F26B43"/>
          </p15:clr>
        </p15:guide>
        <p15:guide id="8" orient="horz" pos="160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2C066E-38EA-09C0-DDDD-5D17538C43DA}"/>
              </a:ext>
            </a:extLst>
          </p:cNvPr>
          <p:cNvSpPr>
            <a:spLocks noGrp="1"/>
          </p:cNvSpPr>
          <p:nvPr>
            <p:ph type="ctrTitle"/>
          </p:nvPr>
        </p:nvSpPr>
        <p:spPr/>
        <p:txBody>
          <a:bodyPr/>
          <a:lstStyle/>
          <a:p>
            <a:r>
              <a:rPr lang="en-US" dirty="0"/>
              <a:t>Adopt-A-Cow: Beef</a:t>
            </a:r>
          </a:p>
        </p:txBody>
      </p:sp>
      <p:sp>
        <p:nvSpPr>
          <p:cNvPr id="8" name="Subtitle 7">
            <a:extLst>
              <a:ext uri="{FF2B5EF4-FFF2-40B4-BE49-F238E27FC236}">
                <a16:creationId xmlns:a16="http://schemas.microsoft.com/office/drawing/2014/main" id="{40FF78B4-73B7-803E-84CA-D0222C8835CB}"/>
              </a:ext>
            </a:extLst>
          </p:cNvPr>
          <p:cNvSpPr>
            <a:spLocks noGrp="1"/>
          </p:cNvSpPr>
          <p:nvPr>
            <p:ph type="subTitle" idx="1"/>
          </p:nvPr>
        </p:nvSpPr>
        <p:spPr/>
        <p:txBody>
          <a:bodyPr>
            <a:normAutofit fontScale="85000" lnSpcReduction="20000"/>
          </a:bodyPr>
          <a:lstStyle/>
          <a:p>
            <a:r>
              <a:rPr lang="en-US" sz="2800" b="1" dirty="0">
                <a:latin typeface="Arial" panose="020B0604020202020204" pitchFamily="34" charset="0"/>
                <a:cs typeface="Arial" panose="020B0604020202020204" pitchFamily="34" charset="0"/>
              </a:rPr>
              <a:t>Beef’s Impact on South Dakota</a:t>
            </a:r>
          </a:p>
          <a:p>
            <a:r>
              <a:rPr lang="en-US" sz="2400" i="1" dirty="0">
                <a:latin typeface="Arial" panose="020B0604020202020204" pitchFamily="34" charset="0"/>
                <a:cs typeface="Arial" panose="020B0604020202020204" pitchFamily="34" charset="0"/>
              </a:rPr>
              <a:t>Escape Room Part 1:</a:t>
            </a:r>
          </a:p>
          <a:p>
            <a:r>
              <a:rPr lang="en-US" sz="2400" i="1" dirty="0">
                <a:latin typeface="Arial" panose="020B0604020202020204" pitchFamily="34" charset="0"/>
                <a:cs typeface="Arial" panose="020B0604020202020204" pitchFamily="34" charset="0"/>
              </a:rPr>
              <a:t>1868-1878 Clues</a:t>
            </a:r>
          </a:p>
        </p:txBody>
      </p:sp>
      <p:pic>
        <p:nvPicPr>
          <p:cNvPr id="3" name="Picture Placeholder 2">
            <a:extLst>
              <a:ext uri="{FF2B5EF4-FFF2-40B4-BE49-F238E27FC236}">
                <a16:creationId xmlns:a16="http://schemas.microsoft.com/office/drawing/2014/main" id="{DC2B1B41-143E-3AE1-76DF-9BEF4F48E0EA}"/>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3901" r="11365"/>
          <a:stretch>
            <a:fillRect/>
          </a:stretch>
        </p:blipFill>
        <p:spPr>
          <a:xfrm>
            <a:off x="7534654" y="0"/>
            <a:ext cx="4657346" cy="6858000"/>
          </a:xfrm>
        </p:spPr>
      </p:pic>
      <p:pic>
        <p:nvPicPr>
          <p:cNvPr id="5" name="Picture 4">
            <a:extLst>
              <a:ext uri="{FF2B5EF4-FFF2-40B4-BE49-F238E27FC236}">
                <a16:creationId xmlns:a16="http://schemas.microsoft.com/office/drawing/2014/main" id="{E52A8B72-C0AB-4031-352A-4BC1653CFA8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17284">
            <a:off x="8907085" y="2892788"/>
            <a:ext cx="2067445" cy="3129809"/>
          </a:xfrm>
          <a:prstGeom prst="rect">
            <a:avLst/>
          </a:prstGeom>
        </p:spPr>
      </p:pic>
    </p:spTree>
    <p:extLst>
      <p:ext uri="{BB962C8B-B14F-4D97-AF65-F5344CB8AC3E}">
        <p14:creationId xmlns:p14="http://schemas.microsoft.com/office/powerpoint/2010/main" val="669750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09C1722B-FB3D-42F3-7D6F-82EC20091452}"/>
              </a:ext>
            </a:extLst>
          </p:cNvPr>
          <p:cNvSpPr/>
          <p:nvPr/>
        </p:nvSpPr>
        <p:spPr>
          <a:xfrm>
            <a:off x="7758545" y="3685309"/>
            <a:ext cx="1385455" cy="387927"/>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C8DF05F8-404E-3F46-BBBD-EB66D8C01AF1}"/>
              </a:ext>
            </a:extLst>
          </p:cNvPr>
          <p:cNvSpPr/>
          <p:nvPr/>
        </p:nvSpPr>
        <p:spPr>
          <a:xfrm>
            <a:off x="9642764" y="3685309"/>
            <a:ext cx="1565563" cy="374073"/>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yellow highlight">
            <a:extLst>
              <a:ext uri="{FF2B5EF4-FFF2-40B4-BE49-F238E27FC236}">
                <a16:creationId xmlns:a16="http://schemas.microsoft.com/office/drawing/2014/main" id="{B341ED83-A1FD-CEFD-9233-D97339A8334D}"/>
              </a:ext>
            </a:extLst>
          </p:cNvPr>
          <p:cNvSpPr/>
          <p:nvPr/>
        </p:nvSpPr>
        <p:spPr>
          <a:xfrm>
            <a:off x="845127" y="3990109"/>
            <a:ext cx="1316182" cy="374073"/>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descr="yellow highlight">
            <a:extLst>
              <a:ext uri="{FF2B5EF4-FFF2-40B4-BE49-F238E27FC236}">
                <a16:creationId xmlns:a16="http://schemas.microsoft.com/office/drawing/2014/main" id="{CEB92A76-27CE-8721-F2E8-7773271FF211}"/>
              </a:ext>
            </a:extLst>
          </p:cNvPr>
          <p:cNvSpPr/>
          <p:nvPr/>
        </p:nvSpPr>
        <p:spPr>
          <a:xfrm>
            <a:off x="5472545" y="4003964"/>
            <a:ext cx="955964" cy="360218"/>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descr="yellow highlight">
            <a:extLst>
              <a:ext uri="{FF2B5EF4-FFF2-40B4-BE49-F238E27FC236}">
                <a16:creationId xmlns:a16="http://schemas.microsoft.com/office/drawing/2014/main" id="{767134B1-82B1-CBDF-39D4-24D82997D022}"/>
              </a:ext>
            </a:extLst>
          </p:cNvPr>
          <p:cNvSpPr/>
          <p:nvPr/>
        </p:nvSpPr>
        <p:spPr>
          <a:xfrm>
            <a:off x="803564" y="4322618"/>
            <a:ext cx="1163781" cy="346364"/>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787090" y="1608723"/>
            <a:ext cx="10617820" cy="4234516"/>
          </a:xfrm>
        </p:spPr>
        <p:txBody>
          <a:bodyPr numCol="1"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Directional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400"/>
              </a:spcBef>
              <a:buNone/>
            </a:pPr>
            <a:r>
              <a:rPr lang="en-US" sz="2000" dirty="0">
                <a:latin typeface="Arial" panose="020B0604020202020204" pitchFamily="34" charset="0"/>
                <a:cs typeface="Arial" panose="020B0604020202020204" pitchFamily="34" charset="0"/>
              </a:rPr>
              <a:t>The profitability of grazing cattle on the open range was a draw for many men and helped feed the Great Dakota Boom of 1878. The size of cattle operations continued to grow into large corporate ranches known as bonanza ranches. These were ranches were large scale operations that had thousands of cattle and horses as well as thousands of employees. The owners of these ranches came from near and far. They came </a:t>
            </a:r>
            <a:r>
              <a:rPr lang="en-US" sz="2000" b="1" i="1" dirty="0">
                <a:latin typeface="Arial" panose="020B0604020202020204" pitchFamily="34" charset="0"/>
                <a:cs typeface="Arial" panose="020B0604020202020204" pitchFamily="34" charset="0"/>
              </a:rPr>
              <a:t>from Texas</a:t>
            </a:r>
            <a:r>
              <a:rPr lang="en-US" sz="2000" dirty="0">
                <a:latin typeface="Arial" panose="020B0604020202020204" pitchFamily="34" charset="0"/>
                <a:cs typeface="Arial" panose="020B0604020202020204" pitchFamily="34" charset="0"/>
              </a:rPr>
              <a:t>, the </a:t>
            </a:r>
            <a:r>
              <a:rPr lang="en-US" sz="2000" b="1" i="1" dirty="0">
                <a:latin typeface="Arial" panose="020B0604020202020204" pitchFamily="34" charset="0"/>
                <a:cs typeface="Arial" panose="020B0604020202020204" pitchFamily="34" charset="0"/>
              </a:rPr>
              <a:t>Eastern U.S.</a:t>
            </a:r>
            <a:r>
              <a:rPr lang="en-US" sz="2000" dirty="0">
                <a:latin typeface="Arial" panose="020B0604020202020204" pitchFamily="34" charset="0"/>
                <a:cs typeface="Arial" panose="020B0604020202020204" pitchFamily="34" charset="0"/>
              </a:rPr>
              <a:t>, </a:t>
            </a:r>
            <a:r>
              <a:rPr lang="en-US" sz="2000" b="1" i="1" dirty="0">
                <a:latin typeface="Arial" panose="020B0604020202020204" pitchFamily="34" charset="0"/>
                <a:cs typeface="Arial" panose="020B0604020202020204" pitchFamily="34" charset="0"/>
              </a:rPr>
              <a:t>Minnesota</a:t>
            </a:r>
            <a:r>
              <a:rPr lang="en-US" sz="2000" dirty="0">
                <a:latin typeface="Arial" panose="020B0604020202020204" pitchFamily="34" charset="0"/>
                <a:cs typeface="Arial" panose="020B0604020202020204" pitchFamily="34" charset="0"/>
              </a:rPr>
              <a:t> and other Midwestern areas, </a:t>
            </a:r>
            <a:r>
              <a:rPr lang="en-US" sz="2000" b="1" i="1" dirty="0">
                <a:latin typeface="Arial" panose="020B0604020202020204" pitchFamily="34" charset="0"/>
                <a:cs typeface="Arial" panose="020B0604020202020204" pitchFamily="34" charset="0"/>
              </a:rPr>
              <a:t>Canada</a:t>
            </a:r>
            <a:r>
              <a:rPr lang="en-US" sz="2000" dirty="0">
                <a:latin typeface="Arial" panose="020B0604020202020204" pitchFamily="34" charset="0"/>
                <a:cs typeface="Arial" panose="020B0604020202020204" pitchFamily="34" charset="0"/>
              </a:rPr>
              <a:t>, and even parts of the United Kingdom like </a:t>
            </a:r>
            <a:r>
              <a:rPr lang="en-US" sz="2000" b="1" i="1" dirty="0">
                <a:latin typeface="Arial" panose="020B0604020202020204" pitchFamily="34" charset="0"/>
                <a:cs typeface="Arial" panose="020B0604020202020204" pitchFamily="34" charset="0"/>
              </a:rPr>
              <a:t>Scotland</a:t>
            </a:r>
            <a:r>
              <a:rPr lang="en-US" sz="2000" dirty="0">
                <a:latin typeface="Arial" panose="020B0604020202020204" pitchFamily="34" charset="0"/>
                <a:cs typeface="Arial" panose="020B0604020202020204" pitchFamily="34" charset="0"/>
              </a:rPr>
              <a:t>. To support these cattlemen, small towns popped up all over with small general stores where cattlemen could purchase goods.</a:t>
            </a:r>
          </a:p>
        </p:txBody>
      </p:sp>
    </p:spTree>
    <p:extLst>
      <p:ext uri="{BB962C8B-B14F-4D97-AF65-F5344CB8AC3E}">
        <p14:creationId xmlns:p14="http://schemas.microsoft.com/office/powerpoint/2010/main" val="128149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62400" cy="3975914"/>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Color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Ed Lemmon, Dupree, James Scotty Philip, Murdo </a:t>
            </a:r>
            <a:r>
              <a:rPr lang="en-US" dirty="0" err="1">
                <a:latin typeface="Arial" panose="020B0604020202020204" pitchFamily="34" charset="0"/>
                <a:cs typeface="Arial" panose="020B0604020202020204" pitchFamily="34" charset="0"/>
              </a:rPr>
              <a:t>MacKenzie</a:t>
            </a:r>
            <a:r>
              <a:rPr lang="en-US" dirty="0">
                <a:latin typeface="Arial" panose="020B0604020202020204" pitchFamily="34" charset="0"/>
                <a:cs typeface="Arial" panose="020B0604020202020204" pitchFamily="34" charset="0"/>
              </a:rPr>
              <a:t> </a:t>
            </a:r>
          </a:p>
        </p:txBody>
      </p:sp>
      <p:sp>
        <p:nvSpPr>
          <p:cNvPr id="12" name="TextBox 11">
            <a:extLst>
              <a:ext uri="{FF2B5EF4-FFF2-40B4-BE49-F238E27FC236}">
                <a16:creationId xmlns:a16="http://schemas.microsoft.com/office/drawing/2014/main" id="{D66AD7E6-680A-738B-1940-D41DFF467646}"/>
              </a:ext>
            </a:extLst>
          </p:cNvPr>
          <p:cNvSpPr txBox="1"/>
          <p:nvPr/>
        </p:nvSpPr>
        <p:spPr>
          <a:xfrm>
            <a:off x="4999265" y="1642082"/>
            <a:ext cx="6101442"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pic>
        <p:nvPicPr>
          <p:cNvPr id="4" name="Picture 3" descr="map of the world with the United States and United Kingdom identified">
            <a:extLst>
              <a:ext uri="{FF2B5EF4-FFF2-40B4-BE49-F238E27FC236}">
                <a16:creationId xmlns:a16="http://schemas.microsoft.com/office/drawing/2014/main" id="{B8D8F80F-F88C-7FD4-D351-35FEE3EE86D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696229" y="2133600"/>
            <a:ext cx="7186431" cy="3172732"/>
          </a:xfrm>
          <a:prstGeom prst="rect">
            <a:avLst/>
          </a:prstGeom>
        </p:spPr>
      </p:pic>
      <p:sp>
        <p:nvSpPr>
          <p:cNvPr id="5" name="Arrow: Up 13">
            <a:extLst>
              <a:ext uri="{FF2B5EF4-FFF2-40B4-BE49-F238E27FC236}">
                <a16:creationId xmlns:a16="http://schemas.microsoft.com/office/drawing/2014/main" id="{7E54C40C-B73F-C6A2-A7C7-D9E9C69A2E26}"/>
              </a:ext>
              <a:ext uri="{C183D7F6-B498-43B3-948B-1728B52AA6E4}">
                <adec:decorative xmlns:adec="http://schemas.microsoft.com/office/drawing/2017/decorative" val="1"/>
              </a:ext>
            </a:extLst>
          </p:cNvPr>
          <p:cNvSpPr/>
          <p:nvPr/>
        </p:nvSpPr>
        <p:spPr>
          <a:xfrm>
            <a:off x="9681364" y="3805440"/>
            <a:ext cx="143814" cy="862883"/>
          </a:xfrm>
          <a:prstGeom prst="up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Up 14">
            <a:extLst>
              <a:ext uri="{FF2B5EF4-FFF2-40B4-BE49-F238E27FC236}">
                <a16:creationId xmlns:a16="http://schemas.microsoft.com/office/drawing/2014/main" id="{9CE85EF0-DDA4-B46B-AEA1-79F044118133}"/>
              </a:ext>
              <a:ext uri="{C183D7F6-B498-43B3-948B-1728B52AA6E4}">
                <adec:decorative xmlns:adec="http://schemas.microsoft.com/office/drawing/2017/decorative" val="1"/>
              </a:ext>
            </a:extLst>
          </p:cNvPr>
          <p:cNvSpPr/>
          <p:nvPr/>
        </p:nvSpPr>
        <p:spPr>
          <a:xfrm rot="16200000">
            <a:off x="9877011" y="3675011"/>
            <a:ext cx="87531" cy="239693"/>
          </a:xfrm>
          <a:prstGeom prst="up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Up 15">
            <a:extLst>
              <a:ext uri="{FF2B5EF4-FFF2-40B4-BE49-F238E27FC236}">
                <a16:creationId xmlns:a16="http://schemas.microsoft.com/office/drawing/2014/main" id="{45B22030-4CED-B1BA-4387-FCD9F28D1AC0}"/>
              </a:ext>
              <a:ext uri="{C183D7F6-B498-43B3-948B-1728B52AA6E4}">
                <adec:decorative xmlns:adec="http://schemas.microsoft.com/office/drawing/2017/decorative" val="1"/>
              </a:ext>
            </a:extLst>
          </p:cNvPr>
          <p:cNvSpPr/>
          <p:nvPr/>
        </p:nvSpPr>
        <p:spPr>
          <a:xfrm rot="10800000">
            <a:off x="6098046" y="2645734"/>
            <a:ext cx="169781" cy="310052"/>
          </a:xfrm>
          <a:prstGeom prst="up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Up 16">
            <a:extLst>
              <a:ext uri="{FF2B5EF4-FFF2-40B4-BE49-F238E27FC236}">
                <a16:creationId xmlns:a16="http://schemas.microsoft.com/office/drawing/2014/main" id="{8B6FB22B-D62A-877E-5419-AF239687975E}"/>
              </a:ext>
              <a:ext uri="{C183D7F6-B498-43B3-948B-1728B52AA6E4}">
                <adec:decorative xmlns:adec="http://schemas.microsoft.com/office/drawing/2017/decorative" val="1"/>
              </a:ext>
            </a:extLst>
          </p:cNvPr>
          <p:cNvSpPr/>
          <p:nvPr/>
        </p:nvSpPr>
        <p:spPr>
          <a:xfrm rot="16200000">
            <a:off x="7073625" y="1970129"/>
            <a:ext cx="178450" cy="1821630"/>
          </a:xfrm>
          <a:prstGeom prst="up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9BE9057-C4A3-365F-ADE3-BC536F3EFDEE}"/>
              </a:ext>
            </a:extLst>
          </p:cNvPr>
          <p:cNvSpPr txBox="1"/>
          <p:nvPr/>
        </p:nvSpPr>
        <p:spPr>
          <a:xfrm>
            <a:off x="5652407" y="5474064"/>
            <a:ext cx="6101442" cy="400110"/>
          </a:xfrm>
          <a:prstGeom prst="rect">
            <a:avLst/>
          </a:prstGeom>
          <a:noFill/>
        </p:spPr>
        <p:txBody>
          <a:bodyPr wrap="square">
            <a:spAutoFit/>
          </a:bodyPr>
          <a:lstStyle/>
          <a:p>
            <a:pPr marL="0" indent="0">
              <a:lnSpc>
                <a:spcPct val="100000"/>
              </a:lnSpc>
              <a:spcBef>
                <a:spcPts val="20800"/>
              </a:spcBef>
              <a:buNone/>
            </a:pPr>
            <a:r>
              <a:rPr lang="en-US" sz="1000" dirty="0">
                <a:latin typeface="Arial" panose="020B0604020202020204" pitchFamily="34" charset="0"/>
                <a:cs typeface="Arial" panose="020B0604020202020204" pitchFamily="34" charset="0"/>
              </a:rPr>
              <a:t>US Map Courtesy of U.S. Geological Survey; Department of the Interior/USGS</a:t>
            </a:r>
          </a:p>
          <a:p>
            <a:pPr marL="0" indent="0">
              <a:lnSpc>
                <a:spcPct val="100000"/>
              </a:lnSpc>
              <a:spcBef>
                <a:spcPts val="0"/>
              </a:spcBef>
              <a:buNone/>
            </a:pPr>
            <a:r>
              <a:rPr lang="en-US" sz="1000" dirty="0">
                <a:latin typeface="Arial" panose="020B0604020202020204" pitchFamily="34" charset="0"/>
                <a:cs typeface="Arial" panose="020B0604020202020204" pitchFamily="34" charset="0"/>
              </a:rPr>
              <a:t>World Map Courtesy of Jolly Janner, Public domain, via Wikimedia Commons</a:t>
            </a:r>
            <a:endParaRPr lang="en-US" sz="1000" dirty="0"/>
          </a:p>
        </p:txBody>
      </p:sp>
    </p:spTree>
    <p:extLst>
      <p:ext uri="{BB962C8B-B14F-4D97-AF65-F5344CB8AC3E}">
        <p14:creationId xmlns:p14="http://schemas.microsoft.com/office/powerpoint/2010/main" val="40095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7E03D-BE07-894C-7C00-430173BFFD8F}"/>
              </a:ext>
            </a:extLst>
          </p:cNvPr>
          <p:cNvSpPr>
            <a:spLocks noGrp="1"/>
          </p:cNvSpPr>
          <p:nvPr>
            <p:ph type="title"/>
          </p:nvPr>
        </p:nvSpPr>
        <p:spPr/>
        <p:txBody>
          <a:bodyPr/>
          <a:lstStyle/>
          <a:p>
            <a:r>
              <a:rPr lang="en-US" dirty="0"/>
              <a:t>And Justice For All</a:t>
            </a:r>
          </a:p>
        </p:txBody>
      </p:sp>
    </p:spTree>
    <p:extLst>
      <p:ext uri="{BB962C8B-B14F-4D97-AF65-F5344CB8AC3E}">
        <p14:creationId xmlns:p14="http://schemas.microsoft.com/office/powerpoint/2010/main" val="2252790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531A98E9-9953-6655-1CC0-66F7B16C61CF}"/>
              </a:ext>
            </a:extLst>
          </p:cNvPr>
          <p:cNvSpPr/>
          <p:nvPr/>
        </p:nvSpPr>
        <p:spPr>
          <a:xfrm>
            <a:off x="3613355" y="4173794"/>
            <a:ext cx="1401097" cy="35396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1</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335142"/>
          </a:xfrm>
        </p:spPr>
        <p:txBody>
          <a:bodyPr numCol="2">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Number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spcBef>
                <a:spcPts val="0"/>
              </a:spcBef>
              <a:buNone/>
            </a:pPr>
            <a:r>
              <a:rPr lang="en-US" sz="2000" dirty="0">
                <a:latin typeface="Arial" panose="020B0604020202020204" pitchFamily="34" charset="0"/>
                <a:cs typeface="Arial" panose="020B0604020202020204" pitchFamily="34" charset="0"/>
              </a:rPr>
              <a:t>To begin our journey, we travel back before the State of South Dakota existed. Back to when our home state was known as the Dakota Territory and a large portion of it set aside as part of the Great Sioux Reservation.</a:t>
            </a:r>
          </a:p>
          <a:p>
            <a:pPr marL="0" indent="0">
              <a:buNone/>
            </a:pPr>
            <a:r>
              <a:rPr lang="en-US" sz="2000" dirty="0">
                <a:latin typeface="Arial" panose="020B0604020202020204" pitchFamily="34" charset="0"/>
                <a:cs typeface="Arial" panose="020B0604020202020204" pitchFamily="34" charset="0"/>
              </a:rPr>
              <a:t>The Great Sioux Reservation was formed by the Fort Laramie Treaty </a:t>
            </a:r>
            <a:r>
              <a:rPr lang="en-US" sz="2000" b="1" i="1" dirty="0">
                <a:latin typeface="Arial" panose="020B0604020202020204" pitchFamily="34" charset="0"/>
                <a:cs typeface="Arial" panose="020B0604020202020204" pitchFamily="34" charset="0"/>
              </a:rPr>
              <a:t>in this year</a:t>
            </a:r>
            <a:r>
              <a:rPr lang="en-US" sz="2000" dirty="0">
                <a:latin typeface="Arial" panose="020B0604020202020204" pitchFamily="34" charset="0"/>
                <a:cs typeface="Arial" panose="020B0604020202020204" pitchFamily="34" charset="0"/>
              </a:rPr>
              <a:t>. This Treaty between the U.S. Government and the Sioux and Arapaho established the Great Sioux Reservation consisting of what is now the western half of South Dakota, including the Black Hills. The treaty proposed to: </a:t>
            </a:r>
          </a:p>
          <a:p>
            <a:r>
              <a:rPr lang="en-US" sz="2000" dirty="0">
                <a:latin typeface="Arial" panose="020B0604020202020204" pitchFamily="34" charset="0"/>
                <a:cs typeface="Arial" panose="020B0604020202020204" pitchFamily="34" charset="0"/>
              </a:rPr>
              <a:t>Set aside land for the Sioux west of the Missouri River, known as the Great Sioux Reservation.</a:t>
            </a:r>
          </a:p>
          <a:p>
            <a:r>
              <a:rPr lang="en-US" sz="2000" dirty="0">
                <a:latin typeface="Arial" panose="020B0604020202020204" pitchFamily="34" charset="0"/>
                <a:cs typeface="Arial" panose="020B0604020202020204" pitchFamily="34" charset="0"/>
              </a:rPr>
              <a:t>Permit the Dakota and Lakota to hunt in areas of Nebraska, Wyoming, Montana, and North Dakota.</a:t>
            </a:r>
          </a:p>
          <a:p>
            <a:r>
              <a:rPr lang="en-US" sz="2000" dirty="0">
                <a:latin typeface="Arial" panose="020B0604020202020204" pitchFamily="34" charset="0"/>
                <a:cs typeface="Arial" panose="020B0604020202020204" pitchFamily="34" charset="0"/>
              </a:rPr>
              <a:t>Provide clothing, blankets, and rations of food to be distributed to all Sioux living on the Great Sioux Reservation.</a:t>
            </a:r>
          </a:p>
        </p:txBody>
      </p:sp>
    </p:spTree>
    <p:extLst>
      <p:ext uri="{BB962C8B-B14F-4D97-AF65-F5344CB8AC3E}">
        <p14:creationId xmlns:p14="http://schemas.microsoft.com/office/powerpoint/2010/main" val="407433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2</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29743" cy="4073885"/>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Number </a:t>
            </a:r>
          </a:p>
          <a:p>
            <a:pPr marL="0" indent="0">
              <a:lnSpc>
                <a:spcPct val="110000"/>
              </a:lnSpc>
              <a:buNone/>
            </a:pPr>
            <a:r>
              <a:rPr lang="en-US" b="1" dirty="0">
                <a:latin typeface="Arial" panose="020B0604020202020204" pitchFamily="34" charset="0"/>
                <a:cs typeface="Arial" panose="020B0604020202020204" pitchFamily="34" charset="0"/>
              </a:rPr>
              <a:t>Story Clue:</a:t>
            </a:r>
            <a:r>
              <a:rPr lang="en-US" dirty="0">
                <a:latin typeface="Arial" panose="020B0604020202020204" pitchFamily="34" charset="0"/>
                <a:cs typeface="Arial" panose="020B0604020202020204" pitchFamily="34" charset="0"/>
              </a:rPr>
              <a:t> in this year</a:t>
            </a:r>
          </a:p>
        </p:txBody>
      </p:sp>
      <p:pic>
        <p:nvPicPr>
          <p:cNvPr id="6" name="Picture 5" descr="picture clue showing South Dakota with the surrounding states including the Great Sioux Reservation and other Sioux lands">
            <a:extLst>
              <a:ext uri="{FF2B5EF4-FFF2-40B4-BE49-F238E27FC236}">
                <a16:creationId xmlns:a16="http://schemas.microsoft.com/office/drawing/2014/main" id="{A674B2F1-1274-179D-FF38-A3C2B9C20A9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995451" y="2031366"/>
            <a:ext cx="5195064" cy="3974448"/>
          </a:xfrm>
          <a:prstGeom prst="rect">
            <a:avLst/>
          </a:prstGeom>
        </p:spPr>
      </p:pic>
      <p:sp>
        <p:nvSpPr>
          <p:cNvPr id="4" name="Right Arrow 3" descr="Yellow arrow pointing to the year 1868">
            <a:extLst>
              <a:ext uri="{FF2B5EF4-FFF2-40B4-BE49-F238E27FC236}">
                <a16:creationId xmlns:a16="http://schemas.microsoft.com/office/drawing/2014/main" id="{3EBF7B39-2B35-63E6-4994-9E38CD53D362}"/>
              </a:ext>
            </a:extLst>
          </p:cNvPr>
          <p:cNvSpPr/>
          <p:nvPr/>
        </p:nvSpPr>
        <p:spPr>
          <a:xfrm rot="19402719">
            <a:off x="6477739" y="2660093"/>
            <a:ext cx="1186788" cy="477443"/>
          </a:xfrm>
          <a:prstGeom prst="right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0E13876-2FB3-4FFC-E12F-7F1E7FC19D31}"/>
              </a:ext>
            </a:extLst>
          </p:cNvPr>
          <p:cNvSpPr txBox="1"/>
          <p:nvPr/>
        </p:nvSpPr>
        <p:spPr>
          <a:xfrm>
            <a:off x="5225145" y="1597572"/>
            <a:ext cx="4517571" cy="523220"/>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422964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07695BC6-8195-B46D-336E-8E5A9F3A8EB9}"/>
              </a:ext>
            </a:extLst>
          </p:cNvPr>
          <p:cNvSpPr/>
          <p:nvPr/>
        </p:nvSpPr>
        <p:spPr>
          <a:xfrm>
            <a:off x="870155" y="4704735"/>
            <a:ext cx="2241755" cy="457200"/>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19771F39-B547-B0B7-72A5-21CDD79DC6CF}"/>
              </a:ext>
            </a:extLst>
          </p:cNvPr>
          <p:cNvSpPr/>
          <p:nvPr/>
        </p:nvSpPr>
        <p:spPr>
          <a:xfrm>
            <a:off x="6651523" y="4719484"/>
            <a:ext cx="1489587" cy="398206"/>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2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05463"/>
          </a:xfrm>
        </p:spPr>
        <p:txBody>
          <a:bodyPr numCol="1">
            <a:noAutofit/>
          </a:bodyPr>
          <a:lstStyle/>
          <a:p>
            <a:pPr marL="0" indent="0">
              <a:lnSpc>
                <a:spcPct val="110000"/>
              </a:lnSpc>
              <a:buNone/>
            </a:pPr>
            <a:r>
              <a:rPr lang="en-US" sz="2400" b="1" dirty="0">
                <a:latin typeface="Arial" panose="020B0604020202020204" pitchFamily="34" charset="0"/>
                <a:cs typeface="Arial" panose="020B0604020202020204" pitchFamily="34" charset="0"/>
              </a:rPr>
              <a:t>Type of Lock: </a:t>
            </a:r>
            <a:r>
              <a:rPr lang="en-US" sz="2400" dirty="0">
                <a:latin typeface="Arial" panose="020B0604020202020204" pitchFamily="34" charset="0"/>
                <a:cs typeface="Arial" panose="020B0604020202020204" pitchFamily="34" charset="0"/>
              </a:rPr>
              <a:t>Alphabet </a:t>
            </a:r>
          </a:p>
          <a:p>
            <a:pPr marL="0" indent="0">
              <a:lnSpc>
                <a:spcPct val="110000"/>
              </a:lnSpc>
              <a:buNone/>
            </a:pPr>
            <a:r>
              <a:rPr lang="en-US" sz="2400" b="1" dirty="0">
                <a:latin typeface="Arial" panose="020B0604020202020204" pitchFamily="34" charset="0"/>
                <a:cs typeface="Arial" panose="020B0604020202020204" pitchFamily="34" charset="0"/>
              </a:rPr>
              <a:t>Story Clue: </a:t>
            </a:r>
          </a:p>
          <a:p>
            <a:pPr marL="0" indent="0">
              <a:lnSpc>
                <a:spcPct val="110000"/>
              </a:lnSpc>
              <a:spcBef>
                <a:spcPts val="0"/>
              </a:spcBef>
              <a:buNone/>
            </a:pPr>
            <a:r>
              <a:rPr lang="en-US" sz="2400" dirty="0">
                <a:latin typeface="Arial" panose="020B0604020202020204" pitchFamily="34" charset="0"/>
                <a:cs typeface="Arial" panose="020B0604020202020204" pitchFamily="34" charset="0"/>
              </a:rPr>
              <a:t>In 1874, despite the Fort Laramie Treaty, General George A. Custer led an expedition into the Black Hills. During this expedition, he observed herds of bison grazing the abundant grasslands of the Southern Hills and noted the potential for raising cattle and sheep. </a:t>
            </a:r>
          </a:p>
          <a:p>
            <a:pPr marL="0" indent="0">
              <a:lnSpc>
                <a:spcPct val="110000"/>
              </a:lnSpc>
              <a:buNone/>
            </a:pPr>
            <a:r>
              <a:rPr lang="en-US" sz="2400" dirty="0">
                <a:latin typeface="Arial" panose="020B0604020202020204" pitchFamily="34" charset="0"/>
                <a:cs typeface="Arial" panose="020B0604020202020204" pitchFamily="34" charset="0"/>
              </a:rPr>
              <a:t>It was also during this expedition that he also noted that the Hills were full of </a:t>
            </a:r>
            <a:r>
              <a:rPr lang="en-US" sz="2400" b="1" i="1" dirty="0">
                <a:latin typeface="Arial" panose="020B0604020202020204" pitchFamily="34" charset="0"/>
                <a:cs typeface="Arial" panose="020B0604020202020204" pitchFamily="34" charset="0"/>
              </a:rPr>
              <a:t>precious metal</a:t>
            </a:r>
            <a:r>
              <a:rPr lang="en-US" sz="2400" dirty="0">
                <a:latin typeface="Arial" panose="020B0604020202020204" pitchFamily="34" charset="0"/>
                <a:cs typeface="Arial" panose="020B0604020202020204" pitchFamily="34" charset="0"/>
              </a:rPr>
              <a:t>. His declaration of finding </a:t>
            </a:r>
            <a:r>
              <a:rPr lang="en-US" sz="2400" b="1" i="1" dirty="0">
                <a:latin typeface="Arial" panose="020B0604020202020204" pitchFamily="34" charset="0"/>
                <a:cs typeface="Arial" panose="020B0604020202020204" pitchFamily="34" charset="0"/>
              </a:rPr>
              <a:t>this metal</a:t>
            </a:r>
            <a:r>
              <a:rPr lang="en-US" sz="2400" dirty="0">
                <a:latin typeface="Arial" panose="020B0604020202020204" pitchFamily="34" charset="0"/>
                <a:cs typeface="Arial" panose="020B0604020202020204" pitchFamily="34" charset="0"/>
              </a:rPr>
              <a:t> created a rush of people to the area.</a:t>
            </a:r>
          </a:p>
        </p:txBody>
      </p:sp>
    </p:spTree>
    <p:extLst>
      <p:ext uri="{BB962C8B-B14F-4D97-AF65-F5344CB8AC3E}">
        <p14:creationId xmlns:p14="http://schemas.microsoft.com/office/powerpoint/2010/main" val="7549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2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4321629" cy="4095657"/>
          </a:xfrm>
        </p:spPr>
        <p:txBody>
          <a:bodyPr lIns="0" tIns="0" rIns="0" bIns="0"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precious metal and this metal</a:t>
            </a:r>
          </a:p>
        </p:txBody>
      </p:sp>
      <p:pic>
        <p:nvPicPr>
          <p:cNvPr id="5" name="Picture 4" descr="2 young kids holding pans while panning for gold">
            <a:extLst>
              <a:ext uri="{FF2B5EF4-FFF2-40B4-BE49-F238E27FC236}">
                <a16:creationId xmlns:a16="http://schemas.microsoft.com/office/drawing/2014/main" id="{D7137108-75DD-95AE-CB1D-CA122A69FA48}"/>
              </a:ext>
            </a:extLst>
          </p:cNvPr>
          <p:cNvPicPr>
            <a:picLocks noChangeAspect="1"/>
          </p:cNvPicPr>
          <p:nvPr/>
        </p:nvPicPr>
        <p:blipFill>
          <a:blip r:embed="rId3" cstate="screen">
            <a:extLst>
              <a:ext uri="{28A0092B-C50C-407E-A947-70E740481C1C}">
                <a14:useLocalDpi xmlns:a14="http://schemas.microsoft.com/office/drawing/2010/main"/>
              </a:ext>
            </a:extLst>
          </a:blip>
          <a:srcRect t="9598" b="9598"/>
          <a:stretch/>
        </p:blipFill>
        <p:spPr>
          <a:xfrm>
            <a:off x="5649686" y="2109201"/>
            <a:ext cx="5921828" cy="3578585"/>
          </a:xfrm>
          <a:prstGeom prst="rect">
            <a:avLst/>
          </a:prstGeom>
        </p:spPr>
      </p:pic>
      <p:sp>
        <p:nvSpPr>
          <p:cNvPr id="4" name="TextBox 3">
            <a:extLst>
              <a:ext uri="{FF2B5EF4-FFF2-40B4-BE49-F238E27FC236}">
                <a16:creationId xmlns:a16="http://schemas.microsoft.com/office/drawing/2014/main" id="{EC174716-6B25-9443-58D5-4D8C3310BF37}"/>
              </a:ext>
            </a:extLst>
          </p:cNvPr>
          <p:cNvSpPr txBox="1"/>
          <p:nvPr/>
        </p:nvSpPr>
        <p:spPr>
          <a:xfrm>
            <a:off x="5366657" y="1597572"/>
            <a:ext cx="3287486" cy="430887"/>
          </a:xfrm>
          <a:prstGeom prst="rect">
            <a:avLst/>
          </a:prstGeom>
          <a:noFill/>
        </p:spPr>
        <p:txBody>
          <a:bodyPr wrap="square" lIns="0" tIns="0" rIns="0" bIns="0" rtlCol="0">
            <a:spAutoFit/>
          </a:bodyPr>
          <a:lstStyle/>
          <a:p>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3174810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EE849914-55C6-3672-28A7-06AD47EE8083}"/>
              </a:ext>
            </a:extLst>
          </p:cNvPr>
          <p:cNvSpPr/>
          <p:nvPr/>
        </p:nvSpPr>
        <p:spPr>
          <a:xfrm>
            <a:off x="4114800" y="4748981"/>
            <a:ext cx="2138516" cy="294967"/>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65919"/>
          </a:xfrm>
        </p:spPr>
        <p:txBody>
          <a:bodyPr numCol="1">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Alphabet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1600" dirty="0">
                <a:latin typeface="Arial" panose="020B0604020202020204" pitchFamily="34" charset="0"/>
                <a:cs typeface="Arial" panose="020B0604020202020204" pitchFamily="34" charset="0"/>
              </a:rPr>
              <a:t>The rush of miners seeking to get rich and settling in the Black Hills violated the 1868 Fort Laramie Treaty. Prospectors continued to rush to the Hills in search of gold and by 1876 there were 11,000 men in Custer City alone. Rather than enforce the 1868 Treaty and removed the prospectors, the federal government proposed to change the terms of the treaty and purchase the Black Hills. The proposal to sell the Black Hills was rejected. The Government therefore instituted a policy that confined the Tribes to the reservation, and anyone found outside (even if on allotted hunting grounds) would be considered hostile.</a:t>
            </a:r>
          </a:p>
          <a:p>
            <a:pPr marL="0" indent="0">
              <a:lnSpc>
                <a:spcPct val="100000"/>
              </a:lnSpc>
              <a:buNone/>
            </a:pPr>
            <a:r>
              <a:rPr lang="en-US" sz="1600" dirty="0">
                <a:latin typeface="Arial" panose="020B0604020202020204" pitchFamily="34" charset="0"/>
                <a:cs typeface="Arial" panose="020B0604020202020204" pitchFamily="34" charset="0"/>
              </a:rPr>
              <a:t>U.S. military then sent troops led by General Custer to round up the hostiles and return them to the reservation. Sitting Bull and Crazy Horse were among the leaders of the Sioux who were asserting their right to hunt. The conflict between the U.S. army and the Sioux became known as the Black Hills War of 1876. During a well-known battle, The Battle of Little Big Horn, </a:t>
            </a:r>
            <a:r>
              <a:rPr lang="en-US" sz="1600" b="1" i="1" dirty="0">
                <a:latin typeface="Arial" panose="020B0604020202020204" pitchFamily="34" charset="0"/>
                <a:cs typeface="Arial" panose="020B0604020202020204" pitchFamily="34" charset="0"/>
              </a:rPr>
              <a:t>a well-known General</a:t>
            </a:r>
            <a:r>
              <a:rPr lang="en-US" sz="1600" dirty="0">
                <a:latin typeface="Arial" panose="020B0604020202020204" pitchFamily="34" charset="0"/>
                <a:cs typeface="Arial" panose="020B0604020202020204" pitchFamily="34" charset="0"/>
              </a:rPr>
              <a:t> fell to the Sioux, and they defeated his army. This battle is commonly called Custer's Last Stand. This led to a flood of U.S. soldiers into Indian Territory and eventually resulted in all Indians returning to the reservation and surrendering their guns and horses to the U.S. Army.</a:t>
            </a:r>
          </a:p>
        </p:txBody>
      </p:sp>
    </p:spTree>
    <p:extLst>
      <p:ext uri="{BB962C8B-B14F-4D97-AF65-F5344CB8AC3E}">
        <p14:creationId xmlns:p14="http://schemas.microsoft.com/office/powerpoint/2010/main" val="409346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4299857" cy="4128314"/>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a:t>
            </a:r>
            <a:r>
              <a:rPr lang="en-US" dirty="0">
                <a:latin typeface="Arial" panose="020B0604020202020204" pitchFamily="34" charset="0"/>
                <a:cs typeface="Arial" panose="020B0604020202020204" pitchFamily="34" charset="0"/>
              </a:rPr>
              <a:t> two names, The Battle of Little Big Horn, Custer fell</a:t>
            </a:r>
          </a:p>
        </p:txBody>
      </p:sp>
      <p:pic>
        <p:nvPicPr>
          <p:cNvPr id="4" name="Picture 3" descr="3 headshots in a cemetery with long grass">
            <a:extLst>
              <a:ext uri="{FF2B5EF4-FFF2-40B4-BE49-F238E27FC236}">
                <a16:creationId xmlns:a16="http://schemas.microsoft.com/office/drawing/2014/main" id="{CCE17137-A92F-EEFE-90EB-F46730D4BD3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967182" y="2188029"/>
            <a:ext cx="5364847" cy="3565385"/>
          </a:xfrm>
          <a:prstGeom prst="rect">
            <a:avLst/>
          </a:prstGeom>
        </p:spPr>
      </p:pic>
      <p:sp>
        <p:nvSpPr>
          <p:cNvPr id="6" name="TextBox 5">
            <a:extLst>
              <a:ext uri="{FF2B5EF4-FFF2-40B4-BE49-F238E27FC236}">
                <a16:creationId xmlns:a16="http://schemas.microsoft.com/office/drawing/2014/main" id="{3A9E0A30-2914-FD53-2A98-89269C46B33D}"/>
              </a:ext>
            </a:extLst>
          </p:cNvPr>
          <p:cNvSpPr txBox="1"/>
          <p:nvPr/>
        </p:nvSpPr>
        <p:spPr>
          <a:xfrm>
            <a:off x="5216979" y="1597572"/>
            <a:ext cx="6101442"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2403287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BF103C25-0442-6F93-8C36-2872202E39B0}"/>
              </a:ext>
            </a:extLst>
          </p:cNvPr>
          <p:cNvSpPr/>
          <p:nvPr/>
        </p:nvSpPr>
        <p:spPr>
          <a:xfrm>
            <a:off x="9129252" y="2890684"/>
            <a:ext cx="1563329" cy="294968"/>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BF7F7336-B003-2491-AC9F-C3D1250476DA}"/>
              </a:ext>
            </a:extLst>
          </p:cNvPr>
          <p:cNvSpPr/>
          <p:nvPr/>
        </p:nvSpPr>
        <p:spPr>
          <a:xfrm>
            <a:off x="7551174" y="3613355"/>
            <a:ext cx="1445342" cy="309716"/>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233073"/>
          </a:xfrm>
        </p:spPr>
        <p:txBody>
          <a:bodyPr numCol="2"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Color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0"/>
              </a:spcBef>
              <a:buNone/>
            </a:pPr>
            <a:r>
              <a:rPr lang="en-US" sz="1600" dirty="0">
                <a:latin typeface="Arial" panose="020B0604020202020204" pitchFamily="34" charset="0"/>
                <a:cs typeface="Arial" panose="020B0604020202020204" pitchFamily="34" charset="0"/>
              </a:rPr>
              <a:t>The U.S. continued their battle against the Lakota Sioux. In 1877 the U.S. forced the Sioux to leave the western area of Dakota territory and the Black Hills. This opened the area for enterprising farmers and ranchers. </a:t>
            </a:r>
          </a:p>
          <a:p>
            <a:pPr marL="0" indent="0">
              <a:lnSpc>
                <a:spcPct val="100000"/>
              </a:lnSpc>
              <a:buNone/>
            </a:pPr>
            <a:r>
              <a:rPr lang="en-US" sz="1600" dirty="0">
                <a:latin typeface="Arial" panose="020B0604020202020204" pitchFamily="34" charset="0"/>
                <a:cs typeface="Arial" panose="020B0604020202020204" pitchFamily="34" charset="0"/>
              </a:rPr>
              <a:t>At this time, ranchers in Texas were struggling because of poor markets and grazing land. They saw this as opportunity and trailed cattle by the thousands to Dakota Territory. </a:t>
            </a:r>
          </a:p>
          <a:p>
            <a:pPr marL="0" indent="0">
              <a:lnSpc>
                <a:spcPct val="100000"/>
              </a:lnSpc>
              <a:buNone/>
            </a:pPr>
            <a:r>
              <a:rPr lang="en-US" sz="1600" dirty="0">
                <a:latin typeface="Arial" panose="020B0604020202020204" pitchFamily="34" charset="0"/>
                <a:cs typeface="Arial" panose="020B0604020202020204" pitchFamily="34" charset="0"/>
              </a:rPr>
              <a:t>For them Dakota Territory promised miles and miles of abundant grasslands for open range grazing, fresh water, and much more profitable markets. </a:t>
            </a:r>
          </a:p>
          <a:p>
            <a:pPr>
              <a:lnSpc>
                <a:spcPct val="100000"/>
              </a:lnSpc>
              <a:spcBef>
                <a:spcPts val="400"/>
              </a:spcBef>
            </a:pPr>
            <a:r>
              <a:rPr lang="en-US" sz="1600" dirty="0">
                <a:latin typeface="Arial" panose="020B0604020202020204" pitchFamily="34" charset="0"/>
                <a:cs typeface="Arial" panose="020B0604020202020204" pitchFamily="34" charset="0"/>
              </a:rPr>
              <a:t>The grass of the Dakota Territory was much better for raising livestock as it had the ability to survive drought as well as stand up above the snow during the winter.</a:t>
            </a:r>
          </a:p>
          <a:p>
            <a:pPr>
              <a:lnSpc>
                <a:spcPct val="100000"/>
              </a:lnSpc>
              <a:spcBef>
                <a:spcPts val="400"/>
              </a:spcBef>
            </a:pPr>
            <a:r>
              <a:rPr lang="en-US" sz="1600" dirty="0">
                <a:latin typeface="Arial" panose="020B0604020202020204" pitchFamily="34" charset="0"/>
                <a:cs typeface="Arial" panose="020B0604020202020204" pitchFamily="34" charset="0"/>
              </a:rPr>
              <a:t>The southwestern portion of Dakota Territory has and abundant watershed home of </a:t>
            </a:r>
            <a:r>
              <a:rPr lang="en-US" sz="1600" b="1" i="1" dirty="0">
                <a:latin typeface="Arial" panose="020B0604020202020204" pitchFamily="34" charset="0"/>
                <a:cs typeface="Arial" panose="020B0604020202020204" pitchFamily="34" charset="0"/>
              </a:rPr>
              <a:t>six major rivers</a:t>
            </a:r>
            <a:r>
              <a:rPr lang="en-US" sz="1600" dirty="0">
                <a:latin typeface="Arial" panose="020B0604020202020204" pitchFamily="34" charset="0"/>
                <a:cs typeface="Arial" panose="020B0604020202020204" pitchFamily="34" charset="0"/>
              </a:rPr>
              <a:t> that could provide fresh water for livestock. These rivers flow from West to East towards the Missouri River which flows </a:t>
            </a:r>
            <a:r>
              <a:rPr lang="en-US" sz="1600" b="1" i="1" dirty="0">
                <a:latin typeface="Arial" panose="020B0604020202020204" pitchFamily="34" charset="0"/>
                <a:cs typeface="Arial" panose="020B0604020202020204" pitchFamily="34" charset="0"/>
              </a:rPr>
              <a:t>North to South</a:t>
            </a:r>
            <a:r>
              <a:rPr lang="en-US" sz="1600" dirty="0">
                <a:latin typeface="Arial" panose="020B0604020202020204" pitchFamily="34" charset="0"/>
                <a:cs typeface="Arial" panose="020B0604020202020204" pitchFamily="34" charset="0"/>
              </a:rPr>
              <a:t>.</a:t>
            </a:r>
          </a:p>
          <a:p>
            <a:pPr>
              <a:lnSpc>
                <a:spcPct val="100000"/>
              </a:lnSpc>
              <a:spcBef>
                <a:spcPts val="400"/>
              </a:spcBef>
            </a:pPr>
            <a:r>
              <a:rPr lang="en-US" sz="1600" dirty="0">
                <a:latin typeface="Arial" panose="020B0604020202020204" pitchFamily="34" charset="0"/>
                <a:cs typeface="Arial" panose="020B0604020202020204" pitchFamily="34" charset="0"/>
              </a:rPr>
              <a:t>Cattle markets in the Dakota Territory were growing as the population saw expansion through mining and homesteading. Beef was also a hot commodity for the military posts in the area. As part of their treaty agreements, beef was also provided to the tribes within the reservations.</a:t>
            </a:r>
          </a:p>
        </p:txBody>
      </p:sp>
    </p:spTree>
    <p:extLst>
      <p:ext uri="{BB962C8B-B14F-4D97-AF65-F5344CB8AC3E}">
        <p14:creationId xmlns:p14="http://schemas.microsoft.com/office/powerpoint/2010/main" val="378057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3"/>
            <a:ext cx="3820886" cy="4215398"/>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Color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six major rivers; North to South</a:t>
            </a:r>
          </a:p>
        </p:txBody>
      </p:sp>
      <p:pic>
        <p:nvPicPr>
          <p:cNvPr id="8" name="Picture 7" descr="map of the rivers that run through South Dakota">
            <a:extLst>
              <a:ext uri="{FF2B5EF4-FFF2-40B4-BE49-F238E27FC236}">
                <a16:creationId xmlns:a16="http://schemas.microsoft.com/office/drawing/2014/main" id="{E8F041A3-2FD0-E92D-AF9C-E77A448558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180"/>
          <a:stretch/>
        </p:blipFill>
        <p:spPr>
          <a:xfrm>
            <a:off x="6117771" y="2033001"/>
            <a:ext cx="6074229" cy="3656340"/>
          </a:xfrm>
          <a:prstGeom prst="rect">
            <a:avLst/>
          </a:prstGeom>
        </p:spPr>
      </p:pic>
      <p:sp>
        <p:nvSpPr>
          <p:cNvPr id="4" name="TextBox 3">
            <a:extLst>
              <a:ext uri="{FF2B5EF4-FFF2-40B4-BE49-F238E27FC236}">
                <a16:creationId xmlns:a16="http://schemas.microsoft.com/office/drawing/2014/main" id="{B2D576B4-AC7F-5655-8AB0-B2FCC747A977}"/>
              </a:ext>
            </a:extLst>
          </p:cNvPr>
          <p:cNvSpPr txBox="1"/>
          <p:nvPr/>
        </p:nvSpPr>
        <p:spPr>
          <a:xfrm>
            <a:off x="6076457" y="5442345"/>
            <a:ext cx="485169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Map courtesy of South Dakota Association of Rural Water Systems</a:t>
            </a:r>
          </a:p>
        </p:txBody>
      </p:sp>
      <p:sp>
        <p:nvSpPr>
          <p:cNvPr id="5" name="TextBox 4">
            <a:extLst>
              <a:ext uri="{FF2B5EF4-FFF2-40B4-BE49-F238E27FC236}">
                <a16:creationId xmlns:a16="http://schemas.microsoft.com/office/drawing/2014/main" id="{68D7BFEA-1EE6-8619-7FC8-7EB0729CE848}"/>
              </a:ext>
            </a:extLst>
          </p:cNvPr>
          <p:cNvSpPr txBox="1"/>
          <p:nvPr/>
        </p:nvSpPr>
        <p:spPr>
          <a:xfrm>
            <a:off x="4790277" y="1597573"/>
            <a:ext cx="2786743" cy="523220"/>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Picture Clue: </a:t>
            </a:r>
          </a:p>
        </p:txBody>
      </p:sp>
      <p:sp>
        <p:nvSpPr>
          <p:cNvPr id="6" name="TextBox 5">
            <a:extLst>
              <a:ext uri="{FF2B5EF4-FFF2-40B4-BE49-F238E27FC236}">
                <a16:creationId xmlns:a16="http://schemas.microsoft.com/office/drawing/2014/main" id="{2CAB8DBF-63B0-6B12-03BF-6DFC8FF13C17}"/>
              </a:ext>
            </a:extLst>
          </p:cNvPr>
          <p:cNvSpPr txBox="1"/>
          <p:nvPr/>
        </p:nvSpPr>
        <p:spPr>
          <a:xfrm flipH="1">
            <a:off x="9825969" y="2295023"/>
            <a:ext cx="452879" cy="369332"/>
          </a:xfrm>
          <a:prstGeom prst="rect">
            <a:avLst/>
          </a:prstGeom>
          <a:noFill/>
          <a:ln>
            <a:noFill/>
          </a:ln>
        </p:spPr>
        <p:txBody>
          <a:bodyPr wrap="square" rtlCol="0">
            <a:spAutoFit/>
          </a:bodyPr>
          <a:lstStyle/>
          <a:p>
            <a:pPr algn="ctr"/>
            <a:r>
              <a:rPr lang="en-US" b="1">
                <a:ln w="9525">
                  <a:solidFill>
                    <a:srgbClr val="0033A0"/>
                  </a:solidFill>
                </a:ln>
                <a:solidFill>
                  <a:srgbClr val="FFD100"/>
                </a:solidFill>
                <a:effectLst>
                  <a:outerShdw blurRad="47074" dist="38874" dir="8760000" sx="100143" sy="100143" algn="t" rotWithShape="0">
                    <a:prstClr val="black">
                      <a:alpha val="88280"/>
                    </a:prstClr>
                  </a:outerShdw>
                </a:effectLst>
                <a:latin typeface="Arial" panose="020B0604020202020204" pitchFamily="34" charset="0"/>
                <a:cs typeface="Arial" panose="020B0604020202020204" pitchFamily="34" charset="0"/>
              </a:rPr>
              <a:t>N</a:t>
            </a:r>
          </a:p>
        </p:txBody>
      </p:sp>
      <p:sp>
        <p:nvSpPr>
          <p:cNvPr id="7" name="TextBox 6">
            <a:extLst>
              <a:ext uri="{FF2B5EF4-FFF2-40B4-BE49-F238E27FC236}">
                <a16:creationId xmlns:a16="http://schemas.microsoft.com/office/drawing/2014/main" id="{37BD299A-D08B-86B1-A341-93F2D9A3B290}"/>
              </a:ext>
            </a:extLst>
          </p:cNvPr>
          <p:cNvSpPr txBox="1"/>
          <p:nvPr/>
        </p:nvSpPr>
        <p:spPr>
          <a:xfrm flipH="1">
            <a:off x="9825969" y="4278051"/>
            <a:ext cx="452879" cy="369332"/>
          </a:xfrm>
          <a:prstGeom prst="rect">
            <a:avLst/>
          </a:prstGeom>
          <a:noFill/>
          <a:ln>
            <a:noFill/>
          </a:ln>
        </p:spPr>
        <p:txBody>
          <a:bodyPr wrap="square" rtlCol="0">
            <a:spAutoFit/>
          </a:bodyPr>
          <a:lstStyle/>
          <a:p>
            <a:pPr algn="ctr"/>
            <a:r>
              <a:rPr lang="en-US" b="1">
                <a:ln w="9525">
                  <a:solidFill>
                    <a:srgbClr val="0033A0"/>
                  </a:solidFill>
                </a:ln>
                <a:solidFill>
                  <a:srgbClr val="FFD100"/>
                </a:solidFill>
                <a:effectLst>
                  <a:outerShdw blurRad="47074" dist="38874" dir="8760000" sx="100143" sy="100143" algn="t" rotWithShape="0">
                    <a:prstClr val="black">
                      <a:alpha val="88280"/>
                    </a:prstClr>
                  </a:outerShdw>
                </a:effectLst>
                <a:latin typeface="Arial" panose="020B0604020202020204" pitchFamily="34" charset="0"/>
                <a:cs typeface="Arial" panose="020B0604020202020204" pitchFamily="34" charset="0"/>
              </a:rPr>
              <a:t>S</a:t>
            </a:r>
          </a:p>
        </p:txBody>
      </p:sp>
    </p:spTree>
    <p:extLst>
      <p:ext uri="{BB962C8B-B14F-4D97-AF65-F5344CB8AC3E}">
        <p14:creationId xmlns:p14="http://schemas.microsoft.com/office/powerpoint/2010/main" val="236477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SDSU-Extension-PowerPoint-H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SU-Extension-PowerPoint-HD.potx" id="{B29377CA-4418-E74F-B355-56254798DD37}" vid="{04944D13-CC9E-9849-9C63-D9112B56B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SDSU-Extension-PowerPoint-HD</Template>
  <TotalTime>248</TotalTime>
  <Words>1805</Words>
  <Application>Microsoft Macintosh PowerPoint</Application>
  <PresentationFormat>Widescreen</PresentationFormat>
  <Paragraphs>139</Paragraphs>
  <Slides>12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Clarendon Text Pro</vt:lpstr>
      <vt:lpstr>Palatino</vt:lpstr>
      <vt:lpstr>SDSU-Extension-PowerPoint-HD</vt:lpstr>
      <vt:lpstr>Adopt-A-Cow: Beef</vt:lpstr>
      <vt:lpstr>Lock 1 – 1</vt:lpstr>
      <vt:lpstr>Lock 1 – 2</vt:lpstr>
      <vt:lpstr>Lock 2 – 1</vt:lpstr>
      <vt:lpstr>Lock 2 – 2</vt:lpstr>
      <vt:lpstr>Lock 3 – 1</vt:lpstr>
      <vt:lpstr>Lock 3 – 2</vt:lpstr>
      <vt:lpstr>Lock 4 – 1</vt:lpstr>
      <vt:lpstr>Lock 4 – 2</vt:lpstr>
      <vt:lpstr>Lock 5 – 1</vt:lpstr>
      <vt:lpstr>Lock 5 – 2</vt:lpstr>
      <vt:lpstr>And Justice For All</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Adopt-A-Cow: Beef - Beef's Impact on South Dakota - Escape Room Part 1: 1868-1878 Clues</dc:title>
  <dc:subject/>
  <dc:creator>Christine Wood</dc:creator>
  <cp:keywords/>
  <dc:description/>
  <cp:lastModifiedBy>Cartney, Shelly</cp:lastModifiedBy>
  <cp:revision>10</cp:revision>
  <dcterms:created xsi:type="dcterms:W3CDTF">2024-07-19T18:33:50Z</dcterms:created>
  <dcterms:modified xsi:type="dcterms:W3CDTF">2025-10-08T19:57:00Z</dcterms:modified>
  <cp:category/>
</cp:coreProperties>
</file>