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0" r:id="rId1"/>
  </p:sldMasterIdLst>
  <p:notesMasterIdLst>
    <p:notesMasterId r:id="rId16"/>
  </p:notesMasterIdLst>
  <p:handoutMasterIdLst>
    <p:handoutMasterId r:id="rId17"/>
  </p:handoutMasterIdLst>
  <p:sldIdLst>
    <p:sldId id="256" r:id="rId2"/>
    <p:sldId id="259" r:id="rId3"/>
    <p:sldId id="276" r:id="rId4"/>
    <p:sldId id="277" r:id="rId5"/>
    <p:sldId id="278" r:id="rId6"/>
    <p:sldId id="279" r:id="rId7"/>
    <p:sldId id="280" r:id="rId8"/>
    <p:sldId id="281" r:id="rId9"/>
    <p:sldId id="282" r:id="rId10"/>
    <p:sldId id="283" r:id="rId11"/>
    <p:sldId id="284" r:id="rId12"/>
    <p:sldId id="285" r:id="rId13"/>
    <p:sldId id="286" r:id="rId14"/>
    <p:sldId id="274"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74B"/>
    <a:srgbClr val="FFD100"/>
    <a:srgbClr val="0033A0"/>
    <a:srgbClr val="0C2340"/>
    <a:srgbClr val="0085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05"/>
    <p:restoredTop sz="77211"/>
  </p:normalViewPr>
  <p:slideViewPr>
    <p:cSldViewPr snapToGrid="0" snapToObjects="1">
      <p:cViewPr varScale="1">
        <p:scale>
          <a:sx n="93" d="100"/>
          <a:sy n="93" d="100"/>
        </p:scale>
        <p:origin x="1896" y="192"/>
      </p:cViewPr>
      <p:guideLst/>
    </p:cSldViewPr>
  </p:slideViewPr>
  <p:notesTextViewPr>
    <p:cViewPr>
      <p:scale>
        <a:sx n="1" d="1"/>
        <a:sy n="1" d="1"/>
      </p:scale>
      <p:origin x="0" y="0"/>
    </p:cViewPr>
  </p:notesTextViewPr>
  <p:notesViewPr>
    <p:cSldViewPr snapToGrid="0" snapToObjects="1" showGuides="1">
      <p:cViewPr varScale="1">
        <p:scale>
          <a:sx n="150" d="100"/>
          <a:sy n="150" d="100"/>
        </p:scale>
        <p:origin x="4160"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40B5AEC-DA65-9C5D-519C-20876A4E904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26C6B3B-248E-BF36-642B-F41CDC7D233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EED89D-4402-EE4A-9811-87F9C4C9F77A}" type="datetimeFigureOut">
              <a:rPr lang="en-US" smtClean="0"/>
              <a:t>10/8/25</a:t>
            </a:fld>
            <a:endParaRPr lang="en-US"/>
          </a:p>
        </p:txBody>
      </p:sp>
      <p:sp>
        <p:nvSpPr>
          <p:cNvPr id="4" name="Footer Placeholder 3">
            <a:extLst>
              <a:ext uri="{FF2B5EF4-FFF2-40B4-BE49-F238E27FC236}">
                <a16:creationId xmlns:a16="http://schemas.microsoft.com/office/drawing/2014/main" id="{B07EC81C-4FF4-E4DD-A94F-E246D2D8F96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B23417D-A910-8748-AB67-F901E88C2FB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56340D0-ADD1-A24B-A510-884612EBEE7A}" type="slidenum">
              <a:rPr lang="en-US" smtClean="0"/>
              <a:t>‹#›</a:t>
            </a:fld>
            <a:endParaRPr lang="en-US"/>
          </a:p>
        </p:txBody>
      </p:sp>
    </p:spTree>
    <p:extLst>
      <p:ext uri="{BB962C8B-B14F-4D97-AF65-F5344CB8AC3E}">
        <p14:creationId xmlns:p14="http://schemas.microsoft.com/office/powerpoint/2010/main" val="198470877"/>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330E24-4AF4-744C-A976-BB2CF4BE0A06}" type="datetimeFigureOut">
              <a:rPr lang="en-US" smtClean="0"/>
              <a:t>10/8/25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ECC610-5721-6F4D-B2B9-8C66FCE96C21}" type="slidenum">
              <a:rPr lang="en-US" smtClean="0"/>
              <a:t>‹#›</a:t>
            </a:fld>
            <a:endParaRPr lang="en-US"/>
          </a:p>
        </p:txBody>
      </p:sp>
    </p:spTree>
    <p:extLst>
      <p:ext uri="{BB962C8B-B14F-4D97-AF65-F5344CB8AC3E}">
        <p14:creationId xmlns:p14="http://schemas.microsoft.com/office/powerpoint/2010/main" val="541482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effectLst/>
                <a:latin typeface="Arial" panose="020B0604020202020204" pitchFamily="34" charset="0"/>
                <a:ea typeface="Aptos" panose="020B0004020202020204" pitchFamily="34" charset="0"/>
                <a:cs typeface="Arial" panose="020B0604020202020204" pitchFamily="34" charset="0"/>
              </a:rPr>
              <a:t>*This slide contains animations during slide show mode. These animations/mouse clicks are noted by a number in italicized parenthesis. *</a:t>
            </a:r>
            <a:endParaRPr lang="en-US" sz="1200" dirty="0">
              <a:effectLst/>
              <a:latin typeface="Arial" panose="020B0604020202020204" pitchFamily="34" charset="0"/>
              <a:ea typeface="Aptos" panose="020B00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Look at the lock. Based on what we see, what kind of lock do we have?</a:t>
            </a:r>
          </a:p>
          <a:p>
            <a:endParaRPr lang="en-US" sz="1200" dirty="0">
              <a:latin typeface="Arial" panose="020B0604020202020204" pitchFamily="34" charset="0"/>
              <a:cs typeface="Arial" panose="020B0604020202020204" pitchFamily="34" charset="0"/>
            </a:endParaRPr>
          </a:p>
          <a:p>
            <a:r>
              <a:rPr lang="en-US" sz="1200" i="1" dirty="0">
                <a:latin typeface="Arial" panose="020B0604020202020204" pitchFamily="34" charset="0"/>
                <a:cs typeface="Arial" panose="020B0604020202020204" pitchFamily="34" charset="0"/>
              </a:rPr>
              <a:t>(1) “Alphabet”</a:t>
            </a:r>
          </a:p>
          <a:p>
            <a:endParaRPr lang="en-US" sz="1200" i="1" dirty="0">
              <a:latin typeface="Arial" panose="020B0604020202020204" pitchFamily="34" charset="0"/>
              <a:cs typeface="Arial" panose="020B0604020202020204" pitchFamily="34" charset="0"/>
            </a:endParaRPr>
          </a:p>
          <a:p>
            <a:r>
              <a:rPr lang="en-US" sz="1200" b="1" i="0" dirty="0">
                <a:latin typeface="Arial" panose="020B0604020202020204" pitchFamily="34" charset="0"/>
                <a:cs typeface="Arial" panose="020B0604020202020204" pitchFamily="34" charset="0"/>
              </a:rPr>
              <a:t>So, we will be looking for clues that lead us to a word or group of letters of some sort.</a:t>
            </a:r>
          </a:p>
          <a:p>
            <a:endParaRPr lang="en-US" sz="1200" b="0" i="0"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(2) </a:t>
            </a:r>
            <a:r>
              <a:rPr lang="en-US" sz="1200" b="1" i="0" dirty="0">
                <a:latin typeface="Arial" panose="020B0604020202020204" pitchFamily="34" charset="0"/>
                <a:cs typeface="Arial" panose="020B0604020202020204" pitchFamily="34" charset="0"/>
              </a:rPr>
              <a:t>Now look at the story clue. What do you notice about the words?</a:t>
            </a:r>
          </a:p>
          <a:p>
            <a:r>
              <a:rPr lang="en-US" sz="1200" b="0" i="1" dirty="0">
                <a:latin typeface="Arial" panose="020B0604020202020204" pitchFamily="34" charset="0"/>
                <a:cs typeface="Arial" panose="020B0604020202020204" pitchFamily="34" charset="0"/>
              </a:rPr>
              <a:t>(3) </a:t>
            </a:r>
            <a:r>
              <a:rPr lang="en-US" sz="1200" b="1" i="1" dirty="0">
                <a:latin typeface="Arial" panose="020B0604020202020204" pitchFamily="34" charset="0"/>
                <a:cs typeface="Arial" panose="020B0604020202020204" pitchFamily="34" charset="0"/>
              </a:rPr>
              <a:t>Words ‘precious metal’ and ‘ this metal’ are bolded and italicized </a:t>
            </a:r>
          </a:p>
        </p:txBody>
      </p:sp>
      <p:sp>
        <p:nvSpPr>
          <p:cNvPr id="4" name="Slide Number Placeholder 3"/>
          <p:cNvSpPr>
            <a:spLocks noGrp="1"/>
          </p:cNvSpPr>
          <p:nvPr>
            <p:ph type="sldNum" sz="quarter" idx="5"/>
          </p:nvPr>
        </p:nvSpPr>
        <p:spPr/>
        <p:txBody>
          <a:bodyPr/>
          <a:lstStyle/>
          <a:p>
            <a:fld id="{E0ECC610-5721-6F4D-B2B9-8C66FCE96C21}" type="slidenum">
              <a:rPr lang="en-US" smtClean="0"/>
              <a:t>2</a:t>
            </a:fld>
            <a:endParaRPr lang="en-US"/>
          </a:p>
        </p:txBody>
      </p:sp>
    </p:spTree>
    <p:extLst>
      <p:ext uri="{BB962C8B-B14F-4D97-AF65-F5344CB8AC3E}">
        <p14:creationId xmlns:p14="http://schemas.microsoft.com/office/powerpoint/2010/main" val="25882778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Arial" panose="020B0604020202020204" pitchFamily="34" charset="0"/>
                <a:cs typeface="Arial" panose="020B0604020202020204" pitchFamily="34" charset="0"/>
              </a:rPr>
              <a:t>Now look at the picture clue. Putting these clues together, what conclusion can you draw?</a:t>
            </a:r>
            <a:endParaRPr lang="en-US" sz="1200" b="1" i="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E0ECC610-5721-6F4D-B2B9-8C66FCE96C21}" type="slidenum">
              <a:rPr lang="en-US" smtClean="0"/>
              <a:t>11</a:t>
            </a:fld>
            <a:endParaRPr lang="en-US"/>
          </a:p>
        </p:txBody>
      </p:sp>
    </p:spTree>
    <p:extLst>
      <p:ext uri="{BB962C8B-B14F-4D97-AF65-F5344CB8AC3E}">
        <p14:creationId xmlns:p14="http://schemas.microsoft.com/office/powerpoint/2010/main" val="3976263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effectLst/>
                <a:latin typeface="Arial" panose="020B0604020202020204" pitchFamily="34" charset="0"/>
                <a:ea typeface="Aptos" panose="020B0004020202020204" pitchFamily="34" charset="0"/>
                <a:cs typeface="Arial" panose="020B0604020202020204" pitchFamily="34" charset="0"/>
              </a:rPr>
              <a:t>*This slide contains animations during slide show mode. These animations/mouse clicks are noted by a number in italicized parenthesis. *</a:t>
            </a:r>
            <a:endParaRPr lang="en-US" sz="1200" dirty="0">
              <a:effectLst/>
              <a:latin typeface="Arial" panose="020B0604020202020204" pitchFamily="34" charset="0"/>
              <a:ea typeface="Aptos" panose="020B0004020202020204" pitchFamily="34" charset="0"/>
              <a:cs typeface="Arial" panose="020B0604020202020204" pitchFamily="34" charset="0"/>
            </a:endParaRPr>
          </a:p>
          <a:p>
            <a:endParaRPr lang="en-US" sz="1200" b="1"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Look at the lock. Based on what we see, what kind of lock do we have?</a:t>
            </a:r>
          </a:p>
          <a:p>
            <a:endParaRPr lang="en-US" sz="1200" b="1"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(1) </a:t>
            </a:r>
            <a:r>
              <a:rPr lang="en-US" sz="1200" b="1" i="1" dirty="0">
                <a:latin typeface="Arial" panose="020B0604020202020204" pitchFamily="34" charset="0"/>
                <a:cs typeface="Arial" panose="020B0604020202020204" pitchFamily="34" charset="0"/>
              </a:rPr>
              <a:t>“Number”</a:t>
            </a:r>
          </a:p>
          <a:p>
            <a:endParaRPr lang="en-US" sz="1200" b="1" i="1" dirty="0">
              <a:latin typeface="Arial" panose="020B0604020202020204" pitchFamily="34" charset="0"/>
              <a:cs typeface="Arial" panose="020B0604020202020204" pitchFamily="34" charset="0"/>
            </a:endParaRPr>
          </a:p>
          <a:p>
            <a:r>
              <a:rPr lang="en-US" sz="1200" b="1" i="0" dirty="0">
                <a:latin typeface="Arial" panose="020B0604020202020204" pitchFamily="34" charset="0"/>
                <a:cs typeface="Arial" panose="020B0604020202020204" pitchFamily="34" charset="0"/>
              </a:rPr>
              <a:t>So, we will be looking for clues that lead us to a word or group of letters of some sort.</a:t>
            </a:r>
          </a:p>
          <a:p>
            <a:endParaRPr lang="en-US" sz="1200" b="1" i="0"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(2) </a:t>
            </a:r>
            <a:r>
              <a:rPr lang="en-US" sz="1200" b="1" i="0" dirty="0">
                <a:latin typeface="Arial" panose="020B0604020202020204" pitchFamily="34" charset="0"/>
                <a:cs typeface="Arial" panose="020B0604020202020204" pitchFamily="34" charset="0"/>
              </a:rPr>
              <a:t>Now look at the story clue. What do you notice about the words?</a:t>
            </a:r>
          </a:p>
          <a:p>
            <a:r>
              <a:rPr lang="en-US" sz="1200" b="0" i="1" dirty="0">
                <a:latin typeface="Arial" panose="020B0604020202020204" pitchFamily="34" charset="0"/>
                <a:cs typeface="Arial" panose="020B0604020202020204" pitchFamily="34" charset="0"/>
              </a:rPr>
              <a:t>(3) </a:t>
            </a:r>
            <a:r>
              <a:rPr lang="en-US" sz="1200" b="1" i="1" dirty="0">
                <a:latin typeface="Arial" panose="020B0604020202020204" pitchFamily="34" charset="0"/>
                <a:cs typeface="Arial" panose="020B0604020202020204" pitchFamily="34" charset="0"/>
              </a:rPr>
              <a:t>Words ‘farms and ranches are family owned’ and ‘percentage have been in the same family for at least three generations’ are bolded and italicized </a:t>
            </a:r>
          </a:p>
        </p:txBody>
      </p:sp>
      <p:sp>
        <p:nvSpPr>
          <p:cNvPr id="4" name="Slide Number Placeholder 3"/>
          <p:cNvSpPr>
            <a:spLocks noGrp="1"/>
          </p:cNvSpPr>
          <p:nvPr>
            <p:ph type="sldNum" sz="quarter" idx="5"/>
          </p:nvPr>
        </p:nvSpPr>
        <p:spPr/>
        <p:txBody>
          <a:bodyPr/>
          <a:lstStyle/>
          <a:p>
            <a:fld id="{E0ECC610-5721-6F4D-B2B9-8C66FCE96C21}" type="slidenum">
              <a:rPr lang="en-US" smtClean="0"/>
              <a:t>12</a:t>
            </a:fld>
            <a:endParaRPr lang="en-US"/>
          </a:p>
        </p:txBody>
      </p:sp>
    </p:spTree>
    <p:extLst>
      <p:ext uri="{BB962C8B-B14F-4D97-AF65-F5344CB8AC3E}">
        <p14:creationId xmlns:p14="http://schemas.microsoft.com/office/powerpoint/2010/main" val="34533263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effectLst/>
                <a:latin typeface="Arial" panose="020B0604020202020204" pitchFamily="34" charset="0"/>
                <a:ea typeface="Aptos" panose="020B0004020202020204" pitchFamily="34" charset="0"/>
                <a:cs typeface="Arial" panose="020B0604020202020204" pitchFamily="34" charset="0"/>
              </a:rPr>
              <a:t>*This slide contains animations during slide show mode. These animations/mouse clicks are noted by a number in italicized parenthesis. *</a:t>
            </a:r>
            <a:endParaRPr lang="en-US" sz="1200" dirty="0">
              <a:effectLst/>
              <a:latin typeface="Arial" panose="020B0604020202020204" pitchFamily="34" charset="0"/>
              <a:ea typeface="Aptos" panose="020B00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Watch the video closely, do you notice anything that would be a clue?</a:t>
            </a:r>
          </a:p>
          <a:p>
            <a:endParaRPr lang="en-US" sz="1200" b="1"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(1) </a:t>
            </a:r>
            <a:r>
              <a:rPr lang="en-US" sz="1200" b="1" i="0" dirty="0">
                <a:latin typeface="Arial" panose="020B0604020202020204" pitchFamily="34" charset="0"/>
                <a:cs typeface="Arial" panose="020B0604020202020204" pitchFamily="34" charset="0"/>
              </a:rPr>
              <a:t>At 0:19 of the video, we see this text</a:t>
            </a:r>
          </a:p>
          <a:p>
            <a:endParaRPr lang="en-US" sz="1200" b="1" i="1"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(2) </a:t>
            </a:r>
            <a:r>
              <a:rPr lang="en-US" sz="1200" b="1" i="0" dirty="0">
                <a:latin typeface="Arial" panose="020B0604020202020204" pitchFamily="34" charset="0"/>
                <a:cs typeface="Arial" panose="020B0604020202020204" pitchFamily="34" charset="0"/>
              </a:rPr>
              <a:t>At 0:27 of the video, we see this text</a:t>
            </a:r>
          </a:p>
        </p:txBody>
      </p:sp>
      <p:sp>
        <p:nvSpPr>
          <p:cNvPr id="4" name="Slide Number Placeholder 3"/>
          <p:cNvSpPr>
            <a:spLocks noGrp="1"/>
          </p:cNvSpPr>
          <p:nvPr>
            <p:ph type="sldNum" sz="quarter" idx="5"/>
          </p:nvPr>
        </p:nvSpPr>
        <p:spPr/>
        <p:txBody>
          <a:bodyPr/>
          <a:lstStyle/>
          <a:p>
            <a:fld id="{E0ECC610-5721-6F4D-B2B9-8C66FCE96C21}" type="slidenum">
              <a:rPr lang="en-US" smtClean="0"/>
              <a:t>13</a:t>
            </a:fld>
            <a:endParaRPr lang="en-US"/>
          </a:p>
        </p:txBody>
      </p:sp>
    </p:spTree>
    <p:extLst>
      <p:ext uri="{BB962C8B-B14F-4D97-AF65-F5344CB8AC3E}">
        <p14:creationId xmlns:p14="http://schemas.microsoft.com/office/powerpoint/2010/main" val="9828043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Arial" panose="020B0604020202020204" pitchFamily="34" charset="0"/>
                <a:cs typeface="Arial" panose="020B0604020202020204" pitchFamily="34" charset="0"/>
              </a:rPr>
              <a:t>Now look at the picture clue. Putting these clues together, what conclusion can you draw?</a:t>
            </a:r>
            <a:endParaRPr lang="en-US" sz="1200" b="1" i="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E0ECC610-5721-6F4D-B2B9-8C66FCE96C21}" type="slidenum">
              <a:rPr lang="en-US" smtClean="0"/>
              <a:t>3</a:t>
            </a:fld>
            <a:endParaRPr lang="en-US"/>
          </a:p>
        </p:txBody>
      </p:sp>
    </p:spTree>
    <p:extLst>
      <p:ext uri="{BB962C8B-B14F-4D97-AF65-F5344CB8AC3E}">
        <p14:creationId xmlns:p14="http://schemas.microsoft.com/office/powerpoint/2010/main" val="2579838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effectLst/>
                <a:latin typeface="Arial" panose="020B0604020202020204" pitchFamily="34" charset="0"/>
                <a:ea typeface="Aptos" panose="020B0004020202020204" pitchFamily="34" charset="0"/>
                <a:cs typeface="Arial" panose="020B0604020202020204" pitchFamily="34" charset="0"/>
              </a:rPr>
              <a:t>*This slide contains animations during slide show mode. These animations/mouse clicks are noted by a number in italicized parenthesis. *</a:t>
            </a:r>
            <a:endParaRPr lang="en-US" sz="1200" dirty="0">
              <a:effectLst/>
              <a:latin typeface="Arial" panose="020B0604020202020204" pitchFamily="34" charset="0"/>
              <a:ea typeface="Aptos" panose="020B00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Look at the lock. Based on what we see, what kind of lock do we have?</a:t>
            </a:r>
          </a:p>
          <a:p>
            <a:endParaRPr lang="en-US" sz="1200" dirty="0">
              <a:latin typeface="Arial" panose="020B0604020202020204" pitchFamily="34" charset="0"/>
              <a:cs typeface="Arial" panose="020B0604020202020204" pitchFamily="34" charset="0"/>
            </a:endParaRPr>
          </a:p>
          <a:p>
            <a:r>
              <a:rPr lang="en-US" sz="1200" i="1" dirty="0">
                <a:latin typeface="Arial" panose="020B0604020202020204" pitchFamily="34" charset="0"/>
                <a:cs typeface="Arial" panose="020B0604020202020204" pitchFamily="34" charset="0"/>
              </a:rPr>
              <a:t>(1) </a:t>
            </a:r>
            <a:r>
              <a:rPr lang="en-US" sz="1200" b="1" i="1" dirty="0">
                <a:latin typeface="Arial" panose="020B0604020202020204" pitchFamily="34" charset="0"/>
                <a:cs typeface="Arial" panose="020B0604020202020204" pitchFamily="34" charset="0"/>
              </a:rPr>
              <a:t>“Color”</a:t>
            </a:r>
          </a:p>
          <a:p>
            <a:endParaRPr lang="en-US" sz="1200" i="1" dirty="0">
              <a:latin typeface="Arial" panose="020B0604020202020204" pitchFamily="34" charset="0"/>
              <a:cs typeface="Arial" panose="020B0604020202020204" pitchFamily="34" charset="0"/>
            </a:endParaRPr>
          </a:p>
          <a:p>
            <a:r>
              <a:rPr lang="en-US" sz="1200" b="1" i="0" dirty="0">
                <a:latin typeface="Arial" panose="020B0604020202020204" pitchFamily="34" charset="0"/>
                <a:cs typeface="Arial" panose="020B0604020202020204" pitchFamily="34" charset="0"/>
              </a:rPr>
              <a:t>So, we will be looking for clues that lead us to a pattern of colors.</a:t>
            </a:r>
          </a:p>
          <a:p>
            <a:endParaRPr lang="en-US" sz="1200" b="0" i="0"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(2) </a:t>
            </a:r>
            <a:r>
              <a:rPr lang="en-US" sz="1200" b="1" i="0" dirty="0">
                <a:latin typeface="Arial" panose="020B0604020202020204" pitchFamily="34" charset="0"/>
                <a:cs typeface="Arial" panose="020B0604020202020204" pitchFamily="34" charset="0"/>
              </a:rPr>
              <a:t>Now look at the story clue. What do you notice about the words?</a:t>
            </a:r>
          </a:p>
          <a:p>
            <a:r>
              <a:rPr lang="en-US" sz="1200" b="0" i="1" dirty="0">
                <a:latin typeface="Arial" panose="020B0604020202020204" pitchFamily="34" charset="0"/>
                <a:cs typeface="Arial" panose="020B0604020202020204" pitchFamily="34" charset="0"/>
              </a:rPr>
              <a:t>(3) </a:t>
            </a:r>
            <a:r>
              <a:rPr lang="en-US" sz="1200" b="1" i="1" dirty="0">
                <a:latin typeface="Arial" panose="020B0604020202020204" pitchFamily="34" charset="0"/>
                <a:cs typeface="Arial" panose="020B0604020202020204" pitchFamily="34" charset="0"/>
              </a:rPr>
              <a:t>Words ‘six major rivers’ and ‘North to South’ are bolded and italicized </a:t>
            </a:r>
          </a:p>
        </p:txBody>
      </p:sp>
      <p:sp>
        <p:nvSpPr>
          <p:cNvPr id="4" name="Slide Number Placeholder 3"/>
          <p:cNvSpPr>
            <a:spLocks noGrp="1"/>
          </p:cNvSpPr>
          <p:nvPr>
            <p:ph type="sldNum" sz="quarter" idx="5"/>
          </p:nvPr>
        </p:nvSpPr>
        <p:spPr/>
        <p:txBody>
          <a:bodyPr/>
          <a:lstStyle/>
          <a:p>
            <a:fld id="{E0ECC610-5721-6F4D-B2B9-8C66FCE96C21}" type="slidenum">
              <a:rPr lang="en-US" smtClean="0"/>
              <a:t>4</a:t>
            </a:fld>
            <a:endParaRPr lang="en-US"/>
          </a:p>
        </p:txBody>
      </p:sp>
    </p:spTree>
    <p:extLst>
      <p:ext uri="{BB962C8B-B14F-4D97-AF65-F5344CB8AC3E}">
        <p14:creationId xmlns:p14="http://schemas.microsoft.com/office/powerpoint/2010/main" val="25852868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Arial" panose="020B0604020202020204" pitchFamily="34" charset="0"/>
                <a:cs typeface="Arial" panose="020B0604020202020204" pitchFamily="34" charset="0"/>
              </a:rPr>
              <a:t>Now look at the picture clue. Putting these clues together, what conclusion can you draw?</a:t>
            </a:r>
            <a:endParaRPr lang="en-US" sz="1200" b="1" i="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E0ECC610-5721-6F4D-B2B9-8C66FCE96C21}" type="slidenum">
              <a:rPr lang="en-US" smtClean="0"/>
              <a:t>5</a:t>
            </a:fld>
            <a:endParaRPr lang="en-US"/>
          </a:p>
        </p:txBody>
      </p:sp>
    </p:spTree>
    <p:extLst>
      <p:ext uri="{BB962C8B-B14F-4D97-AF65-F5344CB8AC3E}">
        <p14:creationId xmlns:p14="http://schemas.microsoft.com/office/powerpoint/2010/main" val="1495165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i="1" dirty="0">
                <a:effectLst/>
                <a:latin typeface="Arial" panose="020B0604020202020204" pitchFamily="34" charset="0"/>
                <a:ea typeface="Aptos" panose="020B0004020202020204" pitchFamily="34" charset="0"/>
                <a:cs typeface="Arial" panose="020B0604020202020204" pitchFamily="34" charset="0"/>
              </a:rPr>
              <a:t>*This slide contains animations during slide show mode. These animations/mouse clicks are noted by a number in italicized parenthesis. *</a:t>
            </a:r>
            <a:endParaRPr lang="en-US" sz="900" dirty="0">
              <a:effectLst/>
              <a:latin typeface="Arial" panose="020B0604020202020204" pitchFamily="34" charset="0"/>
              <a:ea typeface="Aptos" panose="020B00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Look at the lock. Based on what we see, what kind of lock do we have?</a:t>
            </a:r>
          </a:p>
          <a:p>
            <a:endParaRPr lang="en-US" sz="1200" dirty="0">
              <a:latin typeface="Arial" panose="020B0604020202020204" pitchFamily="34" charset="0"/>
              <a:cs typeface="Arial" panose="020B0604020202020204" pitchFamily="34" charset="0"/>
            </a:endParaRPr>
          </a:p>
          <a:p>
            <a:r>
              <a:rPr lang="en-US" sz="1200" i="1" dirty="0">
                <a:latin typeface="Arial" panose="020B0604020202020204" pitchFamily="34" charset="0"/>
                <a:cs typeface="Arial" panose="020B0604020202020204" pitchFamily="34" charset="0"/>
              </a:rPr>
              <a:t>(1) </a:t>
            </a:r>
            <a:r>
              <a:rPr lang="en-US" sz="1200" b="1" i="1" dirty="0">
                <a:latin typeface="Arial" panose="020B0604020202020204" pitchFamily="34" charset="0"/>
                <a:cs typeface="Arial" panose="020B0604020202020204" pitchFamily="34" charset="0"/>
              </a:rPr>
              <a:t>“Number”</a:t>
            </a:r>
          </a:p>
          <a:p>
            <a:endParaRPr lang="en-US" sz="1200" i="1" dirty="0">
              <a:latin typeface="Arial" panose="020B0604020202020204" pitchFamily="34" charset="0"/>
              <a:cs typeface="Arial" panose="020B0604020202020204" pitchFamily="34" charset="0"/>
            </a:endParaRPr>
          </a:p>
          <a:p>
            <a:r>
              <a:rPr lang="en-US" sz="1200" b="1" i="0" dirty="0">
                <a:latin typeface="Arial" panose="020B0604020202020204" pitchFamily="34" charset="0"/>
                <a:cs typeface="Arial" panose="020B0604020202020204" pitchFamily="34" charset="0"/>
              </a:rPr>
              <a:t>So, we will be looking for clues that lead us to a group of numbers.</a:t>
            </a:r>
          </a:p>
          <a:p>
            <a:endParaRPr lang="en-US" sz="1200" b="0" i="0"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(2) </a:t>
            </a:r>
            <a:r>
              <a:rPr lang="en-US" sz="1200" b="1" i="0" dirty="0">
                <a:latin typeface="Arial" panose="020B0604020202020204" pitchFamily="34" charset="0"/>
                <a:cs typeface="Arial" panose="020B0604020202020204" pitchFamily="34" charset="0"/>
              </a:rPr>
              <a:t>Now look at the story clue. What do you notice about the words?</a:t>
            </a:r>
          </a:p>
          <a:p>
            <a:r>
              <a:rPr lang="en-US" sz="1200" b="0" i="1" dirty="0">
                <a:latin typeface="Arial" panose="020B0604020202020204" pitchFamily="34" charset="0"/>
                <a:cs typeface="Arial" panose="020B0604020202020204" pitchFamily="34" charset="0"/>
              </a:rPr>
              <a:t>(3) </a:t>
            </a:r>
            <a:r>
              <a:rPr lang="en-US" sz="1200" b="1" i="1" dirty="0">
                <a:latin typeface="Arial" panose="020B0604020202020204" pitchFamily="34" charset="0"/>
                <a:cs typeface="Arial" panose="020B0604020202020204" pitchFamily="34" charset="0"/>
              </a:rPr>
              <a:t>Words ‘a train that serves as a popular tourist attraction’ are bolded and italicized </a:t>
            </a:r>
          </a:p>
        </p:txBody>
      </p:sp>
      <p:sp>
        <p:nvSpPr>
          <p:cNvPr id="4" name="Slide Number Placeholder 3"/>
          <p:cNvSpPr>
            <a:spLocks noGrp="1"/>
          </p:cNvSpPr>
          <p:nvPr>
            <p:ph type="sldNum" sz="quarter" idx="5"/>
          </p:nvPr>
        </p:nvSpPr>
        <p:spPr/>
        <p:txBody>
          <a:bodyPr/>
          <a:lstStyle/>
          <a:p>
            <a:fld id="{E0ECC610-5721-6F4D-B2B9-8C66FCE96C21}" type="slidenum">
              <a:rPr lang="en-US" smtClean="0"/>
              <a:t>6</a:t>
            </a:fld>
            <a:endParaRPr lang="en-US"/>
          </a:p>
        </p:txBody>
      </p:sp>
    </p:spTree>
    <p:extLst>
      <p:ext uri="{BB962C8B-B14F-4D97-AF65-F5344CB8AC3E}">
        <p14:creationId xmlns:p14="http://schemas.microsoft.com/office/powerpoint/2010/main" val="29986655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effectLst/>
                <a:latin typeface="Arial" panose="020B0604020202020204" pitchFamily="34" charset="0"/>
                <a:ea typeface="Aptos" panose="020B0004020202020204" pitchFamily="34" charset="0"/>
                <a:cs typeface="Arial" panose="020B0604020202020204" pitchFamily="34" charset="0"/>
              </a:rPr>
              <a:t>*This slide contains animations during slide show mode. These animations/mouse clicks are noted by a number in italicized parenthesis. *</a:t>
            </a:r>
            <a:endParaRPr lang="en-US" sz="1200" dirty="0">
              <a:effectLst/>
              <a:latin typeface="Arial" panose="020B0604020202020204" pitchFamily="34" charset="0"/>
              <a:ea typeface="Aptos" panose="020B00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Now look at the picture clue. Putting these clues together, what conclusion can you draw?</a:t>
            </a:r>
          </a:p>
          <a:p>
            <a:r>
              <a:rPr lang="en-US" sz="1200" b="0" i="1" dirty="0">
                <a:latin typeface="Arial" panose="020B0604020202020204" pitchFamily="34" charset="0"/>
                <a:cs typeface="Arial" panose="020B0604020202020204" pitchFamily="34" charset="0"/>
              </a:rPr>
              <a:t> (1) </a:t>
            </a:r>
            <a:r>
              <a:rPr lang="en-US" sz="1200" b="1" i="0" dirty="0">
                <a:latin typeface="Arial" panose="020B0604020202020204" pitchFamily="34" charset="0"/>
                <a:cs typeface="Arial" panose="020B0604020202020204" pitchFamily="34" charset="0"/>
              </a:rPr>
              <a:t>if you need to zoom in a bit on the picture</a:t>
            </a:r>
          </a:p>
        </p:txBody>
      </p:sp>
      <p:sp>
        <p:nvSpPr>
          <p:cNvPr id="4" name="Slide Number Placeholder 3"/>
          <p:cNvSpPr>
            <a:spLocks noGrp="1"/>
          </p:cNvSpPr>
          <p:nvPr>
            <p:ph type="sldNum" sz="quarter" idx="5"/>
          </p:nvPr>
        </p:nvSpPr>
        <p:spPr/>
        <p:txBody>
          <a:bodyPr/>
          <a:lstStyle/>
          <a:p>
            <a:fld id="{E0ECC610-5721-6F4D-B2B9-8C66FCE96C21}" type="slidenum">
              <a:rPr lang="en-US" smtClean="0"/>
              <a:t>7</a:t>
            </a:fld>
            <a:endParaRPr lang="en-US"/>
          </a:p>
        </p:txBody>
      </p:sp>
    </p:spTree>
    <p:extLst>
      <p:ext uri="{BB962C8B-B14F-4D97-AF65-F5344CB8AC3E}">
        <p14:creationId xmlns:p14="http://schemas.microsoft.com/office/powerpoint/2010/main" val="1394961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effectLst/>
                <a:latin typeface="Arial" panose="020B0604020202020204" pitchFamily="34" charset="0"/>
                <a:ea typeface="Aptos" panose="020B0004020202020204" pitchFamily="34" charset="0"/>
                <a:cs typeface="Arial" panose="020B0604020202020204" pitchFamily="34" charset="0"/>
              </a:rPr>
              <a:t>*This slide contains animations during slide show mode. These animations/mouse clicks are noted by a number in italicized parenthesis. *</a:t>
            </a:r>
            <a:endParaRPr lang="en-US" sz="1200" dirty="0">
              <a:effectLst/>
              <a:latin typeface="Arial" panose="020B0604020202020204" pitchFamily="34" charset="0"/>
              <a:ea typeface="Aptos" panose="020B00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Look at the lock. Based on what we see, what kind of lock do we have?</a:t>
            </a:r>
          </a:p>
          <a:p>
            <a:endParaRPr lang="en-US" sz="1200" b="1"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(1) </a:t>
            </a:r>
            <a:r>
              <a:rPr lang="en-US" sz="1200" b="1" i="1" dirty="0">
                <a:latin typeface="Arial" panose="020B0604020202020204" pitchFamily="34" charset="0"/>
                <a:cs typeface="Arial" panose="020B0604020202020204" pitchFamily="34" charset="0"/>
              </a:rPr>
              <a:t>“Color”</a:t>
            </a:r>
          </a:p>
          <a:p>
            <a:endParaRPr lang="en-US" sz="1200" b="1" i="1" dirty="0">
              <a:latin typeface="Arial" panose="020B0604020202020204" pitchFamily="34" charset="0"/>
              <a:cs typeface="Arial" panose="020B0604020202020204" pitchFamily="34" charset="0"/>
            </a:endParaRPr>
          </a:p>
          <a:p>
            <a:r>
              <a:rPr lang="en-US" sz="1200" b="1" i="0" dirty="0">
                <a:latin typeface="Arial" panose="020B0604020202020204" pitchFamily="34" charset="0"/>
                <a:cs typeface="Arial" panose="020B0604020202020204" pitchFamily="34" charset="0"/>
              </a:rPr>
              <a:t>So, we will be looking for clues that lead us to a color combination.</a:t>
            </a:r>
          </a:p>
          <a:p>
            <a:endParaRPr lang="en-US" sz="1200" b="1" i="0"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(2) </a:t>
            </a:r>
            <a:r>
              <a:rPr lang="en-US" sz="1200" b="1" i="0" dirty="0">
                <a:latin typeface="Arial" panose="020B0604020202020204" pitchFamily="34" charset="0"/>
                <a:cs typeface="Arial" panose="020B0604020202020204" pitchFamily="34" charset="0"/>
              </a:rPr>
              <a:t>Now look at the story clue. What do you notice about the words?</a:t>
            </a:r>
          </a:p>
          <a:p>
            <a:r>
              <a:rPr lang="en-US" sz="1200" b="0" i="1" dirty="0">
                <a:latin typeface="Arial" panose="020B0604020202020204" pitchFamily="34" charset="0"/>
                <a:cs typeface="Arial" panose="020B0604020202020204" pitchFamily="34" charset="0"/>
              </a:rPr>
              <a:t>(3) </a:t>
            </a:r>
            <a:r>
              <a:rPr lang="en-US" sz="1200" b="1" i="1" dirty="0">
                <a:latin typeface="Arial" panose="020B0604020202020204" pitchFamily="34" charset="0"/>
                <a:cs typeface="Arial" panose="020B0604020202020204" pitchFamily="34" charset="0"/>
              </a:rPr>
              <a:t>Words ‘six smaller land areas’ bolded and italicized </a:t>
            </a:r>
          </a:p>
        </p:txBody>
      </p:sp>
      <p:sp>
        <p:nvSpPr>
          <p:cNvPr id="4" name="Slide Number Placeholder 3"/>
          <p:cNvSpPr>
            <a:spLocks noGrp="1"/>
          </p:cNvSpPr>
          <p:nvPr>
            <p:ph type="sldNum" sz="quarter" idx="5"/>
          </p:nvPr>
        </p:nvSpPr>
        <p:spPr/>
        <p:txBody>
          <a:bodyPr/>
          <a:lstStyle/>
          <a:p>
            <a:fld id="{E0ECC610-5721-6F4D-B2B9-8C66FCE96C21}" type="slidenum">
              <a:rPr lang="en-US" smtClean="0"/>
              <a:t>8</a:t>
            </a:fld>
            <a:endParaRPr lang="en-US"/>
          </a:p>
        </p:txBody>
      </p:sp>
    </p:spTree>
    <p:extLst>
      <p:ext uri="{BB962C8B-B14F-4D97-AF65-F5344CB8AC3E}">
        <p14:creationId xmlns:p14="http://schemas.microsoft.com/office/powerpoint/2010/main" val="22693982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Arial" panose="020B0604020202020204" pitchFamily="34" charset="0"/>
                <a:cs typeface="Arial" panose="020B0604020202020204" pitchFamily="34" charset="0"/>
              </a:rPr>
              <a:t>Now look at the picture clue. Putting these clues together, what conclusion can you draw?</a:t>
            </a:r>
            <a:endParaRPr lang="en-US" sz="1200" b="1" i="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E0ECC610-5721-6F4D-B2B9-8C66FCE96C21}" type="slidenum">
              <a:rPr lang="en-US" smtClean="0"/>
              <a:t>9</a:t>
            </a:fld>
            <a:endParaRPr lang="en-US"/>
          </a:p>
        </p:txBody>
      </p:sp>
    </p:spTree>
    <p:extLst>
      <p:ext uri="{BB962C8B-B14F-4D97-AF65-F5344CB8AC3E}">
        <p14:creationId xmlns:p14="http://schemas.microsoft.com/office/powerpoint/2010/main" val="33792974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effectLst/>
                <a:latin typeface="Arial" panose="020B0604020202020204" pitchFamily="34" charset="0"/>
                <a:ea typeface="Aptos" panose="020B0004020202020204" pitchFamily="34" charset="0"/>
                <a:cs typeface="Arial" panose="020B0604020202020204" pitchFamily="34" charset="0"/>
              </a:rPr>
              <a:t>*This slide contains animations during slide show mode. These animations/mouse clicks are noted by a number in italicized parenthesis. *</a:t>
            </a:r>
            <a:endParaRPr lang="en-US" sz="1200" dirty="0">
              <a:effectLst/>
              <a:latin typeface="Arial" panose="020B0604020202020204" pitchFamily="34" charset="0"/>
              <a:ea typeface="Aptos" panose="020B00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Look at the lock. Based on what we see, what kind of lock do we have?</a:t>
            </a:r>
          </a:p>
          <a:p>
            <a:endParaRPr lang="en-US" sz="1200" b="1"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(1) </a:t>
            </a:r>
            <a:r>
              <a:rPr lang="en-US" sz="1200" b="1" i="1" dirty="0">
                <a:latin typeface="Arial" panose="020B0604020202020204" pitchFamily="34" charset="0"/>
                <a:cs typeface="Arial" panose="020B0604020202020204" pitchFamily="34" charset="0"/>
              </a:rPr>
              <a:t>“Color”</a:t>
            </a:r>
          </a:p>
          <a:p>
            <a:endParaRPr lang="en-US" sz="1200" b="1" i="1" dirty="0">
              <a:latin typeface="Arial" panose="020B0604020202020204" pitchFamily="34" charset="0"/>
              <a:cs typeface="Arial" panose="020B0604020202020204" pitchFamily="34" charset="0"/>
            </a:endParaRPr>
          </a:p>
          <a:p>
            <a:r>
              <a:rPr lang="en-US" sz="1200" b="1" i="0" dirty="0">
                <a:latin typeface="Arial" panose="020B0604020202020204" pitchFamily="34" charset="0"/>
                <a:cs typeface="Arial" panose="020B0604020202020204" pitchFamily="34" charset="0"/>
              </a:rPr>
              <a:t>So, we will be looking for clues that lead us to a color combination.</a:t>
            </a:r>
          </a:p>
          <a:p>
            <a:endParaRPr lang="en-US" sz="1200" b="1" i="0" dirty="0">
              <a:latin typeface="Arial" panose="020B0604020202020204" pitchFamily="34" charset="0"/>
              <a:cs typeface="Arial" panose="020B0604020202020204" pitchFamily="34" charset="0"/>
            </a:endParaRPr>
          </a:p>
          <a:p>
            <a:r>
              <a:rPr lang="en-US" sz="1200" b="0" i="1" dirty="0">
                <a:latin typeface="Arial" panose="020B0604020202020204" pitchFamily="34" charset="0"/>
                <a:cs typeface="Arial" panose="020B0604020202020204" pitchFamily="34" charset="0"/>
              </a:rPr>
              <a:t>(2) </a:t>
            </a:r>
            <a:r>
              <a:rPr lang="en-US" sz="1200" b="1" i="0" dirty="0">
                <a:latin typeface="Arial" panose="020B0604020202020204" pitchFamily="34" charset="0"/>
                <a:cs typeface="Arial" panose="020B0604020202020204" pitchFamily="34" charset="0"/>
              </a:rPr>
              <a:t>Now look at the story clue. What do you notice about the words?</a:t>
            </a:r>
          </a:p>
          <a:p>
            <a:r>
              <a:rPr lang="en-US" sz="1200" b="0" i="1" dirty="0">
                <a:latin typeface="Arial" panose="020B0604020202020204" pitchFamily="34" charset="0"/>
                <a:cs typeface="Arial" panose="020B0604020202020204" pitchFamily="34" charset="0"/>
              </a:rPr>
              <a:t>(3) </a:t>
            </a:r>
            <a:r>
              <a:rPr lang="en-US" sz="1200" b="1" i="1" dirty="0">
                <a:latin typeface="Arial" panose="020B0604020202020204" pitchFamily="34" charset="0"/>
                <a:cs typeface="Arial" panose="020B0604020202020204" pitchFamily="34" charset="0"/>
              </a:rPr>
              <a:t>Words ‘six smaller land areas’ bolded and italicized </a:t>
            </a:r>
          </a:p>
        </p:txBody>
      </p:sp>
      <p:sp>
        <p:nvSpPr>
          <p:cNvPr id="4" name="Slide Number Placeholder 3"/>
          <p:cNvSpPr>
            <a:spLocks noGrp="1"/>
          </p:cNvSpPr>
          <p:nvPr>
            <p:ph type="sldNum" sz="quarter" idx="5"/>
          </p:nvPr>
        </p:nvSpPr>
        <p:spPr/>
        <p:txBody>
          <a:bodyPr/>
          <a:lstStyle/>
          <a:p>
            <a:fld id="{E0ECC610-5721-6F4D-B2B9-8C66FCE96C21}" type="slidenum">
              <a:rPr lang="en-US" smtClean="0"/>
              <a:t>10</a:t>
            </a:fld>
            <a:endParaRPr lang="en-US"/>
          </a:p>
        </p:txBody>
      </p:sp>
    </p:spTree>
    <p:extLst>
      <p:ext uri="{BB962C8B-B14F-4D97-AF65-F5344CB8AC3E}">
        <p14:creationId xmlns:p14="http://schemas.microsoft.com/office/powerpoint/2010/main" val="15098181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extension.sdstate.edu/"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extension.sdstate.edu/" TargetMode="External"/><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hyperlink" Target="https://www.usda.gov/sites/default/files/documents/ad-3027.pdf" TargetMode="External"/><Relationship Id="rId2" Type="http://schemas.openxmlformats.org/officeDocument/2006/relationships/image" Target="../media/image13.png"/><Relationship Id="rId1" Type="http://schemas.openxmlformats.org/officeDocument/2006/relationships/slideMaster" Target="../slideMasters/slideMaster1.xml"/><Relationship Id="rId5" Type="http://schemas.openxmlformats.org/officeDocument/2006/relationships/hyperlink" Target="https://extension.sdstate.edu/" TargetMode="External"/><Relationship Id="rId4" Type="http://schemas.openxmlformats.org/officeDocument/2006/relationships/hyperlink" Target="mailto:program.intake@usda.gov" TargetMode="External"/></Relationships>
</file>

<file path=ppt/slideLayouts/_rels/slideLayout26.xml.rels><?xml version="1.0" encoding="UTF-8" standalone="yes"?>
<Relationships xmlns="http://schemas.openxmlformats.org/package/2006/relationships"><Relationship Id="rId3" Type="http://schemas.openxmlformats.org/officeDocument/2006/relationships/hyperlink" Target="https://www.usda.gov/sites/default/files/documents/ad-3027.pdf" TargetMode="External"/><Relationship Id="rId2" Type="http://schemas.openxmlformats.org/officeDocument/2006/relationships/image" Target="../media/image14.png"/><Relationship Id="rId1" Type="http://schemas.openxmlformats.org/officeDocument/2006/relationships/slideMaster" Target="../slideMasters/slideMaster1.xml"/><Relationship Id="rId5" Type="http://schemas.openxmlformats.org/officeDocument/2006/relationships/hyperlink" Target="https://extension.sdstate.edu/" TargetMode="External"/><Relationship Id="rId4" Type="http://schemas.openxmlformats.org/officeDocument/2006/relationships/hyperlink" Target="mailto:program.intake@usda.gov" TargetMode="Externa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extension.sdstate.edu/"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Blu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EDB28-BE97-A7D3-57AD-42CE921597EA}"/>
              </a:ext>
            </a:extLst>
          </p:cNvPr>
          <p:cNvSpPr>
            <a:spLocks noGrp="1"/>
          </p:cNvSpPr>
          <p:nvPr>
            <p:ph type="ctrTitle"/>
          </p:nvPr>
        </p:nvSpPr>
        <p:spPr>
          <a:xfrm>
            <a:off x="474111" y="1426938"/>
            <a:ext cx="6736977" cy="2101289"/>
          </a:xfrm>
        </p:spPr>
        <p:txBody>
          <a:bodyPr anchor="ctr">
            <a:noAutofit/>
          </a:bodyPr>
          <a:lstStyle>
            <a:lvl1pPr algn="l">
              <a:defRPr sz="6600" b="1" i="0">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947C680B-A36E-F491-D854-CEBA4598F432}"/>
              </a:ext>
            </a:extLst>
          </p:cNvPr>
          <p:cNvSpPr>
            <a:spLocks noGrp="1"/>
          </p:cNvSpPr>
          <p:nvPr>
            <p:ph type="dt" sz="half" idx="10"/>
          </p:nvPr>
        </p:nvSpPr>
        <p:spPr/>
        <p:txBody>
          <a:bodyPr/>
          <a:lstStyle/>
          <a:p>
            <a:fld id="{40DBFB06-D1AB-A149-9120-0AF75E3AE9D9}" type="datetimeFigureOut">
              <a:rPr lang="en-US" smtClean="0"/>
              <a:t>10/8/25</a:t>
            </a:fld>
            <a:endParaRPr lang="en-US"/>
          </a:p>
        </p:txBody>
      </p:sp>
      <p:sp>
        <p:nvSpPr>
          <p:cNvPr id="8" name="Rectangle 7">
            <a:extLst>
              <a:ext uri="{FF2B5EF4-FFF2-40B4-BE49-F238E27FC236}">
                <a16:creationId xmlns:a16="http://schemas.microsoft.com/office/drawing/2014/main" id="{37D86063-A8E4-2C0D-5525-7851B244DB2E}"/>
              </a:ext>
            </a:extLst>
          </p:cNvPr>
          <p:cNvSpPr/>
          <p:nvPr/>
        </p:nvSpPr>
        <p:spPr>
          <a:xfrm>
            <a:off x="0" y="3747431"/>
            <a:ext cx="7534654" cy="3108501"/>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33A0"/>
              </a:solidFill>
            </a:endParaRPr>
          </a:p>
        </p:txBody>
      </p:sp>
      <p:sp>
        <p:nvSpPr>
          <p:cNvPr id="11" name="TextBox 10">
            <a:extLst>
              <a:ext uri="{FF2B5EF4-FFF2-40B4-BE49-F238E27FC236}">
                <a16:creationId xmlns:a16="http://schemas.microsoft.com/office/drawing/2014/main" id="{B046EBC3-7E83-C007-0BC1-7F3F534FE58C}"/>
              </a:ext>
            </a:extLst>
          </p:cNvPr>
          <p:cNvSpPr txBox="1"/>
          <p:nvPr/>
        </p:nvSpPr>
        <p:spPr>
          <a:xfrm>
            <a:off x="268941" y="6244397"/>
            <a:ext cx="7265713" cy="461665"/>
          </a:xfrm>
          <a:prstGeom prst="rect">
            <a:avLst/>
          </a:prstGeom>
          <a:noFill/>
        </p:spPr>
        <p:txBody>
          <a:bodyPr wrap="square" rtlCol="0">
            <a:spAutoFit/>
          </a:bodyPr>
          <a:lstStyle/>
          <a:p>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Learn more at </a:t>
            </a:r>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extension.sdstate.edu</a:t>
            </a:r>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 </a:t>
            </a:r>
          </a:p>
          <a:p>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 2025, South Dakota Board of Regents</a:t>
            </a:r>
          </a:p>
        </p:txBody>
      </p:sp>
      <p:pic>
        <p:nvPicPr>
          <p:cNvPr id="12" name="Picture 11" descr="Text&#10;&#10;Description automatically generated">
            <a:extLst>
              <a:ext uri="{FF2B5EF4-FFF2-40B4-BE49-F238E27FC236}">
                <a16:creationId xmlns:a16="http://schemas.microsoft.com/office/drawing/2014/main" id="{2CD84AAD-7893-7669-F67A-10536766F1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8839" y="309534"/>
            <a:ext cx="4899671" cy="669354"/>
          </a:xfrm>
          <a:prstGeom prst="rect">
            <a:avLst/>
          </a:prstGeom>
        </p:spPr>
      </p:pic>
      <p:sp>
        <p:nvSpPr>
          <p:cNvPr id="10" name="Picture Placeholder 9">
            <a:extLst>
              <a:ext uri="{FF2B5EF4-FFF2-40B4-BE49-F238E27FC236}">
                <a16:creationId xmlns:a16="http://schemas.microsoft.com/office/drawing/2014/main" id="{1241CD7A-461C-E4BC-A48B-C644AD5016DE}"/>
              </a:ext>
            </a:extLst>
          </p:cNvPr>
          <p:cNvSpPr>
            <a:spLocks noGrp="1"/>
          </p:cNvSpPr>
          <p:nvPr>
            <p:ph type="pic" sz="quarter" idx="13"/>
          </p:nvPr>
        </p:nvSpPr>
        <p:spPr>
          <a:xfrm>
            <a:off x="7534654" y="0"/>
            <a:ext cx="4657346" cy="6855932"/>
          </a:xfrm>
        </p:spPr>
        <p:txBody>
          <a:bodyPr/>
          <a:lstStyle/>
          <a:p>
            <a:r>
              <a:rPr lang="en-US"/>
              <a:t>Click icon to add picture</a:t>
            </a:r>
          </a:p>
        </p:txBody>
      </p:sp>
      <p:sp>
        <p:nvSpPr>
          <p:cNvPr id="3" name="Subtitle 2">
            <a:extLst>
              <a:ext uri="{FF2B5EF4-FFF2-40B4-BE49-F238E27FC236}">
                <a16:creationId xmlns:a16="http://schemas.microsoft.com/office/drawing/2014/main" id="{7A04BC40-94CD-E73D-AB89-C03D607D37BA}"/>
              </a:ext>
            </a:extLst>
          </p:cNvPr>
          <p:cNvSpPr>
            <a:spLocks noGrp="1"/>
          </p:cNvSpPr>
          <p:nvPr>
            <p:ph type="subTitle" idx="1"/>
          </p:nvPr>
        </p:nvSpPr>
        <p:spPr>
          <a:xfrm>
            <a:off x="468360" y="4195482"/>
            <a:ext cx="6742728" cy="1062318"/>
          </a:xfrm>
        </p:spPr>
        <p:txBody>
          <a:bodyPr>
            <a:normAutofit/>
          </a:bodyPr>
          <a:lstStyle>
            <a:lvl1pPr marL="0" indent="0" algn="l">
              <a:buNone/>
              <a:defRPr sz="2000">
                <a:solidFill>
                  <a:schemeClr val="bg1"/>
                </a:solidFill>
                <a:latin typeface="Arial" panose="020B0604020202020204" pitchFamily="34" charset="0"/>
                <a:ea typeface="Noto Sans Med" panose="020B0602040504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07913740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ection Header [Yellow]">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6F88046-2C23-700E-CABF-0D3AA26C763A}"/>
              </a:ext>
            </a:extLst>
          </p:cNvPr>
          <p:cNvSpPr/>
          <p:nvPr/>
        </p:nvSpPr>
        <p:spPr>
          <a:xfrm>
            <a:off x="0" y="0"/>
            <a:ext cx="3544866" cy="6858000"/>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1A34BD8-F1B7-DAA4-C056-F8DE09E24B21}"/>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
        <p:nvSpPr>
          <p:cNvPr id="2" name="Title 1">
            <a:extLst>
              <a:ext uri="{FF2B5EF4-FFF2-40B4-BE49-F238E27FC236}">
                <a16:creationId xmlns:a16="http://schemas.microsoft.com/office/drawing/2014/main" id="{3BE2B773-72EF-6314-E39C-B94F68C6C567}"/>
              </a:ext>
            </a:extLst>
          </p:cNvPr>
          <p:cNvSpPr>
            <a:spLocks noGrp="1"/>
          </p:cNvSpPr>
          <p:nvPr>
            <p:ph type="title"/>
          </p:nvPr>
        </p:nvSpPr>
        <p:spPr>
          <a:xfrm>
            <a:off x="283355" y="555444"/>
            <a:ext cx="3106826" cy="4879197"/>
          </a:xfrm>
        </p:spPr>
        <p:txBody>
          <a:bodyPr anchor="t">
            <a:normAutofit/>
          </a:bodyPr>
          <a:lstStyle>
            <a:lvl1pPr>
              <a:defRPr sz="4000"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pic>
        <p:nvPicPr>
          <p:cNvPr id="12" name="Picture 11" descr="Text&#10;&#10;Description automatically generated with medium confidence">
            <a:extLst>
              <a:ext uri="{FF2B5EF4-FFF2-40B4-BE49-F238E27FC236}">
                <a16:creationId xmlns:a16="http://schemas.microsoft.com/office/drawing/2014/main" id="{0F57DE39-23F4-E77C-5F37-535E12079B8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1835" y="6068860"/>
            <a:ext cx="2502279" cy="644692"/>
          </a:xfrm>
          <a:prstGeom prst="rect">
            <a:avLst/>
          </a:prstGeom>
        </p:spPr>
      </p:pic>
      <p:sp>
        <p:nvSpPr>
          <p:cNvPr id="5" name="Content Placeholder 2">
            <a:extLst>
              <a:ext uri="{FF2B5EF4-FFF2-40B4-BE49-F238E27FC236}">
                <a16:creationId xmlns:a16="http://schemas.microsoft.com/office/drawing/2014/main" id="{729E23B5-8D19-2A64-4CAF-4A9900482DE4}"/>
              </a:ext>
            </a:extLst>
          </p:cNvPr>
          <p:cNvSpPr>
            <a:spLocks noGrp="1"/>
          </p:cNvSpPr>
          <p:nvPr>
            <p:ph sz="half" idx="10"/>
          </p:nvPr>
        </p:nvSpPr>
        <p:spPr>
          <a:xfrm>
            <a:off x="3826701" y="555444"/>
            <a:ext cx="7780352" cy="554937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452674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ne Content Bar [Yellow]">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C08F259-109F-60ED-AD49-666E318AA0DB}"/>
              </a:ext>
            </a:extLst>
          </p:cNvPr>
          <p:cNvSpPr/>
          <p:nvPr/>
        </p:nvSpPr>
        <p:spPr>
          <a:xfrm>
            <a:off x="-135082" y="-90418"/>
            <a:ext cx="12458700" cy="1803422"/>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5AC63D9-69EB-1F30-3CF8-677E45F5A595}"/>
              </a:ext>
            </a:extLst>
          </p:cNvPr>
          <p:cNvSpPr>
            <a:spLocks noGrp="1"/>
          </p:cNvSpPr>
          <p:nvPr>
            <p:ph type="title"/>
          </p:nvPr>
        </p:nvSpPr>
        <p:spPr>
          <a:xfrm>
            <a:off x="838200" y="126195"/>
            <a:ext cx="10515600"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744569BC-411B-7664-8294-3F814B94BA90}"/>
              </a:ext>
            </a:extLst>
          </p:cNvPr>
          <p:cNvSpPr>
            <a:spLocks noGrp="1"/>
          </p:cNvSpPr>
          <p:nvPr>
            <p:ph sz="half" idx="1"/>
          </p:nvPr>
        </p:nvSpPr>
        <p:spPr>
          <a:xfrm>
            <a:off x="838200" y="1966585"/>
            <a:ext cx="10515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5B2213AF-0EC7-A096-22DB-10FA225EB044}"/>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AF2DA399-C564-3205-5755-F219A8D4EE7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Tree>
    <p:extLst>
      <p:ext uri="{BB962C8B-B14F-4D97-AF65-F5344CB8AC3E}">
        <p14:creationId xmlns:p14="http://schemas.microsoft.com/office/powerpoint/2010/main" val="30497838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Content Bar [Yellow]">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C08F259-109F-60ED-AD49-666E318AA0DB}"/>
              </a:ext>
            </a:extLst>
          </p:cNvPr>
          <p:cNvSpPr/>
          <p:nvPr/>
        </p:nvSpPr>
        <p:spPr>
          <a:xfrm>
            <a:off x="-135082" y="-90418"/>
            <a:ext cx="12458700" cy="1803422"/>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5AC63D9-69EB-1F30-3CF8-677E45F5A595}"/>
              </a:ext>
            </a:extLst>
          </p:cNvPr>
          <p:cNvSpPr>
            <a:spLocks noGrp="1"/>
          </p:cNvSpPr>
          <p:nvPr>
            <p:ph type="title"/>
          </p:nvPr>
        </p:nvSpPr>
        <p:spPr>
          <a:xfrm>
            <a:off x="838200" y="126195"/>
            <a:ext cx="10515600"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744569BC-411B-7664-8294-3F814B94BA90}"/>
              </a:ext>
            </a:extLst>
          </p:cNvPr>
          <p:cNvSpPr>
            <a:spLocks noGrp="1"/>
          </p:cNvSpPr>
          <p:nvPr>
            <p:ph sz="half" idx="1"/>
          </p:nvPr>
        </p:nvSpPr>
        <p:spPr>
          <a:xfrm>
            <a:off x="838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3D07F808-54DC-A2CB-4F5A-619524861037}"/>
              </a:ext>
            </a:extLst>
          </p:cNvPr>
          <p:cNvSpPr>
            <a:spLocks noGrp="1"/>
          </p:cNvSpPr>
          <p:nvPr>
            <p:ph sz="half" idx="2"/>
          </p:nvPr>
        </p:nvSpPr>
        <p:spPr>
          <a:xfrm>
            <a:off x="6172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5B2213AF-0EC7-A096-22DB-10FA225EB044}"/>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AF2DA399-C564-3205-5755-F219A8D4EE7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Tree>
    <p:extLst>
      <p:ext uri="{BB962C8B-B14F-4D97-AF65-F5344CB8AC3E}">
        <p14:creationId xmlns:p14="http://schemas.microsoft.com/office/powerpoint/2010/main" val="34922035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One Content Line [Yellow]">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57047"/>
            <a:ext cx="12192000" cy="900953"/>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A8132E-7F1F-D78C-0B74-8ACA1350708D}"/>
              </a:ext>
            </a:extLst>
          </p:cNvPr>
          <p:cNvSpPr>
            <a:spLocks noGrp="1"/>
          </p:cNvSpPr>
          <p:nvPr>
            <p:ph type="title"/>
          </p:nvPr>
        </p:nvSpPr>
        <p:spPr>
          <a:xfrm>
            <a:off x="838200" y="365126"/>
            <a:ext cx="10515600" cy="1087156"/>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4BDE33E-8D82-A29D-075E-A3FAE86F3D7F}"/>
              </a:ext>
            </a:extLst>
          </p:cNvPr>
          <p:cNvSpPr>
            <a:spLocks noGrp="1"/>
          </p:cNvSpPr>
          <p:nvPr>
            <p:ph idx="1"/>
          </p:nvPr>
        </p:nvSpPr>
        <p:spPr>
          <a:xfrm>
            <a:off x="838200" y="1825625"/>
            <a:ext cx="10515600" cy="3877410"/>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4AA2C206-7CAC-7385-88F0-BDDDF6782C01}"/>
              </a:ext>
            </a:extLst>
          </p:cNvPr>
          <p:cNvCxnSpPr/>
          <p:nvPr/>
        </p:nvCxnSpPr>
        <p:spPr>
          <a:xfrm>
            <a:off x="0" y="1452282"/>
            <a:ext cx="12192000"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4" name="Picture 3">
            <a:extLst>
              <a:ext uri="{FF2B5EF4-FFF2-40B4-BE49-F238E27FC236}">
                <a16:creationId xmlns:a16="http://schemas.microsoft.com/office/drawing/2014/main" id="{2C1B4732-807A-7F25-8637-FF483E2D2C78}"/>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Tree>
    <p:extLst>
      <p:ext uri="{BB962C8B-B14F-4D97-AF65-F5344CB8AC3E}">
        <p14:creationId xmlns:p14="http://schemas.microsoft.com/office/powerpoint/2010/main" val="35115696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wo Content Line [Yellow]">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57047"/>
            <a:ext cx="12192000" cy="900953"/>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A8132E-7F1F-D78C-0B74-8ACA1350708D}"/>
              </a:ext>
            </a:extLst>
          </p:cNvPr>
          <p:cNvSpPr>
            <a:spLocks noGrp="1"/>
          </p:cNvSpPr>
          <p:nvPr>
            <p:ph type="title"/>
          </p:nvPr>
        </p:nvSpPr>
        <p:spPr>
          <a:xfrm>
            <a:off x="838200" y="365126"/>
            <a:ext cx="10515600" cy="1087156"/>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4AA2C206-7CAC-7385-88F0-BDDDF6782C01}"/>
              </a:ext>
            </a:extLst>
          </p:cNvPr>
          <p:cNvCxnSpPr/>
          <p:nvPr/>
        </p:nvCxnSpPr>
        <p:spPr>
          <a:xfrm>
            <a:off x="0" y="1452282"/>
            <a:ext cx="12192000"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4" name="Picture 3">
            <a:extLst>
              <a:ext uri="{FF2B5EF4-FFF2-40B4-BE49-F238E27FC236}">
                <a16:creationId xmlns:a16="http://schemas.microsoft.com/office/drawing/2014/main" id="{2C1B4732-807A-7F25-8637-FF483E2D2C78}"/>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
        <p:nvSpPr>
          <p:cNvPr id="5" name="Content Placeholder 2">
            <a:extLst>
              <a:ext uri="{FF2B5EF4-FFF2-40B4-BE49-F238E27FC236}">
                <a16:creationId xmlns:a16="http://schemas.microsoft.com/office/drawing/2014/main" id="{DD0B402A-984E-0077-76EE-B4F5B6E11C83}"/>
              </a:ext>
            </a:extLst>
          </p:cNvPr>
          <p:cNvSpPr>
            <a:spLocks noGrp="1"/>
          </p:cNvSpPr>
          <p:nvPr>
            <p:ph sz="half" idx="1"/>
          </p:nvPr>
        </p:nvSpPr>
        <p:spPr>
          <a:xfrm>
            <a:off x="838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3">
            <a:extLst>
              <a:ext uri="{FF2B5EF4-FFF2-40B4-BE49-F238E27FC236}">
                <a16:creationId xmlns:a16="http://schemas.microsoft.com/office/drawing/2014/main" id="{FF936EB0-9731-9915-F1E7-B1FF785B5DEC}"/>
              </a:ext>
            </a:extLst>
          </p:cNvPr>
          <p:cNvSpPr>
            <a:spLocks noGrp="1"/>
          </p:cNvSpPr>
          <p:nvPr>
            <p:ph sz="half" idx="2"/>
          </p:nvPr>
        </p:nvSpPr>
        <p:spPr>
          <a:xfrm>
            <a:off x="6172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386834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One Content Lines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33F7D-8824-632B-399E-8DE76DB07728}"/>
              </a:ext>
            </a:extLst>
          </p:cNvPr>
          <p:cNvSpPr>
            <a:spLocks noGrp="1"/>
          </p:cNvSpPr>
          <p:nvPr>
            <p:ph type="title"/>
          </p:nvPr>
        </p:nvSpPr>
        <p:spPr>
          <a:xfrm>
            <a:off x="838200" y="962249"/>
            <a:ext cx="9132518"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cxnSp>
        <p:nvCxnSpPr>
          <p:cNvPr id="11" name="Straight Connector 10">
            <a:extLst>
              <a:ext uri="{FF2B5EF4-FFF2-40B4-BE49-F238E27FC236}">
                <a16:creationId xmlns:a16="http://schemas.microsoft.com/office/drawing/2014/main" id="{FC1D7FCC-AB27-A311-98FC-948636DA3A11}"/>
              </a:ext>
            </a:extLst>
          </p:cNvPr>
          <p:cNvCxnSpPr/>
          <p:nvPr/>
        </p:nvCxnSpPr>
        <p:spPr>
          <a:xfrm>
            <a:off x="0" y="773718"/>
            <a:ext cx="9970718"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12" name="Picture 11" descr="Logo&#10;&#10;Description automatically generated">
            <a:extLst>
              <a:ext uri="{FF2B5EF4-FFF2-40B4-BE49-F238E27FC236}">
                <a16:creationId xmlns:a16="http://schemas.microsoft.com/office/drawing/2014/main" id="{ABB95B87-22D5-437A-E091-4134FCBAC3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5229" y="291938"/>
            <a:ext cx="1630812" cy="1052803"/>
          </a:xfrm>
          <a:prstGeom prst="rect">
            <a:avLst/>
          </a:prstGeom>
        </p:spPr>
      </p:pic>
      <p:cxnSp>
        <p:nvCxnSpPr>
          <p:cNvPr id="13" name="Straight Connector 12">
            <a:extLst>
              <a:ext uri="{FF2B5EF4-FFF2-40B4-BE49-F238E27FC236}">
                <a16:creationId xmlns:a16="http://schemas.microsoft.com/office/drawing/2014/main" id="{597EED5E-300B-52FE-66DB-2F07BAD4A8C4}"/>
              </a:ext>
            </a:extLst>
          </p:cNvPr>
          <p:cNvCxnSpPr>
            <a:cxnSpLocks/>
          </p:cNvCxnSpPr>
          <p:nvPr/>
        </p:nvCxnSpPr>
        <p:spPr>
          <a:xfrm flipV="1">
            <a:off x="11081359" y="1740310"/>
            <a:ext cx="0" cy="4184501"/>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sp>
        <p:nvSpPr>
          <p:cNvPr id="3" name="Content Placeholder 3">
            <a:extLst>
              <a:ext uri="{FF2B5EF4-FFF2-40B4-BE49-F238E27FC236}">
                <a16:creationId xmlns:a16="http://schemas.microsoft.com/office/drawing/2014/main" id="{D3E2983D-BFBB-BE1B-498D-E0CD551B9724}"/>
              </a:ext>
            </a:extLst>
          </p:cNvPr>
          <p:cNvSpPr>
            <a:spLocks noGrp="1"/>
          </p:cNvSpPr>
          <p:nvPr>
            <p:ph sz="quarter" idx="10"/>
          </p:nvPr>
        </p:nvSpPr>
        <p:spPr>
          <a:xfrm>
            <a:off x="847725" y="2474913"/>
            <a:ext cx="9132888" cy="3468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68A27D4-20B2-CFD3-18B1-D4646DCA2084}"/>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34821223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wo Content Lines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33F7D-8824-632B-399E-8DE76DB07728}"/>
              </a:ext>
            </a:extLst>
          </p:cNvPr>
          <p:cNvSpPr>
            <a:spLocks noGrp="1"/>
          </p:cNvSpPr>
          <p:nvPr>
            <p:ph type="title"/>
          </p:nvPr>
        </p:nvSpPr>
        <p:spPr>
          <a:xfrm>
            <a:off x="838200" y="962249"/>
            <a:ext cx="9132518" cy="1325563"/>
          </a:xfrm>
        </p:spPr>
        <p:txBody>
          <a:bodyPr/>
          <a:lstStyle>
            <a:lvl1pPr>
              <a:defRPr b="1">
                <a:solidFill>
                  <a:srgbClr val="0033A0"/>
                </a:solidFill>
                <a:latin typeface="Palatino" pitchFamily="2" charset="77"/>
                <a:ea typeface="Palatino" pitchFamily="2" charset="77"/>
                <a:cs typeface="Arial" panose="020B0604020202020204" pitchFamily="34" charset="0"/>
              </a:defRPr>
            </a:lvl1pPr>
          </a:lstStyle>
          <a:p>
            <a:r>
              <a:rPr lang="en-US"/>
              <a:t>Click to edit Master title style</a:t>
            </a:r>
            <a:endParaRPr lang="en-US" dirty="0"/>
          </a:p>
        </p:txBody>
      </p:sp>
      <p:cxnSp>
        <p:nvCxnSpPr>
          <p:cNvPr id="11" name="Straight Connector 10">
            <a:extLst>
              <a:ext uri="{FF2B5EF4-FFF2-40B4-BE49-F238E27FC236}">
                <a16:creationId xmlns:a16="http://schemas.microsoft.com/office/drawing/2014/main" id="{FC1D7FCC-AB27-A311-98FC-948636DA3A11}"/>
              </a:ext>
            </a:extLst>
          </p:cNvPr>
          <p:cNvCxnSpPr/>
          <p:nvPr/>
        </p:nvCxnSpPr>
        <p:spPr>
          <a:xfrm>
            <a:off x="0" y="773718"/>
            <a:ext cx="9970718"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12" name="Picture 11" descr="Logo&#10;&#10;Description automatically generated">
            <a:extLst>
              <a:ext uri="{FF2B5EF4-FFF2-40B4-BE49-F238E27FC236}">
                <a16:creationId xmlns:a16="http://schemas.microsoft.com/office/drawing/2014/main" id="{ABB95B87-22D5-437A-E091-4134FCBAC3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5229" y="291938"/>
            <a:ext cx="1630812" cy="1052803"/>
          </a:xfrm>
          <a:prstGeom prst="rect">
            <a:avLst/>
          </a:prstGeom>
        </p:spPr>
      </p:pic>
      <p:cxnSp>
        <p:nvCxnSpPr>
          <p:cNvPr id="13" name="Straight Connector 12">
            <a:extLst>
              <a:ext uri="{FF2B5EF4-FFF2-40B4-BE49-F238E27FC236}">
                <a16:creationId xmlns:a16="http://schemas.microsoft.com/office/drawing/2014/main" id="{597EED5E-300B-52FE-66DB-2F07BAD4A8C4}"/>
              </a:ext>
            </a:extLst>
          </p:cNvPr>
          <p:cNvCxnSpPr>
            <a:cxnSpLocks/>
          </p:cNvCxnSpPr>
          <p:nvPr/>
        </p:nvCxnSpPr>
        <p:spPr>
          <a:xfrm flipV="1">
            <a:off x="11081359" y="1740310"/>
            <a:ext cx="0" cy="4184501"/>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sp>
        <p:nvSpPr>
          <p:cNvPr id="3" name="Content Placeholder 2">
            <a:extLst>
              <a:ext uri="{FF2B5EF4-FFF2-40B4-BE49-F238E27FC236}">
                <a16:creationId xmlns:a16="http://schemas.microsoft.com/office/drawing/2014/main" id="{1C38D91D-5F05-15CA-FE61-6460299A792B}"/>
              </a:ext>
            </a:extLst>
          </p:cNvPr>
          <p:cNvSpPr>
            <a:spLocks noGrp="1"/>
          </p:cNvSpPr>
          <p:nvPr>
            <p:ph sz="half" idx="1"/>
          </p:nvPr>
        </p:nvSpPr>
        <p:spPr>
          <a:xfrm>
            <a:off x="838200" y="2497873"/>
            <a:ext cx="4297680" cy="363529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7223F10-33FB-7A01-FFD3-22E3C82EF195}"/>
              </a:ext>
            </a:extLst>
          </p:cNvPr>
          <p:cNvSpPr>
            <a:spLocks noGrp="1"/>
          </p:cNvSpPr>
          <p:nvPr>
            <p:ph sz="half" idx="2"/>
          </p:nvPr>
        </p:nvSpPr>
        <p:spPr>
          <a:xfrm>
            <a:off x="5720576" y="2497873"/>
            <a:ext cx="4293219" cy="363529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a:extLst>
              <a:ext uri="{FF2B5EF4-FFF2-40B4-BE49-F238E27FC236}">
                <a16:creationId xmlns:a16="http://schemas.microsoft.com/office/drawing/2014/main" id="{0211F75B-4B60-3160-09AC-05127AA3AAEB}"/>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29290361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4-H-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EDB28-BE97-A7D3-57AD-42CE921597EA}"/>
              </a:ext>
            </a:extLst>
          </p:cNvPr>
          <p:cNvSpPr>
            <a:spLocks noGrp="1"/>
          </p:cNvSpPr>
          <p:nvPr>
            <p:ph type="ctrTitle"/>
          </p:nvPr>
        </p:nvSpPr>
        <p:spPr>
          <a:xfrm>
            <a:off x="474111" y="1426938"/>
            <a:ext cx="6736977" cy="2101289"/>
          </a:xfrm>
        </p:spPr>
        <p:txBody>
          <a:bodyPr anchor="ctr">
            <a:noAutofit/>
          </a:bodyPr>
          <a:lstStyle>
            <a:lvl1pPr algn="l">
              <a:defRPr sz="6600" b="1">
                <a:solidFill>
                  <a:srgbClr val="031732"/>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947C680B-A36E-F491-D854-CEBA4598F432}"/>
              </a:ext>
            </a:extLst>
          </p:cNvPr>
          <p:cNvSpPr>
            <a:spLocks noGrp="1"/>
          </p:cNvSpPr>
          <p:nvPr>
            <p:ph type="dt" sz="half" idx="10"/>
          </p:nvPr>
        </p:nvSpPr>
        <p:spPr/>
        <p:txBody>
          <a:bodyPr/>
          <a:lstStyle/>
          <a:p>
            <a:fld id="{40DBFB06-D1AB-A149-9120-0AF75E3AE9D9}" type="datetimeFigureOut">
              <a:rPr lang="en-US" smtClean="0"/>
              <a:t>10/8/25</a:t>
            </a:fld>
            <a:endParaRPr lang="en-US"/>
          </a:p>
        </p:txBody>
      </p:sp>
      <p:sp>
        <p:nvSpPr>
          <p:cNvPr id="8" name="Rectangle 7">
            <a:extLst>
              <a:ext uri="{FF2B5EF4-FFF2-40B4-BE49-F238E27FC236}">
                <a16:creationId xmlns:a16="http://schemas.microsoft.com/office/drawing/2014/main" id="{37D86063-A8E4-2C0D-5525-7851B244DB2E}"/>
              </a:ext>
            </a:extLst>
          </p:cNvPr>
          <p:cNvSpPr/>
          <p:nvPr/>
        </p:nvSpPr>
        <p:spPr>
          <a:xfrm>
            <a:off x="0" y="3747431"/>
            <a:ext cx="7534654" cy="3108501"/>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33A0"/>
              </a:solidFill>
            </a:endParaRPr>
          </a:p>
        </p:txBody>
      </p:sp>
      <p:sp>
        <p:nvSpPr>
          <p:cNvPr id="11" name="TextBox 10">
            <a:extLst>
              <a:ext uri="{FF2B5EF4-FFF2-40B4-BE49-F238E27FC236}">
                <a16:creationId xmlns:a16="http://schemas.microsoft.com/office/drawing/2014/main" id="{B046EBC3-7E83-C007-0BC1-7F3F534FE58C}"/>
              </a:ext>
            </a:extLst>
          </p:cNvPr>
          <p:cNvSpPr txBox="1"/>
          <p:nvPr/>
        </p:nvSpPr>
        <p:spPr>
          <a:xfrm>
            <a:off x="268941" y="6166041"/>
            <a:ext cx="7265713" cy="461665"/>
          </a:xfrm>
          <a:prstGeom prst="rect">
            <a:avLst/>
          </a:prstGeom>
          <a:noFill/>
        </p:spPr>
        <p:txBody>
          <a:bodyPr wrap="square" rtlCol="0">
            <a:spAutoFit/>
          </a:bodyPr>
          <a:lstStyle/>
          <a:p>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Learn more at </a:t>
            </a:r>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extension.sdstate.edu</a:t>
            </a:r>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 </a:t>
            </a:r>
          </a:p>
          <a:p>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 2025, South Dakota Board of Regents</a:t>
            </a:r>
          </a:p>
        </p:txBody>
      </p:sp>
      <p:pic>
        <p:nvPicPr>
          <p:cNvPr id="12" name="Picture 11">
            <a:extLst>
              <a:ext uri="{FF2B5EF4-FFF2-40B4-BE49-F238E27FC236}">
                <a16:creationId xmlns:a16="http://schemas.microsoft.com/office/drawing/2014/main" id="{2CD84AAD-7893-7669-F67A-10536766F1A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26844" y="309534"/>
            <a:ext cx="2598001" cy="669354"/>
          </a:xfrm>
          <a:prstGeom prst="rect">
            <a:avLst/>
          </a:prstGeom>
        </p:spPr>
      </p:pic>
      <p:sp>
        <p:nvSpPr>
          <p:cNvPr id="3" name="Subtitle 2">
            <a:extLst>
              <a:ext uri="{FF2B5EF4-FFF2-40B4-BE49-F238E27FC236}">
                <a16:creationId xmlns:a16="http://schemas.microsoft.com/office/drawing/2014/main" id="{7A04BC40-94CD-E73D-AB89-C03D607D37BA}"/>
              </a:ext>
            </a:extLst>
          </p:cNvPr>
          <p:cNvSpPr>
            <a:spLocks noGrp="1"/>
          </p:cNvSpPr>
          <p:nvPr>
            <p:ph type="subTitle" idx="1"/>
          </p:nvPr>
        </p:nvSpPr>
        <p:spPr>
          <a:xfrm>
            <a:off x="468360" y="4195482"/>
            <a:ext cx="5466614" cy="1062318"/>
          </a:xfrm>
        </p:spPr>
        <p:txBody>
          <a:bodyPr>
            <a:normAutofit/>
          </a:bodyPr>
          <a:lstStyle>
            <a:lvl1pPr marL="0" indent="0" algn="l">
              <a:buNone/>
              <a:defRPr sz="2000">
                <a:solidFill>
                  <a:schemeClr val="bg1"/>
                </a:solidFill>
                <a:latin typeface="Arial" panose="020B0604020202020204" pitchFamily="34" charset="0"/>
                <a:ea typeface="Noto Sans Med" panose="020B0602040504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Picture Placeholder 9">
            <a:extLst>
              <a:ext uri="{FF2B5EF4-FFF2-40B4-BE49-F238E27FC236}">
                <a16:creationId xmlns:a16="http://schemas.microsoft.com/office/drawing/2014/main" id="{83863A07-0CAD-D357-DEED-AD04E5B260F2}"/>
              </a:ext>
            </a:extLst>
          </p:cNvPr>
          <p:cNvSpPr>
            <a:spLocks noGrp="1"/>
          </p:cNvSpPr>
          <p:nvPr>
            <p:ph type="pic" sz="quarter" idx="13"/>
          </p:nvPr>
        </p:nvSpPr>
        <p:spPr>
          <a:xfrm>
            <a:off x="7534654" y="0"/>
            <a:ext cx="4657346" cy="6858000"/>
          </a:xfrm>
        </p:spPr>
        <p:txBody>
          <a:bodyPr/>
          <a:lstStyle/>
          <a:p>
            <a:r>
              <a:rPr lang="en-US"/>
              <a:t>Click icon to add picture</a:t>
            </a:r>
          </a:p>
        </p:txBody>
      </p:sp>
      <p:pic>
        <p:nvPicPr>
          <p:cNvPr id="5" name="Picture 4">
            <a:extLst>
              <a:ext uri="{FF2B5EF4-FFF2-40B4-BE49-F238E27FC236}">
                <a16:creationId xmlns:a16="http://schemas.microsoft.com/office/drawing/2014/main" id="{B685ED39-91F0-9DFC-8E09-8C862067E599}"/>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3492651" y="369891"/>
            <a:ext cx="539288" cy="548640"/>
          </a:xfrm>
          <a:prstGeom prst="rect">
            <a:avLst/>
          </a:prstGeom>
        </p:spPr>
      </p:pic>
      <p:cxnSp>
        <p:nvCxnSpPr>
          <p:cNvPr id="7" name="Straight Connector 6">
            <a:extLst>
              <a:ext uri="{FF2B5EF4-FFF2-40B4-BE49-F238E27FC236}">
                <a16:creationId xmlns:a16="http://schemas.microsoft.com/office/drawing/2014/main" id="{827325EE-55BC-6444-EEBB-AC9930C56F31}"/>
              </a:ext>
            </a:extLst>
          </p:cNvPr>
          <p:cNvCxnSpPr>
            <a:cxnSpLocks/>
          </p:cNvCxnSpPr>
          <p:nvPr/>
        </p:nvCxnSpPr>
        <p:spPr>
          <a:xfrm>
            <a:off x="3258748" y="375506"/>
            <a:ext cx="0" cy="53741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75630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4-H-Section-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8518F6B-F8A1-FF05-31F1-269DF865440A}"/>
              </a:ext>
            </a:extLst>
          </p:cNvPr>
          <p:cNvSpPr/>
          <p:nvPr/>
        </p:nvSpPr>
        <p:spPr>
          <a:xfrm>
            <a:off x="0" y="0"/>
            <a:ext cx="3826042" cy="68580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1A34BD8-F1B7-DAA4-C056-F8DE09E24B21}"/>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11" name="Picture 10" descr="Text&#10;&#10;Description automatically generated">
            <a:extLst>
              <a:ext uri="{FF2B5EF4-FFF2-40B4-BE49-F238E27FC236}">
                <a16:creationId xmlns:a16="http://schemas.microsoft.com/office/drawing/2014/main" id="{523258BD-ABF1-2A93-1A43-6F51CFB2B22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3355" y="6104822"/>
            <a:ext cx="2287075" cy="605402"/>
          </a:xfrm>
          <a:prstGeom prst="rect">
            <a:avLst/>
          </a:prstGeom>
        </p:spPr>
      </p:pic>
      <p:sp>
        <p:nvSpPr>
          <p:cNvPr id="2" name="Title 1">
            <a:extLst>
              <a:ext uri="{FF2B5EF4-FFF2-40B4-BE49-F238E27FC236}">
                <a16:creationId xmlns:a16="http://schemas.microsoft.com/office/drawing/2014/main" id="{3BE2B773-72EF-6314-E39C-B94F68C6C567}"/>
              </a:ext>
            </a:extLst>
          </p:cNvPr>
          <p:cNvSpPr>
            <a:spLocks noGrp="1"/>
          </p:cNvSpPr>
          <p:nvPr>
            <p:ph type="title"/>
          </p:nvPr>
        </p:nvSpPr>
        <p:spPr>
          <a:xfrm>
            <a:off x="283355" y="555444"/>
            <a:ext cx="3106826" cy="4879197"/>
          </a:xfrm>
        </p:spPr>
        <p:txBody>
          <a:bodyPr anchor="t">
            <a:normAutofit/>
          </a:bodyPr>
          <a:lstStyle>
            <a:lvl1pPr>
              <a:defRPr sz="4000" b="1">
                <a:solidFill>
                  <a:schemeClr val="bg1"/>
                </a:solidFill>
                <a:latin typeface="Palatino" pitchFamily="2" charset="77"/>
                <a:ea typeface="Palatino" pitchFamily="2" charset="77"/>
                <a:cs typeface="Arial" panose="020B0604020202020204" pitchFamily="34" charset="0"/>
              </a:defRPr>
            </a:lvl1pPr>
          </a:lstStyle>
          <a:p>
            <a:r>
              <a:rPr lang="en-US"/>
              <a:t>Click to edit Master title style</a:t>
            </a:r>
            <a:endParaRPr lang="en-US" dirty="0"/>
          </a:p>
        </p:txBody>
      </p:sp>
      <p:sp>
        <p:nvSpPr>
          <p:cNvPr id="4" name="Content Placeholder 2">
            <a:extLst>
              <a:ext uri="{FF2B5EF4-FFF2-40B4-BE49-F238E27FC236}">
                <a16:creationId xmlns:a16="http://schemas.microsoft.com/office/drawing/2014/main" id="{445B780C-AEE0-6928-69D4-8624684ED158}"/>
              </a:ext>
            </a:extLst>
          </p:cNvPr>
          <p:cNvSpPr>
            <a:spLocks noGrp="1"/>
          </p:cNvSpPr>
          <p:nvPr>
            <p:ph sz="half" idx="10"/>
          </p:nvPr>
        </p:nvSpPr>
        <p:spPr>
          <a:xfrm>
            <a:off x="4130842" y="555444"/>
            <a:ext cx="7476210" cy="554937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a:extLst>
              <a:ext uri="{FF2B5EF4-FFF2-40B4-BE49-F238E27FC236}">
                <a16:creationId xmlns:a16="http://schemas.microsoft.com/office/drawing/2014/main" id="{004110B2-6E28-3732-5C7B-6036FB06486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069420" y="6167418"/>
            <a:ext cx="468910" cy="480210"/>
          </a:xfrm>
          <a:prstGeom prst="rect">
            <a:avLst/>
          </a:prstGeom>
        </p:spPr>
      </p:pic>
      <p:cxnSp>
        <p:nvCxnSpPr>
          <p:cNvPr id="6" name="Straight Connector 5">
            <a:extLst>
              <a:ext uri="{FF2B5EF4-FFF2-40B4-BE49-F238E27FC236}">
                <a16:creationId xmlns:a16="http://schemas.microsoft.com/office/drawing/2014/main" id="{E033F9A0-C73F-EAB2-2DEB-BBA51FDB319F}"/>
              </a:ext>
            </a:extLst>
          </p:cNvPr>
          <p:cNvCxnSpPr>
            <a:cxnSpLocks/>
          </p:cNvCxnSpPr>
          <p:nvPr/>
        </p:nvCxnSpPr>
        <p:spPr>
          <a:xfrm>
            <a:off x="2833632" y="6138818"/>
            <a:ext cx="0" cy="5374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31427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General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045E9-ECF6-1C66-EA86-00AA4A8A7BF2}"/>
              </a:ext>
            </a:extLst>
          </p:cNvPr>
          <p:cNvSpPr>
            <a:spLocks noGrp="1"/>
          </p:cNvSpPr>
          <p:nvPr>
            <p:ph type="title"/>
          </p:nvPr>
        </p:nvSpPr>
        <p:spPr>
          <a:xfrm>
            <a:off x="839788" y="365125"/>
            <a:ext cx="10515600" cy="1087157"/>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4" name="Content Placeholder 3">
            <a:extLst>
              <a:ext uri="{FF2B5EF4-FFF2-40B4-BE49-F238E27FC236}">
                <a16:creationId xmlns:a16="http://schemas.microsoft.com/office/drawing/2014/main" id="{5CB15A21-0C93-AEBE-530D-AD400B45EB6F}"/>
              </a:ext>
            </a:extLst>
          </p:cNvPr>
          <p:cNvSpPr>
            <a:spLocks noGrp="1"/>
          </p:cNvSpPr>
          <p:nvPr>
            <p:ph sz="half" idx="2"/>
          </p:nvPr>
        </p:nvSpPr>
        <p:spPr>
          <a:xfrm>
            <a:off x="839788" y="1984665"/>
            <a:ext cx="10514012" cy="397971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4" name="Picture 13" descr="Text&#10;&#10;Description automatically generated">
            <a:extLst>
              <a:ext uri="{FF2B5EF4-FFF2-40B4-BE49-F238E27FC236}">
                <a16:creationId xmlns:a16="http://schemas.microsoft.com/office/drawing/2014/main" id="{BCC71E2A-C5AA-DC4B-12DB-A8D07268E80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0659" y="6176963"/>
            <a:ext cx="3657600" cy="499672"/>
          </a:xfrm>
          <a:prstGeom prst="rect">
            <a:avLst/>
          </a:prstGeom>
        </p:spPr>
      </p:pic>
      <p:sp>
        <p:nvSpPr>
          <p:cNvPr id="5" name="TextBox 4">
            <a:extLst>
              <a:ext uri="{FF2B5EF4-FFF2-40B4-BE49-F238E27FC236}">
                <a16:creationId xmlns:a16="http://schemas.microsoft.com/office/drawing/2014/main" id="{0E47F6DB-D326-BC79-F07E-45CF7BB7468E}"/>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537981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8518F6B-F8A1-FF05-31F1-269DF865440A}"/>
              </a:ext>
            </a:extLst>
          </p:cNvPr>
          <p:cNvSpPr/>
          <p:nvPr/>
        </p:nvSpPr>
        <p:spPr>
          <a:xfrm>
            <a:off x="0" y="0"/>
            <a:ext cx="3544866" cy="68580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1A34BD8-F1B7-DAA4-C056-F8DE09E24B21}"/>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11" name="Picture 10" descr="Text&#10;&#10;Description automatically generated">
            <a:extLst>
              <a:ext uri="{FF2B5EF4-FFF2-40B4-BE49-F238E27FC236}">
                <a16:creationId xmlns:a16="http://schemas.microsoft.com/office/drawing/2014/main" id="{523258BD-ABF1-2A93-1A43-6F51CFB2B22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3355" y="6104822"/>
            <a:ext cx="2287075" cy="605402"/>
          </a:xfrm>
          <a:prstGeom prst="rect">
            <a:avLst/>
          </a:prstGeom>
        </p:spPr>
      </p:pic>
      <p:sp>
        <p:nvSpPr>
          <p:cNvPr id="2" name="Title 1">
            <a:extLst>
              <a:ext uri="{FF2B5EF4-FFF2-40B4-BE49-F238E27FC236}">
                <a16:creationId xmlns:a16="http://schemas.microsoft.com/office/drawing/2014/main" id="{3BE2B773-72EF-6314-E39C-B94F68C6C567}"/>
              </a:ext>
            </a:extLst>
          </p:cNvPr>
          <p:cNvSpPr>
            <a:spLocks noGrp="1"/>
          </p:cNvSpPr>
          <p:nvPr>
            <p:ph type="title"/>
          </p:nvPr>
        </p:nvSpPr>
        <p:spPr>
          <a:xfrm>
            <a:off x="283355" y="555444"/>
            <a:ext cx="3106826" cy="4879197"/>
          </a:xfrm>
        </p:spPr>
        <p:txBody>
          <a:bodyPr anchor="t">
            <a:normAutofit/>
          </a:bodyPr>
          <a:lstStyle>
            <a:lvl1pPr>
              <a:defRPr sz="4000" b="1">
                <a:solidFill>
                  <a:schemeClr val="bg1"/>
                </a:solidFill>
                <a:latin typeface="Palatino" pitchFamily="2" charset="77"/>
                <a:ea typeface="Palatino" pitchFamily="2" charset="77"/>
                <a:cs typeface="Arial" panose="020B0604020202020204" pitchFamily="34" charset="0"/>
              </a:defRPr>
            </a:lvl1pPr>
          </a:lstStyle>
          <a:p>
            <a:r>
              <a:rPr lang="en-US"/>
              <a:t>Click to edit Master title style</a:t>
            </a:r>
            <a:endParaRPr lang="en-US" dirty="0"/>
          </a:p>
        </p:txBody>
      </p:sp>
      <p:sp>
        <p:nvSpPr>
          <p:cNvPr id="4" name="Content Placeholder 2">
            <a:extLst>
              <a:ext uri="{FF2B5EF4-FFF2-40B4-BE49-F238E27FC236}">
                <a16:creationId xmlns:a16="http://schemas.microsoft.com/office/drawing/2014/main" id="{445B780C-AEE0-6928-69D4-8624684ED158}"/>
              </a:ext>
            </a:extLst>
          </p:cNvPr>
          <p:cNvSpPr>
            <a:spLocks noGrp="1"/>
          </p:cNvSpPr>
          <p:nvPr>
            <p:ph sz="half" idx="10"/>
          </p:nvPr>
        </p:nvSpPr>
        <p:spPr>
          <a:xfrm>
            <a:off x="3828221" y="555444"/>
            <a:ext cx="7778831" cy="554937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63009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olunte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43600"/>
            <a:ext cx="12192000" cy="9144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B2DB2F0-AA99-93C5-E9EC-AB26D202F5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
            <a:ext cx="12192000" cy="6858000"/>
          </a:xfrm>
          <a:prstGeom prst="rect">
            <a:avLst/>
          </a:prstGeom>
        </p:spPr>
      </p:pic>
      <p:sp>
        <p:nvSpPr>
          <p:cNvPr id="9" name="Text Placeholder 8">
            <a:extLst>
              <a:ext uri="{FF2B5EF4-FFF2-40B4-BE49-F238E27FC236}">
                <a16:creationId xmlns:a16="http://schemas.microsoft.com/office/drawing/2014/main" id="{BE5A2275-67A9-24E3-A64E-855A04E86116}"/>
              </a:ext>
            </a:extLst>
          </p:cNvPr>
          <p:cNvSpPr>
            <a:spLocks noGrp="1"/>
          </p:cNvSpPr>
          <p:nvPr>
            <p:ph type="body" sz="quarter" idx="10"/>
          </p:nvPr>
        </p:nvSpPr>
        <p:spPr>
          <a:xfrm>
            <a:off x="4132263" y="2071688"/>
            <a:ext cx="7175500" cy="3276600"/>
          </a:xfrm>
        </p:spPr>
        <p:txBody>
          <a:bodyPr anchor="ct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2441870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Newslet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43600"/>
            <a:ext cx="12192000" cy="9144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B2DB2F0-AA99-93C5-E9EC-AB26D202F52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9" name="Text Placeholder 8">
            <a:extLst>
              <a:ext uri="{FF2B5EF4-FFF2-40B4-BE49-F238E27FC236}">
                <a16:creationId xmlns:a16="http://schemas.microsoft.com/office/drawing/2014/main" id="{BE5A2275-67A9-24E3-A64E-855A04E86116}"/>
              </a:ext>
            </a:extLst>
          </p:cNvPr>
          <p:cNvSpPr>
            <a:spLocks noGrp="1"/>
          </p:cNvSpPr>
          <p:nvPr>
            <p:ph type="body" sz="quarter" idx="10"/>
          </p:nvPr>
        </p:nvSpPr>
        <p:spPr>
          <a:xfrm>
            <a:off x="4132263" y="2071688"/>
            <a:ext cx="7175500" cy="3276600"/>
          </a:xfrm>
        </p:spPr>
        <p:txBody>
          <a:bodyPr anchor="ct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15261050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Learn-Mo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43600"/>
            <a:ext cx="12192000" cy="9144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B2DB2F0-AA99-93C5-E9EC-AB26D202F52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9" name="Text Placeholder 8">
            <a:extLst>
              <a:ext uri="{FF2B5EF4-FFF2-40B4-BE49-F238E27FC236}">
                <a16:creationId xmlns:a16="http://schemas.microsoft.com/office/drawing/2014/main" id="{BE5A2275-67A9-24E3-A64E-855A04E86116}"/>
              </a:ext>
            </a:extLst>
          </p:cNvPr>
          <p:cNvSpPr>
            <a:spLocks noGrp="1"/>
          </p:cNvSpPr>
          <p:nvPr>
            <p:ph type="body" sz="quarter" idx="10"/>
          </p:nvPr>
        </p:nvSpPr>
        <p:spPr>
          <a:xfrm>
            <a:off x="4132263" y="2071688"/>
            <a:ext cx="7175500" cy="3276600"/>
          </a:xfrm>
        </p:spPr>
        <p:txBody>
          <a:bodyPr anchor="ct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24027200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Event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43600"/>
            <a:ext cx="12192000" cy="9144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B2DB2F0-AA99-93C5-E9EC-AB26D202F52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9" name="Text Placeholder 8">
            <a:extLst>
              <a:ext uri="{FF2B5EF4-FFF2-40B4-BE49-F238E27FC236}">
                <a16:creationId xmlns:a16="http://schemas.microsoft.com/office/drawing/2014/main" id="{BE5A2275-67A9-24E3-A64E-855A04E86116}"/>
              </a:ext>
            </a:extLst>
          </p:cNvPr>
          <p:cNvSpPr>
            <a:spLocks noGrp="1"/>
          </p:cNvSpPr>
          <p:nvPr>
            <p:ph type="body" sz="quarter" idx="10"/>
          </p:nvPr>
        </p:nvSpPr>
        <p:spPr>
          <a:xfrm>
            <a:off x="4132263" y="2071688"/>
            <a:ext cx="7175500" cy="3276600"/>
          </a:xfrm>
        </p:spPr>
        <p:txBody>
          <a:bodyPr anchor="ct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852312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llaborators">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E081A39A-73A9-1711-68EF-3A9C70C1D7CD}"/>
              </a:ext>
            </a:extLst>
          </p:cNvPr>
          <p:cNvCxnSpPr/>
          <p:nvPr/>
        </p:nvCxnSpPr>
        <p:spPr>
          <a:xfrm>
            <a:off x="0" y="773718"/>
            <a:ext cx="9970718"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cxnSp>
        <p:nvCxnSpPr>
          <p:cNvPr id="10" name="Straight Connector 9">
            <a:extLst>
              <a:ext uri="{FF2B5EF4-FFF2-40B4-BE49-F238E27FC236}">
                <a16:creationId xmlns:a16="http://schemas.microsoft.com/office/drawing/2014/main" id="{D75FCD6D-7E69-C4A8-5DFB-CF225D0EFC46}"/>
              </a:ext>
            </a:extLst>
          </p:cNvPr>
          <p:cNvCxnSpPr>
            <a:cxnSpLocks/>
          </p:cNvCxnSpPr>
          <p:nvPr/>
        </p:nvCxnSpPr>
        <p:spPr>
          <a:xfrm flipV="1">
            <a:off x="11081359" y="1740310"/>
            <a:ext cx="0" cy="4184501"/>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16" name="Picture 15" descr="A blue and yellow logo&#10;&#10;Description automatically generated with medium confidence">
            <a:extLst>
              <a:ext uri="{FF2B5EF4-FFF2-40B4-BE49-F238E27FC236}">
                <a16:creationId xmlns:a16="http://schemas.microsoft.com/office/drawing/2014/main" id="{C5465170-9552-B505-37B1-4B670A908E2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265952" y="338075"/>
            <a:ext cx="1630813" cy="1052803"/>
          </a:xfrm>
          <a:prstGeom prst="rect">
            <a:avLst/>
          </a:prstGeom>
        </p:spPr>
      </p:pic>
      <p:sp>
        <p:nvSpPr>
          <p:cNvPr id="22" name="Picture Placeholder 21">
            <a:extLst>
              <a:ext uri="{FF2B5EF4-FFF2-40B4-BE49-F238E27FC236}">
                <a16:creationId xmlns:a16="http://schemas.microsoft.com/office/drawing/2014/main" id="{D74EBB09-13F4-B4CA-5833-DE01F36B0D01}"/>
              </a:ext>
            </a:extLst>
          </p:cNvPr>
          <p:cNvSpPr>
            <a:spLocks noGrp="1"/>
          </p:cNvSpPr>
          <p:nvPr>
            <p:ph type="pic" sz="quarter" idx="12"/>
          </p:nvPr>
        </p:nvSpPr>
        <p:spPr>
          <a:xfrm>
            <a:off x="626164" y="2147469"/>
            <a:ext cx="1093788" cy="1116013"/>
          </a:xfrm>
        </p:spPr>
        <p:txBody>
          <a:bodyPr/>
          <a:lstStyle/>
          <a:p>
            <a:r>
              <a:rPr lang="en-US"/>
              <a:t>Click icon to add picture</a:t>
            </a:r>
            <a:endParaRPr lang="en-US" dirty="0"/>
          </a:p>
        </p:txBody>
      </p:sp>
      <p:sp>
        <p:nvSpPr>
          <p:cNvPr id="23" name="Picture Placeholder 21">
            <a:extLst>
              <a:ext uri="{FF2B5EF4-FFF2-40B4-BE49-F238E27FC236}">
                <a16:creationId xmlns:a16="http://schemas.microsoft.com/office/drawing/2014/main" id="{0724FB41-64DA-D76C-92F6-79DBFEED8CA9}"/>
              </a:ext>
            </a:extLst>
          </p:cNvPr>
          <p:cNvSpPr>
            <a:spLocks noGrp="1"/>
          </p:cNvSpPr>
          <p:nvPr>
            <p:ph type="pic" sz="quarter" idx="13"/>
          </p:nvPr>
        </p:nvSpPr>
        <p:spPr>
          <a:xfrm>
            <a:off x="626164" y="3633369"/>
            <a:ext cx="1093788" cy="1116013"/>
          </a:xfrm>
        </p:spPr>
        <p:txBody>
          <a:bodyPr/>
          <a:lstStyle/>
          <a:p>
            <a:r>
              <a:rPr lang="en-US"/>
              <a:t>Click icon to add picture</a:t>
            </a:r>
          </a:p>
        </p:txBody>
      </p:sp>
      <p:sp>
        <p:nvSpPr>
          <p:cNvPr id="24" name="Picture Placeholder 21">
            <a:extLst>
              <a:ext uri="{FF2B5EF4-FFF2-40B4-BE49-F238E27FC236}">
                <a16:creationId xmlns:a16="http://schemas.microsoft.com/office/drawing/2014/main" id="{2B7CF18F-8E0F-6785-D5A9-C535A4035439}"/>
              </a:ext>
            </a:extLst>
          </p:cNvPr>
          <p:cNvSpPr>
            <a:spLocks noGrp="1"/>
          </p:cNvSpPr>
          <p:nvPr>
            <p:ph type="pic" sz="quarter" idx="14"/>
          </p:nvPr>
        </p:nvSpPr>
        <p:spPr>
          <a:xfrm>
            <a:off x="626164" y="5105400"/>
            <a:ext cx="1093788" cy="1116013"/>
          </a:xfrm>
        </p:spPr>
        <p:txBody>
          <a:bodyPr/>
          <a:lstStyle/>
          <a:p>
            <a:r>
              <a:rPr lang="en-US"/>
              <a:t>Click icon to add picture</a:t>
            </a:r>
          </a:p>
        </p:txBody>
      </p:sp>
      <p:sp>
        <p:nvSpPr>
          <p:cNvPr id="2" name="Title 1">
            <a:extLst>
              <a:ext uri="{FF2B5EF4-FFF2-40B4-BE49-F238E27FC236}">
                <a16:creationId xmlns:a16="http://schemas.microsoft.com/office/drawing/2014/main" id="{56D10068-D35B-8B2E-7FF1-9A3607931A51}"/>
              </a:ext>
            </a:extLst>
          </p:cNvPr>
          <p:cNvSpPr>
            <a:spLocks noGrp="1"/>
          </p:cNvSpPr>
          <p:nvPr>
            <p:ph type="title" hasCustomPrompt="1"/>
          </p:nvPr>
        </p:nvSpPr>
        <p:spPr>
          <a:xfrm>
            <a:off x="602166" y="791737"/>
            <a:ext cx="9612351" cy="1103970"/>
          </a:xfrm>
        </p:spPr>
        <p:txBody>
          <a:bodyPr/>
          <a:lstStyle>
            <a:lvl1pPr>
              <a:defRPr>
                <a:solidFill>
                  <a:srgbClr val="0033A0"/>
                </a:solidFill>
              </a:defRPr>
            </a:lvl1pPr>
          </a:lstStyle>
          <a:p>
            <a:r>
              <a:rPr lang="en-US" dirty="0"/>
              <a:t>Collaborators</a:t>
            </a:r>
          </a:p>
        </p:txBody>
      </p:sp>
      <p:sp>
        <p:nvSpPr>
          <p:cNvPr id="4" name="Text Placeholder 3">
            <a:extLst>
              <a:ext uri="{FF2B5EF4-FFF2-40B4-BE49-F238E27FC236}">
                <a16:creationId xmlns:a16="http://schemas.microsoft.com/office/drawing/2014/main" id="{CA91E26A-3E95-B470-8962-BBDC89F03D1B}"/>
              </a:ext>
            </a:extLst>
          </p:cNvPr>
          <p:cNvSpPr>
            <a:spLocks noGrp="1"/>
          </p:cNvSpPr>
          <p:nvPr>
            <p:ph type="body" sz="quarter" idx="15"/>
          </p:nvPr>
        </p:nvSpPr>
        <p:spPr>
          <a:xfrm>
            <a:off x="1917700" y="2119313"/>
            <a:ext cx="8262938" cy="1125537"/>
          </a:xfrm>
        </p:spPr>
        <p:txBody>
          <a:bodyPr/>
          <a:lstStyle>
            <a:lvl1pPr marL="0" indent="0">
              <a:buFont typeface="Arial" panose="020B0604020202020204" pitchFamily="34" charset="0"/>
              <a:buNone/>
              <a:defRPr/>
            </a:lvl1pPr>
          </a:lstStyle>
          <a:p>
            <a:pPr lvl="0"/>
            <a:r>
              <a:rPr lang="en-US"/>
              <a:t>Click to edit Master text styles</a:t>
            </a:r>
          </a:p>
          <a:p>
            <a:pPr lvl="1"/>
            <a:r>
              <a:rPr lang="en-US"/>
              <a:t>Second level</a:t>
            </a:r>
          </a:p>
        </p:txBody>
      </p:sp>
      <p:sp>
        <p:nvSpPr>
          <p:cNvPr id="11" name="Text Placeholder 3">
            <a:extLst>
              <a:ext uri="{FF2B5EF4-FFF2-40B4-BE49-F238E27FC236}">
                <a16:creationId xmlns:a16="http://schemas.microsoft.com/office/drawing/2014/main" id="{5C6D7250-63ED-43EF-EC04-2C076024009F}"/>
              </a:ext>
            </a:extLst>
          </p:cNvPr>
          <p:cNvSpPr>
            <a:spLocks noGrp="1"/>
          </p:cNvSpPr>
          <p:nvPr>
            <p:ph type="body" sz="quarter" idx="16"/>
          </p:nvPr>
        </p:nvSpPr>
        <p:spPr>
          <a:xfrm>
            <a:off x="1917700" y="3633369"/>
            <a:ext cx="8262938" cy="1125537"/>
          </a:xfrm>
        </p:spPr>
        <p:txBody>
          <a:bodyPr/>
          <a:lstStyle>
            <a:lvl1pPr marL="0" indent="0">
              <a:buFont typeface="Arial" panose="020B0604020202020204" pitchFamily="34" charset="0"/>
              <a:buNone/>
              <a:defRPr/>
            </a:lvl1pPr>
          </a:lstStyle>
          <a:p>
            <a:pPr lvl="0"/>
            <a:r>
              <a:rPr lang="en-US"/>
              <a:t>Click to edit Master text styles</a:t>
            </a:r>
          </a:p>
          <a:p>
            <a:pPr lvl="1"/>
            <a:r>
              <a:rPr lang="en-US"/>
              <a:t>Second level</a:t>
            </a:r>
          </a:p>
        </p:txBody>
      </p:sp>
      <p:sp>
        <p:nvSpPr>
          <p:cNvPr id="12" name="Text Placeholder 3">
            <a:extLst>
              <a:ext uri="{FF2B5EF4-FFF2-40B4-BE49-F238E27FC236}">
                <a16:creationId xmlns:a16="http://schemas.microsoft.com/office/drawing/2014/main" id="{DAE0FFB3-3075-9978-2122-B0DE914CCE8C}"/>
              </a:ext>
            </a:extLst>
          </p:cNvPr>
          <p:cNvSpPr>
            <a:spLocks noGrp="1"/>
          </p:cNvSpPr>
          <p:nvPr>
            <p:ph type="body" sz="quarter" idx="17"/>
          </p:nvPr>
        </p:nvSpPr>
        <p:spPr>
          <a:xfrm>
            <a:off x="1917700" y="5105400"/>
            <a:ext cx="8262938" cy="1125537"/>
          </a:xfrm>
        </p:spPr>
        <p:txBody>
          <a:bodyPr/>
          <a:lstStyle>
            <a:lvl1pPr marL="0" indent="0">
              <a:buFont typeface="Arial" panose="020B0604020202020204" pitchFamily="34" charset="0"/>
              <a:buNone/>
              <a:defRPr/>
            </a:lvl1pPr>
          </a:lstStyle>
          <a:p>
            <a:pPr lvl="0"/>
            <a:r>
              <a:rPr lang="en-US"/>
              <a:t>Click to edit Master text styles</a:t>
            </a:r>
          </a:p>
          <a:p>
            <a:pPr lvl="1"/>
            <a:r>
              <a:rPr lang="en-US"/>
              <a:t>Second level</a:t>
            </a:r>
          </a:p>
        </p:txBody>
      </p:sp>
      <p:sp>
        <p:nvSpPr>
          <p:cNvPr id="14" name="TextBox 13">
            <a:extLst>
              <a:ext uri="{FF2B5EF4-FFF2-40B4-BE49-F238E27FC236}">
                <a16:creationId xmlns:a16="http://schemas.microsoft.com/office/drawing/2014/main" id="{5A6ED2FF-BCDF-9DC7-CC21-9814C65D8D2C}"/>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56371796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Green - And Justice For All">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51892D32-3E72-E9A6-6A36-F519DC80A4CC}"/>
              </a:ext>
            </a:extLst>
          </p:cNvPr>
          <p:cNvSpPr>
            <a:spLocks noGrp="1"/>
          </p:cNvSpPr>
          <p:nvPr>
            <p:ph type="title" hasCustomPrompt="1"/>
          </p:nvPr>
        </p:nvSpPr>
        <p:spPr>
          <a:xfrm>
            <a:off x="4704080" y="228600"/>
            <a:ext cx="6598920" cy="295275"/>
          </a:xfrm>
        </p:spPr>
        <p:txBody>
          <a:bodyPr>
            <a:normAutofit/>
          </a:bodyPr>
          <a:lstStyle>
            <a:lvl1pPr>
              <a:defRPr sz="800">
                <a:solidFill>
                  <a:srgbClr val="00774B"/>
                </a:solidFill>
              </a:defRPr>
            </a:lvl1pPr>
          </a:lstStyle>
          <a:p>
            <a:r>
              <a:rPr lang="en-US" dirty="0"/>
              <a:t>And Justice for All</a:t>
            </a:r>
          </a:p>
        </p:txBody>
      </p:sp>
      <p:pic>
        <p:nvPicPr>
          <p:cNvPr id="8" name="Picture 7">
            <a:extLst>
              <a:ext uri="{FF2B5EF4-FFF2-40B4-BE49-F238E27FC236}">
                <a16:creationId xmlns:a16="http://schemas.microsoft.com/office/drawing/2014/main" id="{F64BC039-5A36-0F20-2144-1366113CE331}"/>
              </a:ext>
            </a:extLst>
          </p:cNvPr>
          <p:cNvPicPr>
            <a:picLocks noChangeAspect="1"/>
          </p:cNvPicPr>
          <p:nvPr/>
        </p:nvPicPr>
        <p:blipFill>
          <a:blip r:embed="rId2" cstate="screen">
            <a:extLst>
              <a:ext uri="{28A0092B-C50C-407E-A947-70E740481C1C}">
                <a14:useLocalDpi xmlns:a14="http://schemas.microsoft.com/office/drawing/2010/main"/>
              </a:ext>
            </a:extLst>
          </a:blip>
          <a:srcRect b="63833"/>
          <a:stretch>
            <a:fillRect/>
          </a:stretch>
        </p:blipFill>
        <p:spPr>
          <a:xfrm>
            <a:off x="6349" y="0"/>
            <a:ext cx="12179302" cy="2480310"/>
          </a:xfrm>
          <a:prstGeom prst="rect">
            <a:avLst/>
          </a:prstGeom>
        </p:spPr>
      </p:pic>
      <p:sp>
        <p:nvSpPr>
          <p:cNvPr id="6" name="Title 1">
            <a:extLst>
              <a:ext uri="{FF2B5EF4-FFF2-40B4-BE49-F238E27FC236}">
                <a16:creationId xmlns:a16="http://schemas.microsoft.com/office/drawing/2014/main" id="{916D4D9F-690C-2DAF-D5E2-EB4123674943}"/>
              </a:ext>
            </a:extLst>
          </p:cNvPr>
          <p:cNvSpPr txBox="1">
            <a:spLocks/>
          </p:cNvSpPr>
          <p:nvPr/>
        </p:nvSpPr>
        <p:spPr>
          <a:xfrm>
            <a:off x="937895" y="1479551"/>
            <a:ext cx="733937" cy="260349"/>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4400" b="0" i="0" kern="1200">
                <a:solidFill>
                  <a:schemeClr val="tx1"/>
                </a:solidFill>
                <a:latin typeface="Clarendon Text Pro" panose="02040602050403020204" pitchFamily="18" charset="77"/>
                <a:ea typeface="Palatino" pitchFamily="2" charset="77"/>
                <a:cs typeface="+mj-cs"/>
              </a:defRPr>
            </a:lvl1pPr>
          </a:lstStyle>
          <a:p>
            <a:r>
              <a:rPr lang="en-US" sz="1800" b="1" i="0" dirty="0">
                <a:solidFill>
                  <a:schemeClr val="bg1"/>
                </a:solidFill>
                <a:latin typeface="Clarendon Text Pro" panose="02040602050403020204" pitchFamily="18" charset="77"/>
              </a:rPr>
              <a:t>FOR</a:t>
            </a:r>
          </a:p>
        </p:txBody>
      </p:sp>
      <p:sp>
        <p:nvSpPr>
          <p:cNvPr id="9" name="Title 1">
            <a:extLst>
              <a:ext uri="{FF2B5EF4-FFF2-40B4-BE49-F238E27FC236}">
                <a16:creationId xmlns:a16="http://schemas.microsoft.com/office/drawing/2014/main" id="{A979F9F9-0CDB-6A14-3B8D-E9C99FF3B1E2}"/>
              </a:ext>
            </a:extLst>
          </p:cNvPr>
          <p:cNvSpPr txBox="1">
            <a:spLocks/>
          </p:cNvSpPr>
          <p:nvPr/>
        </p:nvSpPr>
        <p:spPr>
          <a:xfrm>
            <a:off x="838200" y="1521795"/>
            <a:ext cx="1844675" cy="374633"/>
          </a:xfrm>
          <a:prstGeom prst="rect">
            <a:avLst/>
          </a:prstGeom>
        </p:spPr>
        <p:txBody>
          <a:bodyPr vert="horz" lIns="91440" tIns="45720" rIns="91440" bIns="45720" rtlCol="0" anchor="ctr">
            <a:noAutofit/>
          </a:bodyPr>
          <a:lstStyle>
            <a:lvl1pPr marL="0" indent="0" algn="l" defTabSz="914400" rtl="0" eaLnBrk="1" latinLnBrk="0" hangingPunct="1">
              <a:lnSpc>
                <a:spcPts val="2880"/>
              </a:lnSpc>
              <a:spcBef>
                <a:spcPct val="0"/>
              </a:spcBef>
              <a:buNone/>
              <a:tabLst>
                <a:tab pos="679450" algn="l"/>
              </a:tabLst>
              <a:defRPr sz="3200" b="1" i="0" kern="1200">
                <a:solidFill>
                  <a:schemeClr val="bg1"/>
                </a:solidFill>
                <a:latin typeface="Clarendon Text Pro" panose="02040602050403020204" pitchFamily="18" charset="77"/>
                <a:ea typeface="Palatino" pitchFamily="2" charset="77"/>
                <a:cs typeface="+mj-cs"/>
              </a:defRPr>
            </a:lvl1pPr>
          </a:lstStyle>
          <a:p>
            <a:pPr marL="0" indent="0">
              <a:tabLst>
                <a:tab pos="628650" algn="l"/>
              </a:tabLst>
            </a:pPr>
            <a:r>
              <a:rPr lang="en-US" dirty="0"/>
              <a:t>	ALL</a:t>
            </a:r>
          </a:p>
        </p:txBody>
      </p:sp>
      <p:sp>
        <p:nvSpPr>
          <p:cNvPr id="11" name="TextBox 10">
            <a:extLst>
              <a:ext uri="{FF2B5EF4-FFF2-40B4-BE49-F238E27FC236}">
                <a16:creationId xmlns:a16="http://schemas.microsoft.com/office/drawing/2014/main" id="{E6894FDB-496C-C9AB-261F-B5E854712847}"/>
              </a:ext>
            </a:extLst>
          </p:cNvPr>
          <p:cNvSpPr txBox="1"/>
          <p:nvPr/>
        </p:nvSpPr>
        <p:spPr>
          <a:xfrm>
            <a:off x="381000" y="2552700"/>
            <a:ext cx="11430000" cy="3416320"/>
          </a:xfrm>
          <a:prstGeom prst="rect">
            <a:avLst/>
          </a:prstGeom>
          <a:noFill/>
        </p:spPr>
        <p:txBody>
          <a:bodyPr wrap="square" lIns="0" tIns="0" rIns="0" bIns="0" rtlCol="0">
            <a:spAutoFit/>
          </a:bodyPr>
          <a:lstStyle/>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In accordance with Federal law and the U.S. Department of Agriculture (USDA) civil rights regulations and policies, this institution is prohibited from discriminating on the basis of race, color, national origin (including limited English proficiency), sex, age, disability, and reprisal or retaliation for prior civil rights activity.</a:t>
            </a:r>
          </a:p>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Program information may be made available in languages other than English. Persons with disabilities who require alternative means of communication for program information (e.g., braille, large print, audiotape, American Sign Language) should contact the responsible State or local Agency that administers the program or contact USDA through the Telecommunications Relay Service at 711 (voice and TTY).</a:t>
            </a:r>
          </a:p>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To file a program discrimination complaint, a complainant should complete a Form AD-3027, USDA Program Discrimination Complaint Form, which can be obtained online at </a:t>
            </a:r>
            <a:r>
              <a:rPr lang="en-US" sz="1200" u="sng" kern="1200" dirty="0">
                <a:solidFill>
                  <a:schemeClr val="tx1"/>
                </a:solidFill>
                <a:effectLst/>
                <a:latin typeface="Arial" panose="020B0604020202020204" pitchFamily="34" charset="0"/>
                <a:ea typeface="+mn-ea"/>
                <a:cs typeface="Arial" panose="020B0604020202020204" pitchFamily="34" charset="0"/>
                <a:hlinkClick r:id="rId3"/>
              </a:rPr>
              <a:t>AD-3027</a:t>
            </a:r>
            <a:r>
              <a:rPr lang="en-US" sz="1200" kern="1200" dirty="0">
                <a:solidFill>
                  <a:schemeClr val="tx1"/>
                </a:solidFill>
                <a:effectLst/>
                <a:latin typeface="Arial" panose="020B0604020202020204" pitchFamily="34" charset="0"/>
                <a:ea typeface="+mn-ea"/>
                <a:cs typeface="Arial" panose="020B0604020202020204" pitchFamily="34" charset="0"/>
              </a:rPr>
              <a:t> (PDF, 351 KB), from any USDA office, by calling (866) 632-9992, or by writing a letter addressed to USDA. The letter must contain the complainant’s name, address, telephone number, and a written description of the alleged discriminatory action in sufficient detail to inform the Office of the Assistant Secretary for Civil Rights (OASCR) about the nature and date of an alleged civil rights violation. The completed AD-3027 form or letter must be submitted to USDA by:</a:t>
            </a:r>
          </a:p>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mail:</a:t>
            </a:r>
          </a:p>
          <a:p>
            <a:pPr>
              <a:spcBef>
                <a:spcPts val="0"/>
              </a:spcBef>
            </a:pPr>
            <a:r>
              <a:rPr lang="en-US" sz="1200" kern="1200" dirty="0">
                <a:solidFill>
                  <a:schemeClr val="tx1"/>
                </a:solidFill>
                <a:effectLst/>
                <a:latin typeface="Arial" panose="020B0604020202020204" pitchFamily="34" charset="0"/>
                <a:ea typeface="+mn-ea"/>
                <a:cs typeface="Arial" panose="020B0604020202020204" pitchFamily="34" charset="0"/>
              </a:rPr>
              <a:t>U.S. Department of Agriculture</a:t>
            </a:r>
            <a:br>
              <a:rPr lang="en-US" sz="1200" kern="1200" dirty="0">
                <a:solidFill>
                  <a:schemeClr val="tx1"/>
                </a:solidFill>
                <a:effectLst/>
                <a:latin typeface="Arial" panose="020B0604020202020204" pitchFamily="34" charset="0"/>
                <a:ea typeface="+mn-ea"/>
                <a:cs typeface="Arial" panose="020B0604020202020204" pitchFamily="34" charset="0"/>
              </a:rPr>
            </a:br>
            <a:r>
              <a:rPr lang="en-US" sz="1200" kern="1200" dirty="0">
                <a:solidFill>
                  <a:schemeClr val="tx1"/>
                </a:solidFill>
                <a:effectLst/>
                <a:latin typeface="Arial" panose="020B0604020202020204" pitchFamily="34" charset="0"/>
                <a:ea typeface="+mn-ea"/>
                <a:cs typeface="Arial" panose="020B0604020202020204" pitchFamily="34" charset="0"/>
              </a:rPr>
              <a:t>Office of the Assistant Secretary for Civil Rights</a:t>
            </a:r>
            <a:br>
              <a:rPr lang="en-US" sz="1200" kern="1200" dirty="0">
                <a:solidFill>
                  <a:schemeClr val="tx1"/>
                </a:solidFill>
                <a:effectLst/>
                <a:latin typeface="Arial" panose="020B0604020202020204" pitchFamily="34" charset="0"/>
                <a:ea typeface="+mn-ea"/>
                <a:cs typeface="Arial" panose="020B0604020202020204" pitchFamily="34" charset="0"/>
              </a:rPr>
            </a:br>
            <a:r>
              <a:rPr lang="en-US" sz="1200" kern="1200" dirty="0">
                <a:solidFill>
                  <a:schemeClr val="tx1"/>
                </a:solidFill>
                <a:effectLst/>
                <a:latin typeface="Arial" panose="020B0604020202020204" pitchFamily="34" charset="0"/>
                <a:ea typeface="+mn-ea"/>
                <a:cs typeface="Arial" panose="020B0604020202020204" pitchFamily="34" charset="0"/>
              </a:rPr>
              <a:t>1400 Independence Avenue, SW</a:t>
            </a:r>
            <a:br>
              <a:rPr lang="en-US" sz="1200" kern="1200" dirty="0">
                <a:solidFill>
                  <a:schemeClr val="tx1"/>
                </a:solidFill>
                <a:effectLst/>
                <a:latin typeface="Arial" panose="020B0604020202020204" pitchFamily="34" charset="0"/>
                <a:ea typeface="+mn-ea"/>
                <a:cs typeface="Arial" panose="020B0604020202020204" pitchFamily="34" charset="0"/>
              </a:rPr>
            </a:br>
            <a:r>
              <a:rPr lang="en-US" sz="1200" kern="1200" dirty="0">
                <a:solidFill>
                  <a:schemeClr val="tx1"/>
                </a:solidFill>
                <a:effectLst/>
                <a:latin typeface="Arial" panose="020B0604020202020204" pitchFamily="34" charset="0"/>
                <a:ea typeface="+mn-ea"/>
                <a:cs typeface="Arial" panose="020B0604020202020204" pitchFamily="34" charset="0"/>
              </a:rPr>
              <a:t>Washington, D.C. 20250-9410; or</a:t>
            </a:r>
            <a:br>
              <a:rPr lang="en-US" sz="1200" kern="1200" dirty="0">
                <a:solidFill>
                  <a:schemeClr val="tx1"/>
                </a:solidFill>
                <a:effectLst/>
                <a:latin typeface="Arial" panose="020B0604020202020204" pitchFamily="34" charset="0"/>
                <a:ea typeface="+mn-ea"/>
                <a:cs typeface="Arial" panose="020B0604020202020204" pitchFamily="34" charset="0"/>
              </a:rPr>
            </a:br>
            <a:r>
              <a:rPr lang="en-US" sz="1200" kern="1200" dirty="0">
                <a:solidFill>
                  <a:schemeClr val="tx1"/>
                </a:solidFill>
                <a:effectLst/>
                <a:latin typeface="Arial" panose="020B0604020202020204" pitchFamily="34" charset="0"/>
                <a:ea typeface="+mn-ea"/>
                <a:cs typeface="Arial" panose="020B0604020202020204" pitchFamily="34" charset="0"/>
              </a:rPr>
              <a:t>email: </a:t>
            </a:r>
            <a:r>
              <a:rPr lang="en-US" sz="1200" u="sng" kern="1200" dirty="0">
                <a:solidFill>
                  <a:schemeClr val="tx1"/>
                </a:solidFill>
                <a:effectLst/>
                <a:latin typeface="Arial" panose="020B0604020202020204" pitchFamily="34" charset="0"/>
                <a:ea typeface="+mn-ea"/>
                <a:cs typeface="Arial" panose="020B0604020202020204" pitchFamily="34" charset="0"/>
                <a:hlinkClick r:id="rId4"/>
              </a:rPr>
              <a:t>program.intake@usda.gov</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This institution is an equal opportunity provider.</a:t>
            </a:r>
            <a:r>
              <a:rPr lang="en-US" sz="1200" dirty="0">
                <a:effectLst/>
                <a:latin typeface="Arial" panose="020B0604020202020204" pitchFamily="34" charset="0"/>
                <a:cs typeface="Arial" panose="020B0604020202020204" pitchFamily="34" charset="0"/>
              </a:rPr>
              <a:t> </a:t>
            </a:r>
            <a:endParaRPr lang="en-US" sz="12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9CE9A44F-0209-472C-CC98-65BB03A6F66B}"/>
              </a:ext>
            </a:extLst>
          </p:cNvPr>
          <p:cNvSpPr txBox="1"/>
          <p:nvPr/>
        </p:nvSpPr>
        <p:spPr>
          <a:xfrm>
            <a:off x="381000" y="6383179"/>
            <a:ext cx="11430000" cy="24622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tab pos="10512425" algn="r"/>
              </a:tabLst>
              <a:defRPr/>
            </a:pPr>
            <a:r>
              <a:rPr lang="en-US" sz="800" dirty="0">
                <a:latin typeface="Arial" panose="020B0604020202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a:t>
            </a:r>
          </a:p>
          <a:p>
            <a:pPr marL="0" marR="0" lvl="0" indent="0" algn="l" defTabSz="914400" rtl="0" eaLnBrk="1" fontAlgn="auto" latinLnBrk="0" hangingPunct="1">
              <a:lnSpc>
                <a:spcPct val="100000"/>
              </a:lnSpc>
              <a:spcBef>
                <a:spcPts val="0"/>
              </a:spcBef>
              <a:spcAft>
                <a:spcPts val="0"/>
              </a:spcAft>
              <a:buClrTx/>
              <a:buSzTx/>
              <a:buFontTx/>
              <a:buNone/>
              <a:tabLst>
                <a:tab pos="10512425" algn="r"/>
              </a:tabLst>
              <a:defRPr/>
            </a:pPr>
            <a:r>
              <a:rPr lang="en-US" sz="800" dirty="0">
                <a:latin typeface="Arial" panose="020B0604020202020204" pitchFamily="34" charset="0"/>
                <a:cs typeface="Arial" panose="020B0604020202020204" pitchFamily="34" charset="0"/>
              </a:rPr>
              <a:t>Learn more at </a:t>
            </a:r>
            <a:r>
              <a:rPr lang="en-US" sz="800" dirty="0" err="1">
                <a:latin typeface="Arial" panose="020B0604020202020204" pitchFamily="34" charset="0"/>
                <a:cs typeface="Arial" panose="020B0604020202020204" pitchFamily="34" charset="0"/>
                <a:hlinkClick r:id="rId5"/>
              </a:rPr>
              <a:t>extension.sdstate.edu</a:t>
            </a:r>
            <a:r>
              <a:rPr lang="en-US" sz="800" dirty="0">
                <a:latin typeface="Arial" panose="020B0604020202020204" pitchFamily="34" charset="0"/>
                <a:cs typeface="Arial" panose="020B0604020202020204" pitchFamily="34" charset="0"/>
              </a:rPr>
              <a:t>.	© 2025, South Dakota Board of Regents</a:t>
            </a:r>
          </a:p>
        </p:txBody>
      </p:sp>
      <p:sp>
        <p:nvSpPr>
          <p:cNvPr id="13" name="Title 1">
            <a:extLst>
              <a:ext uri="{FF2B5EF4-FFF2-40B4-BE49-F238E27FC236}">
                <a16:creationId xmlns:a16="http://schemas.microsoft.com/office/drawing/2014/main" id="{48CAED75-2BDD-5584-6BCB-8B03CB0EE324}"/>
              </a:ext>
            </a:extLst>
          </p:cNvPr>
          <p:cNvSpPr txBox="1">
            <a:spLocks/>
          </p:cNvSpPr>
          <p:nvPr/>
        </p:nvSpPr>
        <p:spPr>
          <a:xfrm>
            <a:off x="838200" y="972229"/>
            <a:ext cx="2413000" cy="374633"/>
          </a:xfrm>
          <a:prstGeom prst="rect">
            <a:avLst/>
          </a:prstGeom>
        </p:spPr>
        <p:txBody>
          <a:bodyPr vert="horz" lIns="91440" tIns="45720" rIns="91440" bIns="45720" rtlCol="0" anchor="ctr">
            <a:noAutofit/>
          </a:bodyPr>
          <a:lstStyle>
            <a:lvl1pPr marL="0" indent="0" algn="l" defTabSz="914400" rtl="0" eaLnBrk="1" latinLnBrk="0" hangingPunct="1">
              <a:lnSpc>
                <a:spcPts val="2880"/>
              </a:lnSpc>
              <a:spcBef>
                <a:spcPct val="0"/>
              </a:spcBef>
              <a:buNone/>
              <a:tabLst>
                <a:tab pos="679450" algn="l"/>
              </a:tabLst>
              <a:defRPr sz="3200" b="1" i="0" kern="1200">
                <a:solidFill>
                  <a:schemeClr val="bg1"/>
                </a:solidFill>
                <a:latin typeface="Clarendon Text Pro" panose="02040602050403020204" pitchFamily="18" charset="77"/>
                <a:ea typeface="Palatino" pitchFamily="2" charset="77"/>
                <a:cs typeface="+mj-cs"/>
              </a:defRPr>
            </a:lvl1pPr>
          </a:lstStyle>
          <a:p>
            <a:pPr marL="0" indent="0">
              <a:tabLst>
                <a:tab pos="628650" algn="l"/>
              </a:tabLst>
            </a:pPr>
            <a:r>
              <a:rPr lang="en-US" dirty="0"/>
              <a:t>AND JUSTICE</a:t>
            </a:r>
          </a:p>
        </p:txBody>
      </p:sp>
    </p:spTree>
    <p:extLst>
      <p:ext uri="{BB962C8B-B14F-4D97-AF65-F5344CB8AC3E}">
        <p14:creationId xmlns:p14="http://schemas.microsoft.com/office/powerpoint/2010/main" val="24054533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range - And Justice For All">
    <p:spTree>
      <p:nvGrpSpPr>
        <p:cNvPr id="1" name=""/>
        <p:cNvGrpSpPr/>
        <p:nvPr/>
      </p:nvGrpSpPr>
      <p:grpSpPr>
        <a:xfrm>
          <a:off x="0" y="0"/>
          <a:ext cx="0" cy="0"/>
          <a:chOff x="0" y="0"/>
          <a:chExt cx="0" cy="0"/>
        </a:xfrm>
      </p:grpSpPr>
      <p:sp>
        <p:nvSpPr>
          <p:cNvPr id="4" name="Title 13">
            <a:extLst>
              <a:ext uri="{FF2B5EF4-FFF2-40B4-BE49-F238E27FC236}">
                <a16:creationId xmlns:a16="http://schemas.microsoft.com/office/drawing/2014/main" id="{0D72CE46-0366-1B9A-5032-800457B71900}"/>
              </a:ext>
            </a:extLst>
          </p:cNvPr>
          <p:cNvSpPr>
            <a:spLocks noGrp="1"/>
          </p:cNvSpPr>
          <p:nvPr>
            <p:ph type="title" hasCustomPrompt="1"/>
          </p:nvPr>
        </p:nvSpPr>
        <p:spPr>
          <a:xfrm>
            <a:off x="4704080" y="228600"/>
            <a:ext cx="6598920" cy="295275"/>
          </a:xfrm>
        </p:spPr>
        <p:txBody>
          <a:bodyPr>
            <a:normAutofit/>
          </a:bodyPr>
          <a:lstStyle>
            <a:lvl1pPr>
              <a:defRPr sz="800">
                <a:solidFill>
                  <a:srgbClr val="F5851F"/>
                </a:solidFill>
              </a:defRPr>
            </a:lvl1pPr>
          </a:lstStyle>
          <a:p>
            <a:r>
              <a:rPr lang="en-US" dirty="0"/>
              <a:t>And Justice for All</a:t>
            </a:r>
          </a:p>
        </p:txBody>
      </p:sp>
      <p:pic>
        <p:nvPicPr>
          <p:cNvPr id="8" name="Picture 7">
            <a:extLst>
              <a:ext uri="{FF2B5EF4-FFF2-40B4-BE49-F238E27FC236}">
                <a16:creationId xmlns:a16="http://schemas.microsoft.com/office/drawing/2014/main" id="{F64BC039-5A36-0F20-2144-1366113CE331}"/>
              </a:ext>
            </a:extLst>
          </p:cNvPr>
          <p:cNvPicPr>
            <a:picLocks noChangeAspect="1"/>
          </p:cNvPicPr>
          <p:nvPr/>
        </p:nvPicPr>
        <p:blipFill>
          <a:blip r:embed="rId2" cstate="screen">
            <a:extLst>
              <a:ext uri="{28A0092B-C50C-407E-A947-70E740481C1C}">
                <a14:useLocalDpi xmlns:a14="http://schemas.microsoft.com/office/drawing/2010/main"/>
              </a:ext>
            </a:extLst>
          </a:blip>
          <a:srcRect l="52" t="1" r="-52" b="57585"/>
          <a:stretch>
            <a:fillRect/>
          </a:stretch>
        </p:blipFill>
        <p:spPr>
          <a:xfrm>
            <a:off x="6349" y="0"/>
            <a:ext cx="12179302" cy="2905760"/>
          </a:xfrm>
          <a:prstGeom prst="rect">
            <a:avLst/>
          </a:prstGeom>
        </p:spPr>
      </p:pic>
      <p:sp>
        <p:nvSpPr>
          <p:cNvPr id="6" name="Title 1">
            <a:extLst>
              <a:ext uri="{FF2B5EF4-FFF2-40B4-BE49-F238E27FC236}">
                <a16:creationId xmlns:a16="http://schemas.microsoft.com/office/drawing/2014/main" id="{916D4D9F-690C-2DAF-D5E2-EB4123674943}"/>
              </a:ext>
            </a:extLst>
          </p:cNvPr>
          <p:cNvSpPr txBox="1">
            <a:spLocks/>
          </p:cNvSpPr>
          <p:nvPr/>
        </p:nvSpPr>
        <p:spPr>
          <a:xfrm>
            <a:off x="937895" y="1479551"/>
            <a:ext cx="733937" cy="260349"/>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4400" b="0" i="0" kern="1200">
                <a:solidFill>
                  <a:schemeClr val="tx1"/>
                </a:solidFill>
                <a:latin typeface="Clarendon Text Pro" panose="02040602050403020204" pitchFamily="18" charset="77"/>
                <a:ea typeface="Palatino" pitchFamily="2" charset="77"/>
                <a:cs typeface="+mj-cs"/>
              </a:defRPr>
            </a:lvl1pPr>
          </a:lstStyle>
          <a:p>
            <a:r>
              <a:rPr lang="en-US" sz="1800" b="1" i="0" dirty="0">
                <a:solidFill>
                  <a:schemeClr val="tx1"/>
                </a:solidFill>
                <a:effectLst>
                  <a:outerShdw blurRad="50800" dist="38100" dir="5400000" algn="t" rotWithShape="0">
                    <a:prstClr val="black">
                      <a:alpha val="40000"/>
                    </a:prstClr>
                  </a:outerShdw>
                </a:effectLst>
                <a:latin typeface="Clarendon Text Pro" panose="02040602050403020204" pitchFamily="18" charset="77"/>
              </a:rPr>
              <a:t>FOR</a:t>
            </a:r>
          </a:p>
        </p:txBody>
      </p:sp>
      <p:sp>
        <p:nvSpPr>
          <p:cNvPr id="9" name="Title 1">
            <a:extLst>
              <a:ext uri="{FF2B5EF4-FFF2-40B4-BE49-F238E27FC236}">
                <a16:creationId xmlns:a16="http://schemas.microsoft.com/office/drawing/2014/main" id="{A979F9F9-0CDB-6A14-3B8D-E9C99FF3B1E2}"/>
              </a:ext>
            </a:extLst>
          </p:cNvPr>
          <p:cNvSpPr txBox="1">
            <a:spLocks/>
          </p:cNvSpPr>
          <p:nvPr/>
        </p:nvSpPr>
        <p:spPr>
          <a:xfrm>
            <a:off x="838200" y="1521795"/>
            <a:ext cx="1844675" cy="374633"/>
          </a:xfrm>
          <a:prstGeom prst="rect">
            <a:avLst/>
          </a:prstGeom>
        </p:spPr>
        <p:txBody>
          <a:bodyPr vert="horz" lIns="91440" tIns="45720" rIns="91440" bIns="45720" rtlCol="0" anchor="ctr">
            <a:noAutofit/>
          </a:bodyPr>
          <a:lstStyle>
            <a:lvl1pPr marL="0" indent="0" algn="l" defTabSz="914400" rtl="0" eaLnBrk="1" latinLnBrk="0" hangingPunct="1">
              <a:lnSpc>
                <a:spcPts val="2880"/>
              </a:lnSpc>
              <a:spcBef>
                <a:spcPct val="0"/>
              </a:spcBef>
              <a:buNone/>
              <a:tabLst>
                <a:tab pos="679450" algn="l"/>
              </a:tabLst>
              <a:defRPr sz="3200" b="1" i="0" kern="1200">
                <a:solidFill>
                  <a:schemeClr val="bg1"/>
                </a:solidFill>
                <a:latin typeface="Clarendon Text Pro" panose="02040602050403020204" pitchFamily="18" charset="77"/>
                <a:ea typeface="Palatino" pitchFamily="2" charset="77"/>
                <a:cs typeface="+mj-cs"/>
              </a:defRPr>
            </a:lvl1pPr>
          </a:lstStyle>
          <a:p>
            <a:pPr marL="0" indent="0">
              <a:tabLst>
                <a:tab pos="628650" algn="l"/>
              </a:tabLst>
            </a:pPr>
            <a:r>
              <a:rPr lang="en-US" dirty="0">
                <a:solidFill>
                  <a:schemeClr val="tx1"/>
                </a:solidFill>
                <a:effectLst>
                  <a:outerShdw blurRad="50800" dist="38100" dir="5400000" algn="t" rotWithShape="0">
                    <a:prstClr val="black">
                      <a:alpha val="40000"/>
                    </a:prstClr>
                  </a:outerShdw>
                </a:effectLst>
              </a:rPr>
              <a:t>	ALL</a:t>
            </a:r>
          </a:p>
        </p:txBody>
      </p:sp>
      <p:sp>
        <p:nvSpPr>
          <p:cNvPr id="11" name="TextBox 10">
            <a:extLst>
              <a:ext uri="{FF2B5EF4-FFF2-40B4-BE49-F238E27FC236}">
                <a16:creationId xmlns:a16="http://schemas.microsoft.com/office/drawing/2014/main" id="{E6894FDB-496C-C9AB-261F-B5E854712847}"/>
              </a:ext>
            </a:extLst>
          </p:cNvPr>
          <p:cNvSpPr txBox="1"/>
          <p:nvPr/>
        </p:nvSpPr>
        <p:spPr>
          <a:xfrm>
            <a:off x="381000" y="2552700"/>
            <a:ext cx="11430000" cy="3731791"/>
          </a:xfrm>
          <a:prstGeom prst="rect">
            <a:avLst/>
          </a:prstGeom>
          <a:noFill/>
        </p:spPr>
        <p:txBody>
          <a:bodyPr wrap="square" lIns="0" tIns="0" rIns="0" bIns="0" numCol="2" spcCol="274320" rtlCol="0">
            <a:spAutoFit/>
          </a:bodyPr>
          <a:lstStyle/>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Title IX of the Education Amendments Act of 1972 (Title IX) prohibits discrimination on the basis of sex – including pregnancy or parental status - in educational programs and activities that receive Federal financial assistance. The law also prohibits individuals from exclusion from such programs or activities, or from denial of benefits from such programs or activities based on sex. This prohibition applies to a wide array of public and private schools at the K-12 grade levels, as well as colleges and universities which receive federal funding. A school that is controlled by a religious organization is exempt from Title IX when the law’s requirements would conflict with the organization’s religious tenets. The law requires federally funded education institutions or programs to disseminate Title IX information widely, including the name, address, and telephone number (or other contact information) of the designated Title IX Coordinator.</a:t>
            </a: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Program information is available in languages other than English. Persons with disabilities who require alternative means of communication (e.g., braille, large print, audiotape, American Sign Language) should contact the responsible State or local Agency that administers the program or contact USDA through the Federal Telecommunications Relay Service at 711 (voice and TTY).</a:t>
            </a: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Prior to filing a Title IX complaint with USDA against an institution, a potential complainant may want to find out about the institution’s grievance process and use that process to have the complaint resolved. However, a complainant is not required by law to use the institutional grievance process before filing a complaint with the Office of the Assistant Secretary for Civil Rights (OASCR). If a complainant uses an institutional grievance process and chooses to file the complaint with OASCR, the complaint must be filed with OASCR within 60 days after completion of the institutional grievance process.</a:t>
            </a:r>
          </a:p>
          <a:p>
            <a:pPr>
              <a:spcBef>
                <a:spcPts val="900"/>
              </a:spcBef>
            </a:pPr>
            <a:endParaRPr lang="en-US" sz="1000" kern="1200" dirty="0">
              <a:solidFill>
                <a:schemeClr val="tx1"/>
              </a:solidFill>
              <a:effectLst/>
              <a:latin typeface="Arial" panose="020B0604020202020204" pitchFamily="34" charset="0"/>
              <a:ea typeface="+mn-ea"/>
              <a:cs typeface="Arial" panose="020B0604020202020204" pitchFamily="34" charset="0"/>
            </a:endParaRP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To file a USDA program discrimination complaint, a complainant should complete Form AD-3027, USDA Program Discrimination Complaint Form, which can be obtained online at </a:t>
            </a:r>
            <a:r>
              <a:rPr lang="en-US" sz="1000" u="sng" kern="1200" dirty="0">
                <a:solidFill>
                  <a:schemeClr val="tx1"/>
                </a:solidFill>
                <a:effectLst/>
                <a:latin typeface="Arial" panose="020B0604020202020204" pitchFamily="34" charset="0"/>
                <a:ea typeface="+mn-ea"/>
                <a:cs typeface="Arial" panose="020B0604020202020204" pitchFamily="34" charset="0"/>
                <a:hlinkClick r:id="rId3"/>
              </a:rPr>
              <a:t>AD-3027</a:t>
            </a:r>
            <a:r>
              <a:rPr lang="en-US" sz="1000" kern="1200" dirty="0">
                <a:solidFill>
                  <a:schemeClr val="tx1"/>
                </a:solidFill>
                <a:effectLst/>
                <a:latin typeface="Arial" panose="020B0604020202020204" pitchFamily="34" charset="0"/>
                <a:ea typeface="+mn-ea"/>
                <a:cs typeface="Arial" panose="020B0604020202020204" pitchFamily="34" charset="0"/>
              </a:rPr>
              <a:t> (PDF, 351 KB); from any USDA office; by calling (866) 632-9992; or by writing a letter addressed to the USDA office listed below.</a:t>
            </a: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The letter must contain the complainant’s name, address, telephone number, and a written description of the alleged discriminatory action in sufficient detail to inform OASCR about the nature and date of an alleged civil rights violation. The completed AD-3027 form or letter must be submitted to USDA via:</a:t>
            </a:r>
            <a:r>
              <a:rPr lang="en-US" sz="1000" dirty="0">
                <a:effectLst/>
                <a:latin typeface="Arial" panose="020B0604020202020204" pitchFamily="34" charset="0"/>
                <a:cs typeface="Arial" panose="020B0604020202020204" pitchFamily="34" charset="0"/>
              </a:rPr>
              <a:t> </a:t>
            </a:r>
            <a:endParaRPr lang="en-US" sz="1000" kern="1200" dirty="0">
              <a:solidFill>
                <a:schemeClr val="tx1"/>
              </a:solidFill>
              <a:effectLst/>
              <a:latin typeface="Arial" panose="020B0604020202020204" pitchFamily="34" charset="0"/>
              <a:ea typeface="+mn-ea"/>
              <a:cs typeface="Arial" panose="020B0604020202020204" pitchFamily="34" charset="0"/>
            </a:endParaRP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mail:</a:t>
            </a:r>
          </a:p>
          <a:p>
            <a:pPr>
              <a:spcBef>
                <a:spcPts val="0"/>
              </a:spcBef>
            </a:pPr>
            <a:r>
              <a:rPr lang="en-US" sz="1050" kern="1200" dirty="0">
                <a:solidFill>
                  <a:schemeClr val="tx1"/>
                </a:solidFill>
                <a:effectLst/>
                <a:latin typeface="Arial" panose="020B0604020202020204" pitchFamily="34" charset="0"/>
                <a:ea typeface="+mn-ea"/>
                <a:cs typeface="Arial" panose="020B0604020202020204" pitchFamily="34" charset="0"/>
              </a:rPr>
              <a:t>U.S. Department of Agriculture</a:t>
            </a:r>
            <a:br>
              <a:rPr lang="en-US" sz="1050" kern="1200" dirty="0">
                <a:solidFill>
                  <a:schemeClr val="tx1"/>
                </a:solidFill>
                <a:effectLst/>
                <a:latin typeface="Arial" panose="020B0604020202020204" pitchFamily="34" charset="0"/>
                <a:ea typeface="+mn-ea"/>
                <a:cs typeface="Arial" panose="020B0604020202020204" pitchFamily="34" charset="0"/>
              </a:rPr>
            </a:br>
            <a:r>
              <a:rPr lang="en-US" sz="1050" kern="1200" dirty="0">
                <a:solidFill>
                  <a:schemeClr val="tx1"/>
                </a:solidFill>
                <a:effectLst/>
                <a:latin typeface="Arial" panose="020B0604020202020204" pitchFamily="34" charset="0"/>
                <a:ea typeface="+mn-ea"/>
                <a:cs typeface="Arial" panose="020B0604020202020204" pitchFamily="34" charset="0"/>
              </a:rPr>
              <a:t>Office of the Assistant Secretary for Civil Rights</a:t>
            </a:r>
            <a:br>
              <a:rPr lang="en-US" sz="1050" kern="1200" dirty="0">
                <a:solidFill>
                  <a:schemeClr val="tx1"/>
                </a:solidFill>
                <a:effectLst/>
                <a:latin typeface="Arial" panose="020B0604020202020204" pitchFamily="34" charset="0"/>
                <a:ea typeface="+mn-ea"/>
                <a:cs typeface="Arial" panose="020B0604020202020204" pitchFamily="34" charset="0"/>
              </a:rPr>
            </a:br>
            <a:r>
              <a:rPr lang="en-US" sz="1050" kern="1200" dirty="0">
                <a:solidFill>
                  <a:schemeClr val="tx1"/>
                </a:solidFill>
                <a:effectLst/>
                <a:latin typeface="Arial" panose="020B0604020202020204" pitchFamily="34" charset="0"/>
                <a:ea typeface="+mn-ea"/>
                <a:cs typeface="Arial" panose="020B0604020202020204" pitchFamily="34" charset="0"/>
              </a:rPr>
              <a:t>1400 Independence Avenue, SW</a:t>
            </a:r>
            <a:br>
              <a:rPr lang="en-US" sz="1050" kern="1200" dirty="0">
                <a:solidFill>
                  <a:schemeClr val="tx1"/>
                </a:solidFill>
                <a:effectLst/>
                <a:latin typeface="Arial" panose="020B0604020202020204" pitchFamily="34" charset="0"/>
                <a:ea typeface="+mn-ea"/>
                <a:cs typeface="Arial" panose="020B0604020202020204" pitchFamily="34" charset="0"/>
              </a:rPr>
            </a:br>
            <a:r>
              <a:rPr lang="en-US" sz="1050" kern="1200" dirty="0">
                <a:solidFill>
                  <a:schemeClr val="tx1"/>
                </a:solidFill>
                <a:effectLst/>
                <a:latin typeface="Arial" panose="020B0604020202020204" pitchFamily="34" charset="0"/>
                <a:ea typeface="+mn-ea"/>
                <a:cs typeface="Arial" panose="020B0604020202020204" pitchFamily="34" charset="0"/>
              </a:rPr>
              <a:t>Washington, D.C. 20250-9410; or</a:t>
            </a:r>
            <a:br>
              <a:rPr lang="en-US" sz="1050" kern="1200" dirty="0">
                <a:solidFill>
                  <a:schemeClr val="tx1"/>
                </a:solidFill>
                <a:effectLst/>
                <a:latin typeface="Arial" panose="020B0604020202020204" pitchFamily="34" charset="0"/>
                <a:ea typeface="+mn-ea"/>
                <a:cs typeface="Arial" panose="020B0604020202020204" pitchFamily="34" charset="0"/>
              </a:rPr>
            </a:br>
            <a:r>
              <a:rPr lang="en-US" sz="1050" kern="1200" dirty="0">
                <a:solidFill>
                  <a:schemeClr val="tx1"/>
                </a:solidFill>
                <a:effectLst/>
                <a:latin typeface="Arial" panose="020B0604020202020204" pitchFamily="34" charset="0"/>
                <a:ea typeface="+mn-ea"/>
                <a:cs typeface="Arial" panose="020B0604020202020204" pitchFamily="34" charset="0"/>
              </a:rPr>
              <a:t>email: </a:t>
            </a:r>
            <a:r>
              <a:rPr lang="en-US" sz="1050" u="sng" kern="1200" dirty="0">
                <a:solidFill>
                  <a:schemeClr val="tx1"/>
                </a:solidFill>
                <a:effectLst/>
                <a:latin typeface="Arial" panose="020B0604020202020204" pitchFamily="34" charset="0"/>
                <a:ea typeface="+mn-ea"/>
                <a:cs typeface="Arial" panose="020B0604020202020204" pitchFamily="34" charset="0"/>
                <a:hlinkClick r:id="rId4"/>
              </a:rPr>
              <a:t>program.intake@usda.gov</a:t>
            </a:r>
            <a:endParaRPr lang="en-US" sz="1050" kern="1200" dirty="0">
              <a:solidFill>
                <a:schemeClr val="tx1"/>
              </a:solidFill>
              <a:effectLst/>
              <a:latin typeface="Arial" panose="020B0604020202020204" pitchFamily="34" charset="0"/>
              <a:ea typeface="+mn-ea"/>
              <a:cs typeface="Arial" panose="020B0604020202020204" pitchFamily="34" charset="0"/>
            </a:endParaRPr>
          </a:p>
          <a:p>
            <a:pPr>
              <a:spcBef>
                <a:spcPts val="900"/>
              </a:spcBef>
            </a:pPr>
            <a:r>
              <a:rPr lang="en-US" sz="1050" kern="1200" dirty="0">
                <a:solidFill>
                  <a:schemeClr val="tx1"/>
                </a:solidFill>
                <a:effectLst/>
                <a:latin typeface="Arial" panose="020B0604020202020204" pitchFamily="34" charset="0"/>
                <a:ea typeface="+mn-ea"/>
                <a:cs typeface="Arial" panose="020B0604020202020204" pitchFamily="34" charset="0"/>
              </a:rPr>
              <a:t>This institution is an equal opportunity provider.</a:t>
            </a:r>
            <a:r>
              <a:rPr lang="en-US" sz="1050" dirty="0">
                <a:effectLst/>
                <a:latin typeface="Arial" panose="020B0604020202020204" pitchFamily="34" charset="0"/>
                <a:cs typeface="Arial" panose="020B0604020202020204" pitchFamily="34" charset="0"/>
              </a:rPr>
              <a:t> </a:t>
            </a:r>
            <a:endParaRPr lang="en-US" sz="105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9CE9A44F-0209-472C-CC98-65BB03A6F66B}"/>
              </a:ext>
            </a:extLst>
          </p:cNvPr>
          <p:cNvSpPr txBox="1"/>
          <p:nvPr/>
        </p:nvSpPr>
        <p:spPr>
          <a:xfrm>
            <a:off x="381000" y="6383179"/>
            <a:ext cx="11430000" cy="24622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tab pos="10512425" algn="r"/>
              </a:tabLst>
              <a:defRPr/>
            </a:pPr>
            <a:r>
              <a:rPr lang="en-US" sz="800" dirty="0">
                <a:latin typeface="Arial" panose="020B0604020202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a:t>
            </a:r>
          </a:p>
          <a:p>
            <a:pPr marL="0" marR="0" lvl="0" indent="0" algn="l" defTabSz="914400" rtl="0" eaLnBrk="1" fontAlgn="auto" latinLnBrk="0" hangingPunct="1">
              <a:lnSpc>
                <a:spcPct val="100000"/>
              </a:lnSpc>
              <a:spcBef>
                <a:spcPts val="0"/>
              </a:spcBef>
              <a:spcAft>
                <a:spcPts val="0"/>
              </a:spcAft>
              <a:buClrTx/>
              <a:buSzTx/>
              <a:buFontTx/>
              <a:buNone/>
              <a:tabLst>
                <a:tab pos="10512425" algn="r"/>
              </a:tabLst>
              <a:defRPr/>
            </a:pPr>
            <a:r>
              <a:rPr lang="en-US" sz="800" dirty="0">
                <a:latin typeface="Arial" panose="020B0604020202020204" pitchFamily="34" charset="0"/>
                <a:cs typeface="Arial" panose="020B0604020202020204" pitchFamily="34" charset="0"/>
              </a:rPr>
              <a:t>Learn more at </a:t>
            </a:r>
            <a:r>
              <a:rPr lang="en-US" sz="800" dirty="0" err="1">
                <a:latin typeface="Arial" panose="020B0604020202020204" pitchFamily="34" charset="0"/>
                <a:cs typeface="Arial" panose="020B0604020202020204" pitchFamily="34" charset="0"/>
                <a:hlinkClick r:id="rId5"/>
              </a:rPr>
              <a:t>extension.sdstate.edu</a:t>
            </a:r>
            <a:r>
              <a:rPr lang="en-US" sz="800" dirty="0">
                <a:latin typeface="Arial" panose="020B0604020202020204" pitchFamily="34" charset="0"/>
                <a:cs typeface="Arial" panose="020B0604020202020204" pitchFamily="34" charset="0"/>
              </a:rPr>
              <a:t>.	© 2025, South Dakota Board of Regents</a:t>
            </a:r>
          </a:p>
        </p:txBody>
      </p:sp>
      <p:sp>
        <p:nvSpPr>
          <p:cNvPr id="3" name="Title 1">
            <a:extLst>
              <a:ext uri="{FF2B5EF4-FFF2-40B4-BE49-F238E27FC236}">
                <a16:creationId xmlns:a16="http://schemas.microsoft.com/office/drawing/2014/main" id="{910485A4-B2A7-77F0-2E9A-72B65CAA8F5D}"/>
              </a:ext>
            </a:extLst>
          </p:cNvPr>
          <p:cNvSpPr txBox="1">
            <a:spLocks/>
          </p:cNvSpPr>
          <p:nvPr/>
        </p:nvSpPr>
        <p:spPr>
          <a:xfrm>
            <a:off x="838200" y="988870"/>
            <a:ext cx="2748280" cy="374633"/>
          </a:xfrm>
          <a:prstGeom prst="rect">
            <a:avLst/>
          </a:prstGeom>
        </p:spPr>
        <p:txBody>
          <a:bodyPr vert="horz" lIns="91440" tIns="45720" rIns="91440" bIns="45720" rtlCol="0" anchor="ctr">
            <a:noAutofit/>
          </a:bodyPr>
          <a:lstStyle>
            <a:lvl1pPr marL="0" indent="0" algn="l" defTabSz="914400" rtl="0" eaLnBrk="1" latinLnBrk="0" hangingPunct="1">
              <a:lnSpc>
                <a:spcPts val="2880"/>
              </a:lnSpc>
              <a:spcBef>
                <a:spcPct val="0"/>
              </a:spcBef>
              <a:buNone/>
              <a:tabLst>
                <a:tab pos="679450" algn="l"/>
              </a:tabLst>
              <a:defRPr sz="3200" b="1" i="0" kern="1200">
                <a:solidFill>
                  <a:schemeClr val="bg1"/>
                </a:solidFill>
                <a:latin typeface="Clarendon Text Pro" panose="02040602050403020204" pitchFamily="18" charset="77"/>
                <a:ea typeface="Palatino" pitchFamily="2" charset="77"/>
                <a:cs typeface="+mj-cs"/>
              </a:defRPr>
            </a:lvl1pPr>
          </a:lstStyle>
          <a:p>
            <a:pPr marL="0" indent="0">
              <a:tabLst>
                <a:tab pos="628650" algn="l"/>
              </a:tabLst>
            </a:pPr>
            <a:r>
              <a:rPr lang="en-US" dirty="0">
                <a:solidFill>
                  <a:schemeClr val="tx1"/>
                </a:solidFill>
                <a:effectLst>
                  <a:outerShdw blurRad="50800" dist="38100" dir="5400000" algn="t" rotWithShape="0">
                    <a:prstClr val="black">
                      <a:alpha val="40000"/>
                    </a:prstClr>
                  </a:outerShdw>
                </a:effectLst>
              </a:rPr>
              <a:t>AND</a:t>
            </a:r>
          </a:p>
          <a:p>
            <a:pPr marL="0" indent="0">
              <a:tabLst>
                <a:tab pos="628650" algn="l"/>
              </a:tabLst>
            </a:pPr>
            <a:r>
              <a:rPr lang="en-US" dirty="0">
                <a:solidFill>
                  <a:schemeClr val="tx1"/>
                </a:solidFill>
                <a:effectLst>
                  <a:outerShdw blurRad="50800" dist="38100" dir="5400000" algn="t" rotWithShape="0">
                    <a:prstClr val="black">
                      <a:alpha val="40000"/>
                    </a:prstClr>
                  </a:outerShdw>
                </a:effectLst>
              </a:rPr>
              <a:t>JUSTICE</a:t>
            </a:r>
          </a:p>
        </p:txBody>
      </p:sp>
    </p:spTree>
    <p:extLst>
      <p:ext uri="{BB962C8B-B14F-4D97-AF65-F5344CB8AC3E}">
        <p14:creationId xmlns:p14="http://schemas.microsoft.com/office/powerpoint/2010/main" val="1739369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One Content Bar [Blu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41FE012-518A-1225-9175-74B12CA238B9}"/>
              </a:ext>
            </a:extLst>
          </p:cNvPr>
          <p:cNvSpPr/>
          <p:nvPr/>
        </p:nvSpPr>
        <p:spPr>
          <a:xfrm>
            <a:off x="-106393" y="-90418"/>
            <a:ext cx="12404785" cy="1803422"/>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33A0"/>
              </a:solidFill>
            </a:endParaRPr>
          </a:p>
        </p:txBody>
      </p:sp>
      <p:sp>
        <p:nvSpPr>
          <p:cNvPr id="2" name="Title 1">
            <a:extLst>
              <a:ext uri="{FF2B5EF4-FFF2-40B4-BE49-F238E27FC236}">
                <a16:creationId xmlns:a16="http://schemas.microsoft.com/office/drawing/2014/main" id="{F5AC63D9-69EB-1F30-3CF8-677E45F5A595}"/>
              </a:ext>
            </a:extLst>
          </p:cNvPr>
          <p:cNvSpPr>
            <a:spLocks noGrp="1"/>
          </p:cNvSpPr>
          <p:nvPr>
            <p:ph type="title"/>
          </p:nvPr>
        </p:nvSpPr>
        <p:spPr>
          <a:xfrm>
            <a:off x="838200" y="126195"/>
            <a:ext cx="10515600" cy="1325563"/>
          </a:xfrm>
        </p:spPr>
        <p:txBody>
          <a:bodyPr/>
          <a:lstStyle>
            <a:lvl1pPr>
              <a:defRPr b="1">
                <a:solidFill>
                  <a:schemeClr val="bg1"/>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744569BC-411B-7664-8294-3F814B94BA90}"/>
              </a:ext>
            </a:extLst>
          </p:cNvPr>
          <p:cNvSpPr>
            <a:spLocks noGrp="1"/>
          </p:cNvSpPr>
          <p:nvPr>
            <p:ph sz="half" idx="1"/>
          </p:nvPr>
        </p:nvSpPr>
        <p:spPr>
          <a:xfrm>
            <a:off x="838200" y="1966585"/>
            <a:ext cx="10515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3" name="Picture 12">
            <a:extLst>
              <a:ext uri="{FF2B5EF4-FFF2-40B4-BE49-F238E27FC236}">
                <a16:creationId xmlns:a16="http://schemas.microsoft.com/office/drawing/2014/main" id="{FD4A8752-9B4E-51B6-A941-AF71A6B2CC2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
        <p:nvSpPr>
          <p:cNvPr id="6" name="TextBox 5">
            <a:extLst>
              <a:ext uri="{FF2B5EF4-FFF2-40B4-BE49-F238E27FC236}">
                <a16:creationId xmlns:a16="http://schemas.microsoft.com/office/drawing/2014/main" id="{A05B2524-F0F1-8B74-88AA-1697C08EB15D}"/>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35723346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Bar [Blu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41FE012-518A-1225-9175-74B12CA238B9}"/>
              </a:ext>
            </a:extLst>
          </p:cNvPr>
          <p:cNvSpPr/>
          <p:nvPr/>
        </p:nvSpPr>
        <p:spPr>
          <a:xfrm>
            <a:off x="-106393" y="-90418"/>
            <a:ext cx="12404785" cy="1803422"/>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33A0"/>
              </a:solidFill>
            </a:endParaRPr>
          </a:p>
        </p:txBody>
      </p:sp>
      <p:sp>
        <p:nvSpPr>
          <p:cNvPr id="2" name="Title 1">
            <a:extLst>
              <a:ext uri="{FF2B5EF4-FFF2-40B4-BE49-F238E27FC236}">
                <a16:creationId xmlns:a16="http://schemas.microsoft.com/office/drawing/2014/main" id="{F5AC63D9-69EB-1F30-3CF8-677E45F5A595}"/>
              </a:ext>
            </a:extLst>
          </p:cNvPr>
          <p:cNvSpPr>
            <a:spLocks noGrp="1"/>
          </p:cNvSpPr>
          <p:nvPr>
            <p:ph type="title"/>
          </p:nvPr>
        </p:nvSpPr>
        <p:spPr>
          <a:xfrm>
            <a:off x="838200" y="126195"/>
            <a:ext cx="10515600" cy="1325563"/>
          </a:xfrm>
        </p:spPr>
        <p:txBody>
          <a:bodyPr/>
          <a:lstStyle>
            <a:lvl1pPr>
              <a:defRPr b="1">
                <a:solidFill>
                  <a:schemeClr val="bg1"/>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744569BC-411B-7664-8294-3F814B94BA90}"/>
              </a:ext>
            </a:extLst>
          </p:cNvPr>
          <p:cNvSpPr>
            <a:spLocks noGrp="1"/>
          </p:cNvSpPr>
          <p:nvPr>
            <p:ph sz="half" idx="1"/>
          </p:nvPr>
        </p:nvSpPr>
        <p:spPr>
          <a:xfrm>
            <a:off x="838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3D07F808-54DC-A2CB-4F5A-619524861037}"/>
              </a:ext>
            </a:extLst>
          </p:cNvPr>
          <p:cNvSpPr>
            <a:spLocks noGrp="1"/>
          </p:cNvSpPr>
          <p:nvPr>
            <p:ph sz="half" idx="2"/>
          </p:nvPr>
        </p:nvSpPr>
        <p:spPr>
          <a:xfrm>
            <a:off x="6172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3" name="Picture 12">
            <a:extLst>
              <a:ext uri="{FF2B5EF4-FFF2-40B4-BE49-F238E27FC236}">
                <a16:creationId xmlns:a16="http://schemas.microsoft.com/office/drawing/2014/main" id="{FD4A8752-9B4E-51B6-A941-AF71A6B2CC2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
        <p:nvSpPr>
          <p:cNvPr id="6" name="TextBox 5">
            <a:extLst>
              <a:ext uri="{FF2B5EF4-FFF2-40B4-BE49-F238E27FC236}">
                <a16:creationId xmlns:a16="http://schemas.microsoft.com/office/drawing/2014/main" id="{A05B2524-F0F1-8B74-88AA-1697C08EB15D}"/>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405649057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One Content Lin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57047"/>
            <a:ext cx="12192000" cy="900953"/>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A8132E-7F1F-D78C-0B74-8ACA1350708D}"/>
              </a:ext>
            </a:extLst>
          </p:cNvPr>
          <p:cNvSpPr>
            <a:spLocks noGrp="1"/>
          </p:cNvSpPr>
          <p:nvPr>
            <p:ph type="title"/>
          </p:nvPr>
        </p:nvSpPr>
        <p:spPr>
          <a:xfrm>
            <a:off x="838200" y="365126"/>
            <a:ext cx="10515600" cy="1087156"/>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4BDE33E-8D82-A29D-075E-A3FAE86F3D7F}"/>
              </a:ext>
            </a:extLst>
          </p:cNvPr>
          <p:cNvSpPr>
            <a:spLocks noGrp="1"/>
          </p:cNvSpPr>
          <p:nvPr>
            <p:ph idx="1"/>
          </p:nvPr>
        </p:nvSpPr>
        <p:spPr>
          <a:xfrm>
            <a:off x="838200" y="1825625"/>
            <a:ext cx="10515600" cy="3877410"/>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4AA2C206-7CAC-7385-88F0-BDDDF6782C01}"/>
              </a:ext>
            </a:extLst>
          </p:cNvPr>
          <p:cNvCxnSpPr/>
          <p:nvPr/>
        </p:nvCxnSpPr>
        <p:spPr>
          <a:xfrm>
            <a:off x="0" y="1452282"/>
            <a:ext cx="12192000" cy="0"/>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11064015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Lin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57047"/>
            <a:ext cx="12192000" cy="900953"/>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A8132E-7F1F-D78C-0B74-8ACA1350708D}"/>
              </a:ext>
            </a:extLst>
          </p:cNvPr>
          <p:cNvSpPr>
            <a:spLocks noGrp="1"/>
          </p:cNvSpPr>
          <p:nvPr>
            <p:ph type="title"/>
          </p:nvPr>
        </p:nvSpPr>
        <p:spPr>
          <a:xfrm>
            <a:off x="838200" y="365126"/>
            <a:ext cx="10515600" cy="1087156"/>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4AA2C206-7CAC-7385-88F0-BDDDF6782C01}"/>
              </a:ext>
            </a:extLst>
          </p:cNvPr>
          <p:cNvCxnSpPr/>
          <p:nvPr/>
        </p:nvCxnSpPr>
        <p:spPr>
          <a:xfrm>
            <a:off x="0" y="1452282"/>
            <a:ext cx="12192000" cy="0"/>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sp>
        <p:nvSpPr>
          <p:cNvPr id="4" name="Content Placeholder 2">
            <a:extLst>
              <a:ext uri="{FF2B5EF4-FFF2-40B4-BE49-F238E27FC236}">
                <a16:creationId xmlns:a16="http://schemas.microsoft.com/office/drawing/2014/main" id="{2E1F32A6-0CD7-944B-DCDB-6AD591FDB5ED}"/>
              </a:ext>
            </a:extLst>
          </p:cNvPr>
          <p:cNvSpPr>
            <a:spLocks noGrp="1"/>
          </p:cNvSpPr>
          <p:nvPr>
            <p:ph sz="half" idx="1"/>
          </p:nvPr>
        </p:nvSpPr>
        <p:spPr>
          <a:xfrm>
            <a:off x="838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3">
            <a:extLst>
              <a:ext uri="{FF2B5EF4-FFF2-40B4-BE49-F238E27FC236}">
                <a16:creationId xmlns:a16="http://schemas.microsoft.com/office/drawing/2014/main" id="{0A8DE8B2-7F8E-67A5-CD92-5B23F43BAD4C}"/>
              </a:ext>
            </a:extLst>
          </p:cNvPr>
          <p:cNvSpPr>
            <a:spLocks noGrp="1"/>
          </p:cNvSpPr>
          <p:nvPr>
            <p:ph sz="half" idx="2"/>
          </p:nvPr>
        </p:nvSpPr>
        <p:spPr>
          <a:xfrm>
            <a:off x="6172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332884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One Content Lines [Blu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33F7D-8824-632B-399E-8DE76DB07728}"/>
              </a:ext>
            </a:extLst>
          </p:cNvPr>
          <p:cNvSpPr>
            <a:spLocks noGrp="1"/>
          </p:cNvSpPr>
          <p:nvPr>
            <p:ph type="title"/>
          </p:nvPr>
        </p:nvSpPr>
        <p:spPr>
          <a:xfrm>
            <a:off x="838200" y="962249"/>
            <a:ext cx="9132518"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cxnSp>
        <p:nvCxnSpPr>
          <p:cNvPr id="11" name="Straight Connector 10">
            <a:extLst>
              <a:ext uri="{FF2B5EF4-FFF2-40B4-BE49-F238E27FC236}">
                <a16:creationId xmlns:a16="http://schemas.microsoft.com/office/drawing/2014/main" id="{FC1D7FCC-AB27-A311-98FC-948636DA3A11}"/>
              </a:ext>
            </a:extLst>
          </p:cNvPr>
          <p:cNvCxnSpPr/>
          <p:nvPr/>
        </p:nvCxnSpPr>
        <p:spPr>
          <a:xfrm>
            <a:off x="0" y="773718"/>
            <a:ext cx="9970718" cy="0"/>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pic>
        <p:nvPicPr>
          <p:cNvPr id="12" name="Picture 11" descr="Logo&#10;&#10;Description automatically generated">
            <a:extLst>
              <a:ext uri="{FF2B5EF4-FFF2-40B4-BE49-F238E27FC236}">
                <a16:creationId xmlns:a16="http://schemas.microsoft.com/office/drawing/2014/main" id="{ABB95B87-22D5-437A-E091-4134FCBAC3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5229" y="291938"/>
            <a:ext cx="1630812" cy="1052803"/>
          </a:xfrm>
          <a:prstGeom prst="rect">
            <a:avLst/>
          </a:prstGeom>
        </p:spPr>
      </p:pic>
      <p:cxnSp>
        <p:nvCxnSpPr>
          <p:cNvPr id="13" name="Straight Connector 12">
            <a:extLst>
              <a:ext uri="{FF2B5EF4-FFF2-40B4-BE49-F238E27FC236}">
                <a16:creationId xmlns:a16="http://schemas.microsoft.com/office/drawing/2014/main" id="{597EED5E-300B-52FE-66DB-2F07BAD4A8C4}"/>
              </a:ext>
            </a:extLst>
          </p:cNvPr>
          <p:cNvCxnSpPr>
            <a:cxnSpLocks/>
          </p:cNvCxnSpPr>
          <p:nvPr/>
        </p:nvCxnSpPr>
        <p:spPr>
          <a:xfrm flipV="1">
            <a:off x="11081359" y="1740310"/>
            <a:ext cx="0" cy="4184501"/>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sp>
        <p:nvSpPr>
          <p:cNvPr id="4" name="Content Placeholder 3">
            <a:extLst>
              <a:ext uri="{FF2B5EF4-FFF2-40B4-BE49-F238E27FC236}">
                <a16:creationId xmlns:a16="http://schemas.microsoft.com/office/drawing/2014/main" id="{52573394-94A9-F18E-4E7F-0BDD50F141BD}"/>
              </a:ext>
            </a:extLst>
          </p:cNvPr>
          <p:cNvSpPr>
            <a:spLocks noGrp="1"/>
          </p:cNvSpPr>
          <p:nvPr>
            <p:ph sz="quarter" idx="10"/>
          </p:nvPr>
        </p:nvSpPr>
        <p:spPr>
          <a:xfrm>
            <a:off x="847725" y="2474913"/>
            <a:ext cx="9132888" cy="3468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1FD6FBD4-501B-FD91-2DD4-1F2CEF94A8DA}"/>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2607583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wo Content Lines [Blu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33F7D-8824-632B-399E-8DE76DB07728}"/>
              </a:ext>
            </a:extLst>
          </p:cNvPr>
          <p:cNvSpPr>
            <a:spLocks noGrp="1"/>
          </p:cNvSpPr>
          <p:nvPr>
            <p:ph type="title"/>
          </p:nvPr>
        </p:nvSpPr>
        <p:spPr>
          <a:xfrm>
            <a:off x="838200" y="962249"/>
            <a:ext cx="9132518"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cxnSp>
        <p:nvCxnSpPr>
          <p:cNvPr id="11" name="Straight Connector 10">
            <a:extLst>
              <a:ext uri="{FF2B5EF4-FFF2-40B4-BE49-F238E27FC236}">
                <a16:creationId xmlns:a16="http://schemas.microsoft.com/office/drawing/2014/main" id="{FC1D7FCC-AB27-A311-98FC-948636DA3A11}"/>
              </a:ext>
            </a:extLst>
          </p:cNvPr>
          <p:cNvCxnSpPr/>
          <p:nvPr/>
        </p:nvCxnSpPr>
        <p:spPr>
          <a:xfrm>
            <a:off x="0" y="773718"/>
            <a:ext cx="9970718" cy="0"/>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pic>
        <p:nvPicPr>
          <p:cNvPr id="12" name="Picture 11" descr="Logo&#10;&#10;Description automatically generated">
            <a:extLst>
              <a:ext uri="{FF2B5EF4-FFF2-40B4-BE49-F238E27FC236}">
                <a16:creationId xmlns:a16="http://schemas.microsoft.com/office/drawing/2014/main" id="{ABB95B87-22D5-437A-E091-4134FCBAC3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5229" y="291938"/>
            <a:ext cx="1630812" cy="1052803"/>
          </a:xfrm>
          <a:prstGeom prst="rect">
            <a:avLst/>
          </a:prstGeom>
        </p:spPr>
      </p:pic>
      <p:cxnSp>
        <p:nvCxnSpPr>
          <p:cNvPr id="13" name="Straight Connector 12">
            <a:extLst>
              <a:ext uri="{FF2B5EF4-FFF2-40B4-BE49-F238E27FC236}">
                <a16:creationId xmlns:a16="http://schemas.microsoft.com/office/drawing/2014/main" id="{597EED5E-300B-52FE-66DB-2F07BAD4A8C4}"/>
              </a:ext>
            </a:extLst>
          </p:cNvPr>
          <p:cNvCxnSpPr>
            <a:cxnSpLocks/>
          </p:cNvCxnSpPr>
          <p:nvPr/>
        </p:nvCxnSpPr>
        <p:spPr>
          <a:xfrm flipV="1">
            <a:off x="11081359" y="1740310"/>
            <a:ext cx="0" cy="4184501"/>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sp>
        <p:nvSpPr>
          <p:cNvPr id="3" name="Content Placeholder 2">
            <a:extLst>
              <a:ext uri="{FF2B5EF4-FFF2-40B4-BE49-F238E27FC236}">
                <a16:creationId xmlns:a16="http://schemas.microsoft.com/office/drawing/2014/main" id="{99DDA65A-25A0-676F-174C-9B75CB4986AB}"/>
              </a:ext>
            </a:extLst>
          </p:cNvPr>
          <p:cNvSpPr>
            <a:spLocks noGrp="1"/>
          </p:cNvSpPr>
          <p:nvPr>
            <p:ph sz="half" idx="1"/>
          </p:nvPr>
        </p:nvSpPr>
        <p:spPr>
          <a:xfrm>
            <a:off x="838200" y="2497873"/>
            <a:ext cx="4297680" cy="363529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410C4DBB-8293-CDA6-112D-D25C7F0ACD4E}"/>
              </a:ext>
            </a:extLst>
          </p:cNvPr>
          <p:cNvSpPr>
            <a:spLocks noGrp="1"/>
          </p:cNvSpPr>
          <p:nvPr>
            <p:ph sz="half" idx="2"/>
          </p:nvPr>
        </p:nvSpPr>
        <p:spPr>
          <a:xfrm>
            <a:off x="5720576" y="2497873"/>
            <a:ext cx="4293219" cy="363529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a:extLst>
              <a:ext uri="{FF2B5EF4-FFF2-40B4-BE49-F238E27FC236}">
                <a16:creationId xmlns:a16="http://schemas.microsoft.com/office/drawing/2014/main" id="{AC1F258E-EA2C-C63D-F114-0A82A59FE8EE}"/>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4231737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EDB28-BE97-A7D3-57AD-42CE921597EA}"/>
              </a:ext>
            </a:extLst>
          </p:cNvPr>
          <p:cNvSpPr>
            <a:spLocks noGrp="1"/>
          </p:cNvSpPr>
          <p:nvPr>
            <p:ph type="ctrTitle"/>
          </p:nvPr>
        </p:nvSpPr>
        <p:spPr>
          <a:xfrm>
            <a:off x="474111" y="1426938"/>
            <a:ext cx="6736977" cy="2101289"/>
          </a:xfrm>
        </p:spPr>
        <p:txBody>
          <a:bodyPr anchor="ctr">
            <a:noAutofit/>
          </a:bodyPr>
          <a:lstStyle>
            <a:lvl1pPr algn="l">
              <a:defRPr sz="6600"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947C680B-A36E-F491-D854-CEBA4598F432}"/>
              </a:ext>
            </a:extLst>
          </p:cNvPr>
          <p:cNvSpPr>
            <a:spLocks noGrp="1"/>
          </p:cNvSpPr>
          <p:nvPr>
            <p:ph type="dt" sz="half" idx="10"/>
          </p:nvPr>
        </p:nvSpPr>
        <p:spPr/>
        <p:txBody>
          <a:bodyPr/>
          <a:lstStyle/>
          <a:p>
            <a:fld id="{40DBFB06-D1AB-A149-9120-0AF75E3AE9D9}" type="datetimeFigureOut">
              <a:rPr lang="en-US" smtClean="0"/>
              <a:t>10/8/25</a:t>
            </a:fld>
            <a:endParaRPr lang="en-US"/>
          </a:p>
        </p:txBody>
      </p:sp>
      <p:sp>
        <p:nvSpPr>
          <p:cNvPr id="8" name="Rectangle 7">
            <a:extLst>
              <a:ext uri="{FF2B5EF4-FFF2-40B4-BE49-F238E27FC236}">
                <a16:creationId xmlns:a16="http://schemas.microsoft.com/office/drawing/2014/main" id="{37D86063-A8E4-2C0D-5525-7851B244DB2E}"/>
              </a:ext>
            </a:extLst>
          </p:cNvPr>
          <p:cNvSpPr/>
          <p:nvPr/>
        </p:nvSpPr>
        <p:spPr>
          <a:xfrm>
            <a:off x="0" y="3747431"/>
            <a:ext cx="7534654" cy="3108501"/>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D100"/>
              </a:solidFill>
              <a:highlight>
                <a:srgbClr val="FFD100"/>
              </a:highlight>
            </a:endParaRPr>
          </a:p>
        </p:txBody>
      </p:sp>
      <p:sp>
        <p:nvSpPr>
          <p:cNvPr id="11" name="TextBox 10">
            <a:extLst>
              <a:ext uri="{FF2B5EF4-FFF2-40B4-BE49-F238E27FC236}">
                <a16:creationId xmlns:a16="http://schemas.microsoft.com/office/drawing/2014/main" id="{B046EBC3-7E83-C007-0BC1-7F3F534FE58C}"/>
              </a:ext>
            </a:extLst>
          </p:cNvPr>
          <p:cNvSpPr txBox="1"/>
          <p:nvPr/>
        </p:nvSpPr>
        <p:spPr>
          <a:xfrm>
            <a:off x="268941" y="6261675"/>
            <a:ext cx="7265713" cy="461665"/>
          </a:xfrm>
          <a:prstGeom prst="rect">
            <a:avLst/>
          </a:prstGeom>
          <a:noFill/>
        </p:spPr>
        <p:txBody>
          <a:bodyPr wrap="square" rtlCol="0">
            <a:spAutoFit/>
          </a:bodyPr>
          <a:lstStyle/>
          <a:p>
            <a:r>
              <a:rPr lang="en-US" sz="800" b="0" i="0" dirty="0">
                <a:solidFill>
                  <a:schemeClr val="tx1"/>
                </a:solidFill>
                <a:effectLst/>
                <a:latin typeface="Arial" panose="020B0604020202020204" pitchFamily="34" charset="0"/>
                <a:ea typeface="Noto Sans" panose="020B0502040504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Learn more at </a:t>
            </a:r>
            <a:r>
              <a:rPr lang="en-US" sz="800" b="0" i="0" dirty="0">
                <a:solidFill>
                  <a:schemeClr val="tx1"/>
                </a:solidFill>
                <a:effectLst/>
                <a:latin typeface="Arial" panose="020B0604020202020204" pitchFamily="34" charset="0"/>
                <a:ea typeface="Noto Sans" panose="020B0502040504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extension.sdstate.edu</a:t>
            </a:r>
            <a:r>
              <a:rPr lang="en-US" sz="800" b="0" i="0" dirty="0">
                <a:solidFill>
                  <a:schemeClr val="tx1"/>
                </a:solidFill>
                <a:effectLst/>
                <a:latin typeface="Arial" panose="020B0604020202020204" pitchFamily="34" charset="0"/>
                <a:ea typeface="Noto Sans" panose="020B0502040504020204" pitchFamily="34" charset="0"/>
                <a:cs typeface="Arial" panose="020B0604020202020204" pitchFamily="34" charset="0"/>
              </a:rPr>
              <a:t> </a:t>
            </a:r>
          </a:p>
          <a:p>
            <a:r>
              <a:rPr lang="en-US" sz="800" b="0" i="0" dirty="0">
                <a:solidFill>
                  <a:schemeClr val="tx1"/>
                </a:solidFill>
                <a:effectLst/>
                <a:latin typeface="Arial" panose="020B0604020202020204" pitchFamily="34" charset="0"/>
                <a:ea typeface="Noto Sans" panose="020B0502040504020204" pitchFamily="34" charset="0"/>
                <a:cs typeface="Arial" panose="020B0604020202020204" pitchFamily="34" charset="0"/>
              </a:rPr>
              <a:t>© 2025, South Dakota Board of Regents</a:t>
            </a:r>
          </a:p>
        </p:txBody>
      </p:sp>
      <p:pic>
        <p:nvPicPr>
          <p:cNvPr id="12" name="Picture 11" descr="Text&#10;&#10;Description automatically generated">
            <a:extLst>
              <a:ext uri="{FF2B5EF4-FFF2-40B4-BE49-F238E27FC236}">
                <a16:creationId xmlns:a16="http://schemas.microsoft.com/office/drawing/2014/main" id="{2CD84AAD-7893-7669-F67A-10536766F1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8839" y="309534"/>
            <a:ext cx="4899671" cy="669354"/>
          </a:xfrm>
          <a:prstGeom prst="rect">
            <a:avLst/>
          </a:prstGeom>
        </p:spPr>
      </p:pic>
      <p:sp>
        <p:nvSpPr>
          <p:cNvPr id="3" name="Subtitle 2">
            <a:extLst>
              <a:ext uri="{FF2B5EF4-FFF2-40B4-BE49-F238E27FC236}">
                <a16:creationId xmlns:a16="http://schemas.microsoft.com/office/drawing/2014/main" id="{7A04BC40-94CD-E73D-AB89-C03D607D37BA}"/>
              </a:ext>
            </a:extLst>
          </p:cNvPr>
          <p:cNvSpPr>
            <a:spLocks noGrp="1"/>
          </p:cNvSpPr>
          <p:nvPr>
            <p:ph type="subTitle" idx="1"/>
          </p:nvPr>
        </p:nvSpPr>
        <p:spPr>
          <a:xfrm>
            <a:off x="468360" y="4195482"/>
            <a:ext cx="6742728" cy="1062318"/>
          </a:xfrm>
        </p:spPr>
        <p:txBody>
          <a:bodyPr>
            <a:normAutofit/>
          </a:bodyPr>
          <a:lstStyle>
            <a:lvl1pPr marL="0" indent="0" algn="l">
              <a:buNone/>
              <a:defRPr sz="2000">
                <a:solidFill>
                  <a:srgbClr val="0033A0"/>
                </a:solidFill>
                <a:latin typeface="Arial" panose="020B0604020202020204" pitchFamily="34" charset="0"/>
                <a:ea typeface="Noto Sans Med" panose="020B0602040504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Picture Placeholder 9">
            <a:extLst>
              <a:ext uri="{FF2B5EF4-FFF2-40B4-BE49-F238E27FC236}">
                <a16:creationId xmlns:a16="http://schemas.microsoft.com/office/drawing/2014/main" id="{2C465A10-4CB2-51A4-CF57-F45361009BF9}"/>
              </a:ext>
            </a:extLst>
          </p:cNvPr>
          <p:cNvSpPr>
            <a:spLocks noGrp="1"/>
          </p:cNvSpPr>
          <p:nvPr>
            <p:ph type="pic" sz="quarter" idx="13"/>
          </p:nvPr>
        </p:nvSpPr>
        <p:spPr>
          <a:xfrm>
            <a:off x="7534654" y="0"/>
            <a:ext cx="4657346" cy="6855932"/>
          </a:xfrm>
        </p:spPr>
        <p:txBody>
          <a:bodyPr/>
          <a:lstStyle/>
          <a:p>
            <a:r>
              <a:rPr lang="en-US"/>
              <a:t>Click icon to add picture</a:t>
            </a:r>
          </a:p>
        </p:txBody>
      </p:sp>
    </p:spTree>
    <p:extLst>
      <p:ext uri="{BB962C8B-B14F-4D97-AF65-F5344CB8AC3E}">
        <p14:creationId xmlns:p14="http://schemas.microsoft.com/office/powerpoint/2010/main" val="12370829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B4A6D3E-9975-074B-8107-CD07F4DC9E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926AB1F-AB05-D256-A524-A97F02C60B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EAB4B4A-0003-89F2-4975-2FB19ECAFB0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40DBFB06-D1AB-A149-9120-0AF75E3AE9D9}" type="datetimeFigureOut">
              <a:rPr lang="en-US" smtClean="0"/>
              <a:t>10/8/25</a:t>
            </a:fld>
            <a:endParaRPr lang="en-US"/>
          </a:p>
        </p:txBody>
      </p:sp>
      <p:sp>
        <p:nvSpPr>
          <p:cNvPr id="5" name="Footer Placeholder 4">
            <a:extLst>
              <a:ext uri="{FF2B5EF4-FFF2-40B4-BE49-F238E27FC236}">
                <a16:creationId xmlns:a16="http://schemas.microsoft.com/office/drawing/2014/main" id="{92BD121F-CA80-CB3B-141E-217965515F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n-US"/>
          </a:p>
        </p:txBody>
      </p:sp>
      <p:sp>
        <p:nvSpPr>
          <p:cNvPr id="6" name="Slide Number Placeholder 5">
            <a:extLst>
              <a:ext uri="{FF2B5EF4-FFF2-40B4-BE49-F238E27FC236}">
                <a16:creationId xmlns:a16="http://schemas.microsoft.com/office/drawing/2014/main" id="{1EB056E6-8DD7-9413-514E-9138D5AD19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70A0DA82-2DE2-DE45-82C0-20037DAFECE0}" type="slidenum">
              <a:rPr lang="en-US" smtClean="0"/>
              <a:t>‹#›</a:t>
            </a:fld>
            <a:endParaRPr lang="en-US"/>
          </a:p>
        </p:txBody>
      </p:sp>
    </p:spTree>
    <p:extLst>
      <p:ext uri="{BB962C8B-B14F-4D97-AF65-F5344CB8AC3E}">
        <p14:creationId xmlns:p14="http://schemas.microsoft.com/office/powerpoint/2010/main" val="3972797389"/>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 id="2147483687" r:id="rId17"/>
    <p:sldLayoutId id="2147483688" r:id="rId18"/>
    <p:sldLayoutId id="2147483689" r:id="rId19"/>
    <p:sldLayoutId id="2147483690" r:id="rId20"/>
    <p:sldLayoutId id="2147483691" r:id="rId21"/>
    <p:sldLayoutId id="2147483692" r:id="rId22"/>
    <p:sldLayoutId id="2147483693" r:id="rId23"/>
    <p:sldLayoutId id="2147483694" r:id="rId24"/>
    <p:sldLayoutId id="2147483695" r:id="rId25"/>
    <p:sldLayoutId id="2147483696" r:id="rId26"/>
  </p:sldLayoutIdLst>
  <p:txStyles>
    <p:titleStyle>
      <a:lvl1pPr algn="l" defTabSz="914400" rtl="0" eaLnBrk="1" latinLnBrk="0" hangingPunct="1">
        <a:lnSpc>
          <a:spcPct val="90000"/>
        </a:lnSpc>
        <a:spcBef>
          <a:spcPct val="0"/>
        </a:spcBef>
        <a:buNone/>
        <a:defRPr sz="4400" b="1" i="0" kern="1200">
          <a:solidFill>
            <a:schemeClr val="tx1"/>
          </a:solidFill>
          <a:latin typeface="Palatino" pitchFamily="2" charset="77"/>
          <a:ea typeface="Palatino" pitchFamily="2" charset="77"/>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40">
          <p15:clr>
            <a:srgbClr val="F26B43"/>
          </p15:clr>
        </p15:guide>
        <p15:guide id="4" pos="7440">
          <p15:clr>
            <a:srgbClr val="F26B43"/>
          </p15:clr>
        </p15:guide>
        <p15:guide id="5" orient="horz" pos="4176">
          <p15:clr>
            <a:srgbClr val="F26B43"/>
          </p15:clr>
        </p15:guide>
        <p15:guide id="6" pos="96">
          <p15:clr>
            <a:srgbClr val="F26B43"/>
          </p15:clr>
        </p15:guide>
        <p15:guide id="7" pos="7584">
          <p15:clr>
            <a:srgbClr val="F26B43"/>
          </p15:clr>
        </p15:guide>
        <p15:guide id="8" orient="horz" pos="160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hyperlink" Target="https://gisgeography.com/south-dakota-map/"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20.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92C066E-38EA-09C0-DDDD-5D17538C43DA}"/>
              </a:ext>
            </a:extLst>
          </p:cNvPr>
          <p:cNvSpPr>
            <a:spLocks noGrp="1"/>
          </p:cNvSpPr>
          <p:nvPr>
            <p:ph type="ctrTitle"/>
          </p:nvPr>
        </p:nvSpPr>
        <p:spPr/>
        <p:txBody>
          <a:bodyPr/>
          <a:lstStyle/>
          <a:p>
            <a:r>
              <a:rPr lang="en-US" dirty="0"/>
              <a:t>Adopt-A-Cow: Beef</a:t>
            </a:r>
          </a:p>
        </p:txBody>
      </p:sp>
      <p:sp>
        <p:nvSpPr>
          <p:cNvPr id="8" name="Subtitle 7">
            <a:extLst>
              <a:ext uri="{FF2B5EF4-FFF2-40B4-BE49-F238E27FC236}">
                <a16:creationId xmlns:a16="http://schemas.microsoft.com/office/drawing/2014/main" id="{40FF78B4-73B7-803E-84CA-D0222C8835CB}"/>
              </a:ext>
            </a:extLst>
          </p:cNvPr>
          <p:cNvSpPr>
            <a:spLocks noGrp="1"/>
          </p:cNvSpPr>
          <p:nvPr>
            <p:ph type="subTitle" idx="1"/>
          </p:nvPr>
        </p:nvSpPr>
        <p:spPr/>
        <p:txBody>
          <a:bodyPr>
            <a:normAutofit/>
          </a:bodyPr>
          <a:lstStyle/>
          <a:p>
            <a:r>
              <a:rPr lang="en-US" sz="2800" b="1" dirty="0">
                <a:latin typeface="Arial" panose="020B0604020202020204" pitchFamily="34" charset="0"/>
                <a:cs typeface="Arial" panose="020B0604020202020204" pitchFamily="34" charset="0"/>
              </a:rPr>
              <a:t>Beef’s Impact on South Dakota</a:t>
            </a:r>
          </a:p>
          <a:p>
            <a:r>
              <a:rPr lang="en-US" sz="2400" i="1" dirty="0">
                <a:latin typeface="Arial" panose="020B0604020202020204" pitchFamily="34" charset="0"/>
                <a:cs typeface="Arial" panose="020B0604020202020204" pitchFamily="34" charset="0"/>
              </a:rPr>
              <a:t>Condensed Escape Room Clues</a:t>
            </a:r>
          </a:p>
        </p:txBody>
      </p:sp>
      <p:pic>
        <p:nvPicPr>
          <p:cNvPr id="3" name="Picture Placeholder 2">
            <a:extLst>
              <a:ext uri="{FF2B5EF4-FFF2-40B4-BE49-F238E27FC236}">
                <a16:creationId xmlns:a16="http://schemas.microsoft.com/office/drawing/2014/main" id="{DC2B1B41-143E-3AE1-76DF-9BEF4F48E0EA}"/>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a:ext>
            </a:extLst>
          </a:blip>
          <a:srcRect l="44803" r="10463"/>
          <a:stretch>
            <a:fillRect/>
          </a:stretch>
        </p:blipFill>
        <p:spPr>
          <a:xfrm>
            <a:off x="7534654" y="0"/>
            <a:ext cx="4657346" cy="6858000"/>
          </a:xfrm>
        </p:spPr>
      </p:pic>
      <p:pic>
        <p:nvPicPr>
          <p:cNvPr id="5" name="Picture 4">
            <a:extLst>
              <a:ext uri="{FF2B5EF4-FFF2-40B4-BE49-F238E27FC236}">
                <a16:creationId xmlns:a16="http://schemas.microsoft.com/office/drawing/2014/main" id="{E52A8B72-C0AB-4031-352A-4BC1653CFA82}"/>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17284">
            <a:off x="8907085" y="2892788"/>
            <a:ext cx="2067445" cy="3129809"/>
          </a:xfrm>
          <a:prstGeom prst="rect">
            <a:avLst/>
          </a:prstGeom>
        </p:spPr>
      </p:pic>
    </p:spTree>
    <p:extLst>
      <p:ext uri="{BB962C8B-B14F-4D97-AF65-F5344CB8AC3E}">
        <p14:creationId xmlns:p14="http://schemas.microsoft.com/office/powerpoint/2010/main" val="6697504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descr="yellow highlight">
            <a:extLst>
              <a:ext uri="{FF2B5EF4-FFF2-40B4-BE49-F238E27FC236}">
                <a16:creationId xmlns:a16="http://schemas.microsoft.com/office/drawing/2014/main" id="{1AFBCFF6-9616-17ED-043A-43CA3B82EC3F}"/>
              </a:ext>
            </a:extLst>
          </p:cNvPr>
          <p:cNvSpPr/>
          <p:nvPr/>
        </p:nvSpPr>
        <p:spPr>
          <a:xfrm>
            <a:off x="1064712" y="3281819"/>
            <a:ext cx="1240077" cy="263047"/>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descr="yellow highlight">
            <a:extLst>
              <a:ext uri="{FF2B5EF4-FFF2-40B4-BE49-F238E27FC236}">
                <a16:creationId xmlns:a16="http://schemas.microsoft.com/office/drawing/2014/main" id="{A293F625-33D8-A5CC-33EC-C4C4C2C56675}"/>
              </a:ext>
            </a:extLst>
          </p:cNvPr>
          <p:cNvSpPr/>
          <p:nvPr/>
        </p:nvSpPr>
        <p:spPr>
          <a:xfrm>
            <a:off x="1077238" y="5022937"/>
            <a:ext cx="764088" cy="275573"/>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descr="yellow highlight">
            <a:extLst>
              <a:ext uri="{FF2B5EF4-FFF2-40B4-BE49-F238E27FC236}">
                <a16:creationId xmlns:a16="http://schemas.microsoft.com/office/drawing/2014/main" id="{2C8EBBFE-3069-4972-B5F6-363DF492EC94}"/>
              </a:ext>
            </a:extLst>
          </p:cNvPr>
          <p:cNvSpPr/>
          <p:nvPr/>
        </p:nvSpPr>
        <p:spPr>
          <a:xfrm>
            <a:off x="6425852" y="1640910"/>
            <a:ext cx="1991638" cy="300624"/>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descr="yellow highlight">
            <a:extLst>
              <a:ext uri="{FF2B5EF4-FFF2-40B4-BE49-F238E27FC236}">
                <a16:creationId xmlns:a16="http://schemas.microsoft.com/office/drawing/2014/main" id="{57801FF1-E880-4BD8-8A29-17A6EA81E522}"/>
              </a:ext>
            </a:extLst>
          </p:cNvPr>
          <p:cNvSpPr/>
          <p:nvPr/>
        </p:nvSpPr>
        <p:spPr>
          <a:xfrm>
            <a:off x="6413326" y="3382027"/>
            <a:ext cx="1816274" cy="313151"/>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5 </a:t>
            </a:r>
            <a:r>
              <a:rPr lang="en-US" dirty="0">
                <a:solidFill>
                  <a:schemeClr val="bg1"/>
                </a:solidFill>
              </a:rPr>
              <a:t>– 1</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787090" y="1608723"/>
            <a:ext cx="10617820" cy="4234516"/>
          </a:xfrm>
        </p:spPr>
        <p:txBody>
          <a:bodyPr numCol="2" spcCol="274320">
            <a:noAutofit/>
          </a:bodyPr>
          <a:lstStyle/>
          <a:p>
            <a:pPr marL="0" indent="0">
              <a:lnSpc>
                <a:spcPct val="110000"/>
              </a:lnSpc>
              <a:buNone/>
            </a:pPr>
            <a:r>
              <a:rPr lang="en-US" sz="2000" b="1" dirty="0">
                <a:latin typeface="Arial" panose="020B0604020202020204" pitchFamily="34" charset="0"/>
                <a:cs typeface="Arial" panose="020B0604020202020204" pitchFamily="34" charset="0"/>
              </a:rPr>
              <a:t>Type of Lock: </a:t>
            </a:r>
            <a:r>
              <a:rPr lang="en-US" sz="2000" dirty="0">
                <a:latin typeface="Arial" panose="020B0604020202020204" pitchFamily="34" charset="0"/>
                <a:cs typeface="Arial" panose="020B0604020202020204" pitchFamily="34" charset="0"/>
              </a:rPr>
              <a:t>Shapes</a:t>
            </a:r>
          </a:p>
          <a:p>
            <a:pPr marL="0" indent="0">
              <a:lnSpc>
                <a:spcPct val="110000"/>
              </a:lnSpc>
              <a:buNone/>
            </a:pPr>
            <a:r>
              <a:rPr lang="en-US" sz="2000" b="1" dirty="0">
                <a:latin typeface="Arial" panose="020B0604020202020204" pitchFamily="34" charset="0"/>
                <a:cs typeface="Arial" panose="020B0604020202020204" pitchFamily="34" charset="0"/>
              </a:rPr>
              <a:t>Story Clue: </a:t>
            </a:r>
          </a:p>
          <a:p>
            <a:pPr marL="0" indent="0">
              <a:lnSpc>
                <a:spcPct val="100000"/>
              </a:lnSpc>
              <a:spcBef>
                <a:spcPts val="400"/>
              </a:spcBef>
              <a:buNone/>
            </a:pPr>
            <a:r>
              <a:rPr lang="en-US" sz="1600" dirty="0">
                <a:latin typeface="Arial" panose="020B0604020202020204" pitchFamily="34" charset="0"/>
                <a:cs typeface="Arial" panose="020B0604020202020204" pitchFamily="34" charset="0"/>
              </a:rPr>
              <a:t>Cattlemen from all over the world brought their herds to the area and created a lasting impact that can still be seen in South Dakota today.</a:t>
            </a:r>
          </a:p>
          <a:p>
            <a:pPr>
              <a:lnSpc>
                <a:spcPct val="100000"/>
              </a:lnSpc>
              <a:spcBef>
                <a:spcPts val="400"/>
              </a:spcBef>
            </a:pPr>
            <a:r>
              <a:rPr lang="en-US" sz="1600" b="1" i="1" dirty="0">
                <a:latin typeface="Arial" panose="020B0604020202020204" pitchFamily="34" charset="0"/>
                <a:cs typeface="Arial" panose="020B0604020202020204" pitchFamily="34" charset="0"/>
              </a:rPr>
              <a:t>Ed Lemmon </a:t>
            </a:r>
            <a:r>
              <a:rPr lang="en-US" sz="1600" dirty="0">
                <a:latin typeface="Arial" panose="020B0604020202020204" pitchFamily="34" charset="0"/>
                <a:cs typeface="Arial" panose="020B0604020202020204" pitchFamily="34" charset="0"/>
              </a:rPr>
              <a:t>started out as a cowhand, trailing herds from Texas to Nebraska. In 1877, he joined the Flying V Ranch and helped move its cattle to the Cheyenne River of what is now South Dakota. During this time, he was befriended by the Native Americans which later led to him obtaining a lease on the Standing Rock Reservation that included 865,429 acres.</a:t>
            </a:r>
          </a:p>
          <a:p>
            <a:pPr>
              <a:lnSpc>
                <a:spcPct val="100000"/>
              </a:lnSpc>
              <a:spcBef>
                <a:spcPts val="400"/>
              </a:spcBef>
            </a:pPr>
            <a:r>
              <a:rPr lang="en-US" sz="1600" b="1" i="1" dirty="0">
                <a:latin typeface="Arial" panose="020B0604020202020204" pitchFamily="34" charset="0"/>
                <a:cs typeface="Arial" panose="020B0604020202020204" pitchFamily="34" charset="0"/>
              </a:rPr>
              <a:t>Dupree</a:t>
            </a:r>
            <a:r>
              <a:rPr lang="en-US" sz="1600" dirty="0">
                <a:latin typeface="Arial" panose="020B0604020202020204" pitchFamily="34" charset="0"/>
                <a:cs typeface="Arial" panose="020B0604020202020204" pitchFamily="34" charset="0"/>
              </a:rPr>
              <a:t> family rescued 5 bison calves in a roundup in Montana and brought them back to their ranch near the Cheyenne River.</a:t>
            </a:r>
          </a:p>
          <a:p>
            <a:pPr>
              <a:lnSpc>
                <a:spcPct val="100000"/>
              </a:lnSpc>
              <a:spcBef>
                <a:spcPts val="400"/>
              </a:spcBef>
            </a:pPr>
            <a:r>
              <a:rPr lang="en-US" sz="1600" b="1" i="1" dirty="0">
                <a:latin typeface="Arial" panose="020B0604020202020204" pitchFamily="34" charset="0"/>
                <a:cs typeface="Arial" panose="020B0604020202020204" pitchFamily="34" charset="0"/>
              </a:rPr>
              <a:t>James Scotty Philip</a:t>
            </a:r>
            <a:r>
              <a:rPr lang="en-US" sz="1600" dirty="0">
                <a:latin typeface="Arial" panose="020B0604020202020204" pitchFamily="34" charset="0"/>
                <a:cs typeface="Arial" panose="020B0604020202020204" pitchFamily="34" charset="0"/>
              </a:rPr>
              <a:t>, originally from Scotland, came to South Dakota from Kansas when gold was discovered in the Black Hills. When Pete Dupree passed away, Philip purchased his bison herd helped to preserve the bison species from extinction. He helped to create the first SD tourist attraction and the herd that is now found in Custer State Park.</a:t>
            </a:r>
          </a:p>
          <a:p>
            <a:pPr>
              <a:lnSpc>
                <a:spcPct val="100000"/>
              </a:lnSpc>
              <a:spcBef>
                <a:spcPts val="400"/>
              </a:spcBef>
            </a:pPr>
            <a:r>
              <a:rPr lang="en-US" sz="1600" b="1" i="1" dirty="0">
                <a:latin typeface="Arial" panose="020B0604020202020204" pitchFamily="34" charset="0"/>
                <a:cs typeface="Arial" panose="020B0604020202020204" pitchFamily="34" charset="0"/>
              </a:rPr>
              <a:t>Murdo </a:t>
            </a:r>
            <a:r>
              <a:rPr lang="en-US" sz="1600" b="1" i="1" dirty="0" err="1">
                <a:latin typeface="Arial" panose="020B0604020202020204" pitchFamily="34" charset="0"/>
                <a:cs typeface="Arial" panose="020B0604020202020204" pitchFamily="34" charset="0"/>
              </a:rPr>
              <a:t>MacKenzie</a:t>
            </a:r>
            <a:r>
              <a:rPr lang="en-US" sz="1600" b="1" i="1"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ran a cattle company in Texas. When they ran out of grazing pasture, he secured leases on the Cheyenne River Reservation for half a million acres of land. McKenzie worked to support SD's cattle industry even though he never resided here.</a:t>
            </a:r>
          </a:p>
        </p:txBody>
      </p:sp>
    </p:spTree>
    <p:extLst>
      <p:ext uri="{BB962C8B-B14F-4D97-AF65-F5344CB8AC3E}">
        <p14:creationId xmlns:p14="http://schemas.microsoft.com/office/powerpoint/2010/main" val="1281490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5 </a:t>
            </a:r>
            <a:r>
              <a:rPr lang="en-US" dirty="0">
                <a:solidFill>
                  <a:schemeClr val="bg1"/>
                </a:solidFill>
              </a:rPr>
              <a:t>– 2</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3916680" cy="4290272"/>
          </a:xfrm>
        </p:spPr>
        <p:txBody>
          <a:bodyPr numCol="1">
            <a:noAutofit/>
          </a:bodyPr>
          <a:lstStyle/>
          <a:p>
            <a:pPr marL="0" indent="0">
              <a:lnSpc>
                <a:spcPct val="110000"/>
              </a:lnSpc>
              <a:buNone/>
            </a:pPr>
            <a:r>
              <a:rPr lang="en-US" b="1" dirty="0">
                <a:latin typeface="Arial" panose="020B0604020202020204" pitchFamily="34" charset="0"/>
                <a:cs typeface="Arial" panose="020B0604020202020204" pitchFamily="34" charset="0"/>
              </a:rPr>
              <a:t>Type of Lock: </a:t>
            </a:r>
            <a:r>
              <a:rPr lang="en-US" dirty="0">
                <a:latin typeface="Arial" panose="020B0604020202020204" pitchFamily="34" charset="0"/>
                <a:cs typeface="Arial" panose="020B0604020202020204" pitchFamily="34" charset="0"/>
              </a:rPr>
              <a:t>Color </a:t>
            </a:r>
          </a:p>
          <a:p>
            <a:pPr marL="0" indent="0">
              <a:lnSpc>
                <a:spcPct val="110000"/>
              </a:lnSpc>
              <a:buNone/>
            </a:pPr>
            <a:r>
              <a:rPr lang="en-US" b="1" dirty="0">
                <a:latin typeface="Arial" panose="020B0604020202020204" pitchFamily="34" charset="0"/>
                <a:cs typeface="Arial" panose="020B0604020202020204" pitchFamily="34" charset="0"/>
              </a:rPr>
              <a:t>Story Clue: </a:t>
            </a:r>
            <a:r>
              <a:rPr lang="en-US" dirty="0">
                <a:latin typeface="Arial" panose="020B0604020202020204" pitchFamily="34" charset="0"/>
                <a:cs typeface="Arial" panose="020B0604020202020204" pitchFamily="34" charset="0"/>
              </a:rPr>
              <a:t>Ed Lemmon, Dupree, James Scotty Philip, Murdo </a:t>
            </a:r>
            <a:r>
              <a:rPr lang="en-US" dirty="0" err="1">
                <a:latin typeface="Arial" panose="020B0604020202020204" pitchFamily="34" charset="0"/>
                <a:cs typeface="Arial" panose="020B0604020202020204" pitchFamily="34" charset="0"/>
              </a:rPr>
              <a:t>MacKenzie</a:t>
            </a:r>
            <a:r>
              <a:rPr lang="en-US" dirty="0">
                <a:latin typeface="Arial" panose="020B0604020202020204" pitchFamily="34" charset="0"/>
                <a:cs typeface="Arial" panose="020B0604020202020204" pitchFamily="34" charset="0"/>
              </a:rPr>
              <a:t> </a:t>
            </a:r>
          </a:p>
        </p:txBody>
      </p:sp>
      <p:sp>
        <p:nvSpPr>
          <p:cNvPr id="5" name="TextBox 4">
            <a:extLst>
              <a:ext uri="{FF2B5EF4-FFF2-40B4-BE49-F238E27FC236}">
                <a16:creationId xmlns:a16="http://schemas.microsoft.com/office/drawing/2014/main" id="{06B1D4CC-57A6-F8D9-C48A-AE7E761CF24A}"/>
              </a:ext>
            </a:extLst>
          </p:cNvPr>
          <p:cNvSpPr txBox="1"/>
          <p:nvPr/>
        </p:nvSpPr>
        <p:spPr>
          <a:xfrm>
            <a:off x="5072514" y="1597572"/>
            <a:ext cx="6102416" cy="529569"/>
          </a:xfrm>
          <a:prstGeom prst="rect">
            <a:avLst/>
          </a:prstGeom>
          <a:noFill/>
        </p:spPr>
        <p:txBody>
          <a:bodyPr wrap="square">
            <a:spAutoFit/>
          </a:bodyPr>
          <a:lstStyle/>
          <a:p>
            <a:pPr marL="0" indent="0">
              <a:lnSpc>
                <a:spcPct val="110000"/>
              </a:lnSpc>
              <a:buNone/>
            </a:pPr>
            <a:r>
              <a:rPr lang="en-US" sz="2800" b="1" dirty="0">
                <a:latin typeface="Arial" panose="020B0604020202020204" pitchFamily="34" charset="0"/>
                <a:cs typeface="Arial" panose="020B0604020202020204" pitchFamily="34" charset="0"/>
              </a:rPr>
              <a:t>Picture Clue: </a:t>
            </a:r>
          </a:p>
        </p:txBody>
      </p:sp>
      <p:pic>
        <p:nvPicPr>
          <p:cNvPr id="8" name="Picture 7" descr="South Dakota map with cities and roads">
            <a:extLst>
              <a:ext uri="{FF2B5EF4-FFF2-40B4-BE49-F238E27FC236}">
                <a16:creationId xmlns:a16="http://schemas.microsoft.com/office/drawing/2014/main" id="{E8F041A3-2FD0-E92D-AF9C-E77A448558F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4460"/>
          <a:stretch/>
        </p:blipFill>
        <p:spPr>
          <a:xfrm>
            <a:off x="5531327" y="2087975"/>
            <a:ext cx="5595477" cy="3563966"/>
          </a:xfrm>
          <a:prstGeom prst="rect">
            <a:avLst/>
          </a:prstGeom>
        </p:spPr>
      </p:pic>
      <p:sp>
        <p:nvSpPr>
          <p:cNvPr id="7" name="TextBox 6">
            <a:extLst>
              <a:ext uri="{FF2B5EF4-FFF2-40B4-BE49-F238E27FC236}">
                <a16:creationId xmlns:a16="http://schemas.microsoft.com/office/drawing/2014/main" id="{B9E5D3F1-9683-306C-AE3A-16AA3D3E7B52}"/>
              </a:ext>
            </a:extLst>
          </p:cNvPr>
          <p:cNvSpPr txBox="1"/>
          <p:nvPr/>
        </p:nvSpPr>
        <p:spPr>
          <a:xfrm>
            <a:off x="5505650" y="5212427"/>
            <a:ext cx="4860759" cy="400110"/>
          </a:xfrm>
          <a:prstGeom prst="rect">
            <a:avLst/>
          </a:prstGeom>
          <a:noFill/>
        </p:spPr>
        <p:txBody>
          <a:bodyPr wrap="square">
            <a:spAutoFit/>
          </a:bodyPr>
          <a:lstStyle/>
          <a:p>
            <a:pPr marL="0" indent="0">
              <a:lnSpc>
                <a:spcPct val="100000"/>
              </a:lnSpc>
              <a:spcBef>
                <a:spcPts val="21400"/>
              </a:spcBef>
              <a:buNone/>
            </a:pPr>
            <a:r>
              <a:rPr lang="en-US" sz="1000" dirty="0" err="1">
                <a:latin typeface="Arial" panose="020B0604020202020204" pitchFamily="34" charset="0"/>
                <a:cs typeface="Arial" panose="020B0604020202020204" pitchFamily="34" charset="0"/>
              </a:rPr>
              <a:t>GISGeography</a:t>
            </a:r>
            <a:r>
              <a:rPr lang="en-US" sz="1000" dirty="0">
                <a:latin typeface="Arial" panose="020B0604020202020204" pitchFamily="34" charset="0"/>
                <a:cs typeface="Arial" panose="020B0604020202020204" pitchFamily="34" charset="0"/>
              </a:rPr>
              <a:t>, 2024. Map of South Dakota – Cities and Roads, </a:t>
            </a:r>
            <a:r>
              <a:rPr lang="en-US" sz="1000" dirty="0">
                <a:latin typeface="Arial" panose="020B0604020202020204" pitchFamily="34" charset="0"/>
                <a:cs typeface="Arial" panose="020B0604020202020204" pitchFamily="34" charset="0"/>
                <a:hlinkClick r:id="rId4"/>
              </a:rPr>
              <a:t>https://gisgeography.com/south-dakota-map/</a:t>
            </a:r>
            <a:r>
              <a:rPr lang="en-US" sz="1000" dirty="0">
                <a:latin typeface="Arial" panose="020B0604020202020204" pitchFamily="34" charset="0"/>
                <a:cs typeface="Arial" panose="020B0604020202020204" pitchFamily="34" charset="0"/>
              </a:rPr>
              <a:t> (Accessed May 20, 2024).</a:t>
            </a:r>
          </a:p>
        </p:txBody>
      </p:sp>
    </p:spTree>
    <p:extLst>
      <p:ext uri="{BB962C8B-B14F-4D97-AF65-F5344CB8AC3E}">
        <p14:creationId xmlns:p14="http://schemas.microsoft.com/office/powerpoint/2010/main" val="4009599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descr="yellow highlight">
            <a:extLst>
              <a:ext uri="{FF2B5EF4-FFF2-40B4-BE49-F238E27FC236}">
                <a16:creationId xmlns:a16="http://schemas.microsoft.com/office/drawing/2014/main" id="{7F536D71-EAAC-AD44-B594-85EA028C4B43}"/>
              </a:ext>
            </a:extLst>
          </p:cNvPr>
          <p:cNvSpPr/>
          <p:nvPr/>
        </p:nvSpPr>
        <p:spPr>
          <a:xfrm>
            <a:off x="3256767" y="3933173"/>
            <a:ext cx="4471792" cy="325676"/>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descr="yellow highlight">
            <a:extLst>
              <a:ext uri="{FF2B5EF4-FFF2-40B4-BE49-F238E27FC236}">
                <a16:creationId xmlns:a16="http://schemas.microsoft.com/office/drawing/2014/main" id="{5ABC8901-B763-E8C2-AF3E-EEFF46180658}"/>
              </a:ext>
            </a:extLst>
          </p:cNvPr>
          <p:cNvSpPr/>
          <p:nvPr/>
        </p:nvSpPr>
        <p:spPr>
          <a:xfrm>
            <a:off x="9031266" y="3945699"/>
            <a:ext cx="2141950" cy="313150"/>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descr="yellow highlight">
            <a:extLst>
              <a:ext uri="{FF2B5EF4-FFF2-40B4-BE49-F238E27FC236}">
                <a16:creationId xmlns:a16="http://schemas.microsoft.com/office/drawing/2014/main" id="{7F49EB02-78C1-A2D5-72B6-96F97FED44F7}"/>
              </a:ext>
            </a:extLst>
          </p:cNvPr>
          <p:cNvSpPr/>
          <p:nvPr/>
        </p:nvSpPr>
        <p:spPr>
          <a:xfrm>
            <a:off x="838199" y="4271374"/>
            <a:ext cx="5975959" cy="308975"/>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6 </a:t>
            </a:r>
            <a:r>
              <a:rPr lang="en-US" dirty="0">
                <a:solidFill>
                  <a:schemeClr val="bg1"/>
                </a:solidFill>
              </a:rPr>
              <a:t>– 1</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787090" y="1608723"/>
            <a:ext cx="10617820" cy="4234516"/>
          </a:xfrm>
        </p:spPr>
        <p:txBody>
          <a:bodyPr numCol="1" spcCol="274320">
            <a:noAutofit/>
          </a:bodyPr>
          <a:lstStyle/>
          <a:p>
            <a:pPr marL="0" indent="0">
              <a:lnSpc>
                <a:spcPct val="110000"/>
              </a:lnSpc>
              <a:buNone/>
            </a:pPr>
            <a:r>
              <a:rPr lang="en-US" sz="2000" b="1" dirty="0">
                <a:latin typeface="Arial" panose="020B0604020202020204" pitchFamily="34" charset="0"/>
                <a:cs typeface="Arial" panose="020B0604020202020204" pitchFamily="34" charset="0"/>
              </a:rPr>
              <a:t>Type of Lock: </a:t>
            </a:r>
            <a:r>
              <a:rPr lang="en-US" sz="2000" dirty="0">
                <a:latin typeface="Arial" panose="020B0604020202020204" pitchFamily="34" charset="0"/>
                <a:cs typeface="Arial" panose="020B0604020202020204" pitchFamily="34" charset="0"/>
              </a:rPr>
              <a:t>Number </a:t>
            </a:r>
          </a:p>
          <a:p>
            <a:pPr marL="0" indent="0">
              <a:lnSpc>
                <a:spcPct val="110000"/>
              </a:lnSpc>
              <a:buNone/>
            </a:pPr>
            <a:r>
              <a:rPr lang="en-US" sz="2000" b="1" dirty="0">
                <a:latin typeface="Arial" panose="020B0604020202020204" pitchFamily="34" charset="0"/>
                <a:cs typeface="Arial" panose="020B0604020202020204" pitchFamily="34" charset="0"/>
              </a:rPr>
              <a:t>Story Clue: </a:t>
            </a:r>
          </a:p>
          <a:p>
            <a:pPr marL="0" indent="0">
              <a:lnSpc>
                <a:spcPct val="100000"/>
              </a:lnSpc>
              <a:buNone/>
            </a:pPr>
            <a:r>
              <a:rPr lang="en-US" sz="2000" dirty="0">
                <a:latin typeface="Arial" panose="020B0604020202020204" pitchFamily="34" charset="0"/>
                <a:cs typeface="Arial" panose="020B0604020202020204" pitchFamily="34" charset="0"/>
              </a:rPr>
              <a:t>Since the early 1900's, ranching has continued to be a large part of South Dakota life. Ranches may look a bit different now as technology has changed, but the families that live and work these ranches continue to do so with pride. They continue to care the animals and the land as they provide quality protein and so much more to their communities.</a:t>
            </a:r>
          </a:p>
          <a:p>
            <a:pPr marL="0" indent="0">
              <a:lnSpc>
                <a:spcPct val="100000"/>
              </a:lnSpc>
              <a:buNone/>
            </a:pPr>
            <a:r>
              <a:rPr lang="en-US" sz="2000" dirty="0">
                <a:latin typeface="Arial" panose="020B0604020202020204" pitchFamily="34" charset="0"/>
                <a:cs typeface="Arial" panose="020B0604020202020204" pitchFamily="34" charset="0"/>
              </a:rPr>
              <a:t>Today the majority of </a:t>
            </a:r>
            <a:r>
              <a:rPr lang="en-US" sz="2000" b="1" i="1" dirty="0">
                <a:latin typeface="Arial" panose="020B0604020202020204" pitchFamily="34" charset="0"/>
                <a:cs typeface="Arial" panose="020B0604020202020204" pitchFamily="34" charset="0"/>
              </a:rPr>
              <a:t>farms and ranches are family owned </a:t>
            </a:r>
            <a:r>
              <a:rPr lang="en-US" sz="2000" dirty="0">
                <a:latin typeface="Arial" panose="020B0604020202020204" pitchFamily="34" charset="0"/>
                <a:cs typeface="Arial" panose="020B0604020202020204" pitchFamily="34" charset="0"/>
              </a:rPr>
              <a:t>and a large </a:t>
            </a:r>
            <a:r>
              <a:rPr lang="en-US" sz="2000" b="1" i="1" dirty="0">
                <a:latin typeface="Arial" panose="020B0604020202020204" pitchFamily="34" charset="0"/>
                <a:cs typeface="Arial" panose="020B0604020202020204" pitchFamily="34" charset="0"/>
              </a:rPr>
              <a:t>percentage have been in the same family for at least 3 generations</a:t>
            </a:r>
            <a:r>
              <a:rPr lang="en-US" sz="20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585142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6 </a:t>
            </a:r>
            <a:r>
              <a:rPr lang="en-US" dirty="0">
                <a:solidFill>
                  <a:schemeClr val="bg1"/>
                </a:solidFill>
              </a:rPr>
              <a:t>– 2</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3830053" cy="4290272"/>
          </a:xfrm>
        </p:spPr>
        <p:txBody>
          <a:bodyPr numCol="1">
            <a:noAutofit/>
          </a:bodyPr>
          <a:lstStyle/>
          <a:p>
            <a:pPr marL="0" indent="0">
              <a:lnSpc>
                <a:spcPct val="110000"/>
              </a:lnSpc>
              <a:buNone/>
            </a:pPr>
            <a:r>
              <a:rPr lang="en-US" b="1" dirty="0">
                <a:latin typeface="Arial" panose="020B0604020202020204" pitchFamily="34" charset="0"/>
                <a:cs typeface="Arial" panose="020B0604020202020204" pitchFamily="34" charset="0"/>
              </a:rPr>
              <a:t>Type of Lock: </a:t>
            </a:r>
            <a:r>
              <a:rPr lang="en-US" dirty="0">
                <a:latin typeface="Arial" panose="020B0604020202020204" pitchFamily="34" charset="0"/>
                <a:cs typeface="Arial" panose="020B0604020202020204" pitchFamily="34" charset="0"/>
              </a:rPr>
              <a:t>Directional </a:t>
            </a:r>
          </a:p>
          <a:p>
            <a:pPr marL="0" indent="0">
              <a:lnSpc>
                <a:spcPct val="110000"/>
              </a:lnSpc>
              <a:buNone/>
            </a:pPr>
            <a:r>
              <a:rPr lang="en-US" b="1" dirty="0">
                <a:latin typeface="Arial" panose="020B0604020202020204" pitchFamily="34" charset="0"/>
                <a:cs typeface="Arial" panose="020B0604020202020204" pitchFamily="34" charset="0"/>
              </a:rPr>
              <a:t>Story Clue: </a:t>
            </a:r>
            <a:r>
              <a:rPr lang="en-US" dirty="0">
                <a:latin typeface="Arial" panose="020B0604020202020204" pitchFamily="34" charset="0"/>
                <a:cs typeface="Arial" panose="020B0604020202020204" pitchFamily="34" charset="0"/>
              </a:rPr>
              <a:t>farms and ranches are family owned and percentage have been in the same family for at least 3 generations </a:t>
            </a:r>
          </a:p>
        </p:txBody>
      </p:sp>
      <p:pic>
        <p:nvPicPr>
          <p:cNvPr id="5" name="Picture 4" descr="screen shot of video">
            <a:extLst>
              <a:ext uri="{FF2B5EF4-FFF2-40B4-BE49-F238E27FC236}">
                <a16:creationId xmlns:a16="http://schemas.microsoft.com/office/drawing/2014/main" id="{DB3A3838-A6B0-96A4-397F-E03EDDC9A99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81469" y="2112340"/>
            <a:ext cx="4401480" cy="2433553"/>
          </a:xfrm>
          <a:prstGeom prst="rect">
            <a:avLst/>
          </a:prstGeom>
        </p:spPr>
      </p:pic>
      <p:pic>
        <p:nvPicPr>
          <p:cNvPr id="6" name="Picture 5" descr="another screen shot of a video">
            <a:extLst>
              <a:ext uri="{FF2B5EF4-FFF2-40B4-BE49-F238E27FC236}">
                <a16:creationId xmlns:a16="http://schemas.microsoft.com/office/drawing/2014/main" id="{0E1B6B7B-3187-2E97-9F14-FACD0F495D8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51556" y="3270831"/>
            <a:ext cx="4675174" cy="2611908"/>
          </a:xfrm>
          <a:prstGeom prst="rect">
            <a:avLst/>
          </a:prstGeom>
        </p:spPr>
      </p:pic>
      <p:sp>
        <p:nvSpPr>
          <p:cNvPr id="7" name="TextBox 6">
            <a:extLst>
              <a:ext uri="{FF2B5EF4-FFF2-40B4-BE49-F238E27FC236}">
                <a16:creationId xmlns:a16="http://schemas.microsoft.com/office/drawing/2014/main" id="{94A80FCF-FD95-0784-7EBE-51894E05C92C}"/>
              </a:ext>
            </a:extLst>
          </p:cNvPr>
          <p:cNvSpPr txBox="1"/>
          <p:nvPr/>
        </p:nvSpPr>
        <p:spPr>
          <a:xfrm>
            <a:off x="5043638" y="1597572"/>
            <a:ext cx="6102416" cy="529569"/>
          </a:xfrm>
          <a:prstGeom prst="rect">
            <a:avLst/>
          </a:prstGeom>
          <a:noFill/>
        </p:spPr>
        <p:txBody>
          <a:bodyPr wrap="square">
            <a:spAutoFit/>
          </a:bodyPr>
          <a:lstStyle/>
          <a:p>
            <a:pPr marL="0" indent="0">
              <a:lnSpc>
                <a:spcPct val="110000"/>
              </a:lnSpc>
              <a:buNone/>
            </a:pPr>
            <a:r>
              <a:rPr lang="en-US" sz="2800" b="1" dirty="0">
                <a:latin typeface="Arial" panose="020B0604020202020204" pitchFamily="34" charset="0"/>
                <a:cs typeface="Arial" panose="020B0604020202020204" pitchFamily="34" charset="0"/>
              </a:rPr>
              <a:t>Picture Clue: </a:t>
            </a:r>
          </a:p>
        </p:txBody>
      </p:sp>
    </p:spTree>
    <p:extLst>
      <p:ext uri="{BB962C8B-B14F-4D97-AF65-F5344CB8AC3E}">
        <p14:creationId xmlns:p14="http://schemas.microsoft.com/office/powerpoint/2010/main" val="1024941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2A2C9A-C913-A397-045E-4898B4BA34C1}"/>
              </a:ext>
            </a:extLst>
          </p:cNvPr>
          <p:cNvSpPr>
            <a:spLocks noGrp="1"/>
          </p:cNvSpPr>
          <p:nvPr>
            <p:ph type="title"/>
          </p:nvPr>
        </p:nvSpPr>
        <p:spPr/>
        <p:txBody>
          <a:bodyPr/>
          <a:lstStyle/>
          <a:p>
            <a:r>
              <a:rPr lang="en-US" dirty="0"/>
              <a:t>And Justice For All</a:t>
            </a:r>
          </a:p>
        </p:txBody>
      </p:sp>
    </p:spTree>
    <p:extLst>
      <p:ext uri="{BB962C8B-B14F-4D97-AF65-F5344CB8AC3E}">
        <p14:creationId xmlns:p14="http://schemas.microsoft.com/office/powerpoint/2010/main" val="2252790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descr="yellow highlight">
            <a:extLst>
              <a:ext uri="{FF2B5EF4-FFF2-40B4-BE49-F238E27FC236}">
                <a16:creationId xmlns:a16="http://schemas.microsoft.com/office/drawing/2014/main" id="{9857A2CC-0C61-2CD6-0F6B-EA326A0C4FDA}"/>
              </a:ext>
            </a:extLst>
          </p:cNvPr>
          <p:cNvSpPr/>
          <p:nvPr/>
        </p:nvSpPr>
        <p:spPr>
          <a:xfrm>
            <a:off x="1478071" y="4609578"/>
            <a:ext cx="2204581" cy="363255"/>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descr="yellow highlight">
            <a:extLst>
              <a:ext uri="{FF2B5EF4-FFF2-40B4-BE49-F238E27FC236}">
                <a16:creationId xmlns:a16="http://schemas.microsoft.com/office/drawing/2014/main" id="{12F63292-6776-8CDB-AC16-9BB6B7D924E8}"/>
              </a:ext>
            </a:extLst>
          </p:cNvPr>
          <p:cNvSpPr/>
          <p:nvPr/>
        </p:nvSpPr>
        <p:spPr>
          <a:xfrm>
            <a:off x="7189940" y="4609578"/>
            <a:ext cx="1528175" cy="375781"/>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1 </a:t>
            </a:r>
            <a:r>
              <a:rPr lang="en-US" dirty="0">
                <a:solidFill>
                  <a:schemeClr val="bg1"/>
                </a:solidFill>
              </a:rPr>
              <a:t>– 1</a:t>
            </a:r>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10515600" cy="4105463"/>
          </a:xfrm>
        </p:spPr>
        <p:txBody>
          <a:bodyPr>
            <a:noAutofit/>
          </a:bodyPr>
          <a:lstStyle/>
          <a:p>
            <a:pPr marL="0" indent="0">
              <a:lnSpc>
                <a:spcPct val="110000"/>
              </a:lnSpc>
              <a:buNone/>
            </a:pPr>
            <a:r>
              <a:rPr lang="en-US" b="1" dirty="0">
                <a:latin typeface="Arial" panose="020B0604020202020204" pitchFamily="34" charset="0"/>
                <a:cs typeface="Arial" panose="020B0604020202020204" pitchFamily="34" charset="0"/>
              </a:rPr>
              <a:t>Type of Lock: </a:t>
            </a:r>
            <a:r>
              <a:rPr lang="en-US" dirty="0">
                <a:latin typeface="Arial" panose="020B0604020202020204" pitchFamily="34" charset="0"/>
                <a:cs typeface="Arial" panose="020B0604020202020204" pitchFamily="34" charset="0"/>
              </a:rPr>
              <a:t>Alphabet </a:t>
            </a:r>
          </a:p>
          <a:p>
            <a:pPr marL="0" indent="0">
              <a:lnSpc>
                <a:spcPct val="110000"/>
              </a:lnSpc>
              <a:buNone/>
            </a:pPr>
            <a:r>
              <a:rPr lang="en-US" b="1" dirty="0">
                <a:latin typeface="Arial" panose="020B0604020202020204" pitchFamily="34" charset="0"/>
                <a:cs typeface="Arial" panose="020B0604020202020204" pitchFamily="34" charset="0"/>
              </a:rPr>
              <a:t>Story Clue: </a:t>
            </a:r>
          </a:p>
          <a:p>
            <a:r>
              <a:rPr lang="en-US" sz="2400" dirty="0">
                <a:latin typeface="Arial" panose="020B0604020202020204" pitchFamily="34" charset="0"/>
                <a:cs typeface="Arial" panose="020B0604020202020204" pitchFamily="34" charset="0"/>
              </a:rPr>
              <a:t>In 1874, despite the Fort Laramie Treaty, General George A. Custer led an expedition into the Black Hills. During this expedition, he observed herds of bison grazing the abundant grasslands of the Southern Hills and noted the potential for raising cattle and sheep. </a:t>
            </a:r>
          </a:p>
          <a:p>
            <a:r>
              <a:rPr lang="en-US" sz="2400" dirty="0">
                <a:latin typeface="Arial" panose="020B0604020202020204" pitchFamily="34" charset="0"/>
                <a:cs typeface="Arial" panose="020B0604020202020204" pitchFamily="34" charset="0"/>
              </a:rPr>
              <a:t>It was also during this expedition that he also noted that the Hills were full of </a:t>
            </a:r>
            <a:r>
              <a:rPr lang="en-US" sz="2400" b="1" i="1" dirty="0">
                <a:latin typeface="Arial" panose="020B0604020202020204" pitchFamily="34" charset="0"/>
                <a:cs typeface="Arial" panose="020B0604020202020204" pitchFamily="34" charset="0"/>
              </a:rPr>
              <a:t>precious metal</a:t>
            </a:r>
            <a:r>
              <a:rPr lang="en-US" sz="2400" dirty="0">
                <a:latin typeface="Arial" panose="020B0604020202020204" pitchFamily="34" charset="0"/>
                <a:cs typeface="Arial" panose="020B0604020202020204" pitchFamily="34" charset="0"/>
              </a:rPr>
              <a:t>. His declaration of finding </a:t>
            </a:r>
            <a:r>
              <a:rPr lang="en-US" sz="2400" b="1" i="1" dirty="0">
                <a:latin typeface="Arial" panose="020B0604020202020204" pitchFamily="34" charset="0"/>
                <a:cs typeface="Arial" panose="020B0604020202020204" pitchFamily="34" charset="0"/>
              </a:rPr>
              <a:t>this metal </a:t>
            </a:r>
            <a:r>
              <a:rPr lang="en-US" sz="2400" dirty="0">
                <a:latin typeface="Arial" panose="020B0604020202020204" pitchFamily="34" charset="0"/>
                <a:cs typeface="Arial" panose="020B0604020202020204" pitchFamily="34" charset="0"/>
              </a:rPr>
              <a:t>created a rush of people to the area.</a:t>
            </a:r>
          </a:p>
        </p:txBody>
      </p:sp>
    </p:spTree>
    <p:extLst>
      <p:ext uri="{BB962C8B-B14F-4D97-AF65-F5344CB8AC3E}">
        <p14:creationId xmlns:p14="http://schemas.microsoft.com/office/powerpoint/2010/main" val="4074330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1 </a:t>
            </a:r>
            <a:r>
              <a:rPr lang="en-US" dirty="0">
                <a:solidFill>
                  <a:schemeClr val="bg1"/>
                </a:solidFill>
              </a:rPr>
              <a:t>– 2</a:t>
            </a:r>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89142"/>
            <a:ext cx="4032183" cy="4105463"/>
          </a:xfrm>
        </p:spPr>
        <p:txBody>
          <a:bodyPr>
            <a:noAutofit/>
          </a:bodyPr>
          <a:lstStyle/>
          <a:p>
            <a:pPr marL="0" indent="0">
              <a:lnSpc>
                <a:spcPct val="110000"/>
              </a:lnSpc>
              <a:buNone/>
            </a:pPr>
            <a:r>
              <a:rPr lang="en-US" b="1" dirty="0">
                <a:latin typeface="Arial" panose="020B0604020202020204" pitchFamily="34" charset="0"/>
                <a:cs typeface="Arial" panose="020B0604020202020204" pitchFamily="34" charset="0"/>
              </a:rPr>
              <a:t>Type of Lock: </a:t>
            </a:r>
            <a:r>
              <a:rPr lang="en-US" dirty="0">
                <a:latin typeface="Arial" panose="020B0604020202020204" pitchFamily="34" charset="0"/>
                <a:cs typeface="Arial" panose="020B0604020202020204" pitchFamily="34" charset="0"/>
              </a:rPr>
              <a:t>Alphabet </a:t>
            </a:r>
          </a:p>
          <a:p>
            <a:pPr marL="0" indent="0">
              <a:lnSpc>
                <a:spcPct val="110000"/>
              </a:lnSpc>
              <a:buNone/>
            </a:pPr>
            <a:r>
              <a:rPr lang="en-US" b="1" dirty="0">
                <a:latin typeface="Arial" panose="020B0604020202020204" pitchFamily="34" charset="0"/>
                <a:cs typeface="Arial" panose="020B0604020202020204" pitchFamily="34" charset="0"/>
              </a:rPr>
              <a:t>Story Clue:</a:t>
            </a:r>
            <a:r>
              <a:rPr lang="en-US" dirty="0">
                <a:latin typeface="Arial" panose="020B0604020202020204" pitchFamily="34" charset="0"/>
                <a:cs typeface="Arial" panose="020B0604020202020204" pitchFamily="34" charset="0"/>
              </a:rPr>
              <a:t> precious metal and this metal</a:t>
            </a:r>
          </a:p>
        </p:txBody>
      </p:sp>
      <p:pic>
        <p:nvPicPr>
          <p:cNvPr id="6" name="Picture 5" descr="2 young kids panning for gold">
            <a:extLst>
              <a:ext uri="{FF2B5EF4-FFF2-40B4-BE49-F238E27FC236}">
                <a16:creationId xmlns:a16="http://schemas.microsoft.com/office/drawing/2014/main" id="{A674B2F1-1274-179D-FF38-A3C2B9C20A9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80796" y="2133697"/>
            <a:ext cx="4749241" cy="3551817"/>
          </a:xfrm>
          <a:prstGeom prst="rect">
            <a:avLst/>
          </a:prstGeom>
        </p:spPr>
      </p:pic>
      <p:sp>
        <p:nvSpPr>
          <p:cNvPr id="5" name="TextBox 4">
            <a:extLst>
              <a:ext uri="{FF2B5EF4-FFF2-40B4-BE49-F238E27FC236}">
                <a16:creationId xmlns:a16="http://schemas.microsoft.com/office/drawing/2014/main" id="{D94F261D-0A2A-1EE3-AEAE-763E764AA03F}"/>
              </a:ext>
            </a:extLst>
          </p:cNvPr>
          <p:cNvSpPr txBox="1"/>
          <p:nvPr/>
        </p:nvSpPr>
        <p:spPr>
          <a:xfrm>
            <a:off x="5216893" y="1589142"/>
            <a:ext cx="6102416" cy="529569"/>
          </a:xfrm>
          <a:prstGeom prst="rect">
            <a:avLst/>
          </a:prstGeom>
          <a:noFill/>
        </p:spPr>
        <p:txBody>
          <a:bodyPr wrap="square">
            <a:spAutoFit/>
          </a:bodyPr>
          <a:lstStyle/>
          <a:p>
            <a:pPr marL="0" indent="0">
              <a:lnSpc>
                <a:spcPct val="110000"/>
              </a:lnSpc>
              <a:buNone/>
            </a:pPr>
            <a:r>
              <a:rPr lang="en-US" sz="2800" b="1" dirty="0">
                <a:latin typeface="Arial" panose="020B0604020202020204" pitchFamily="34" charset="0"/>
                <a:cs typeface="Arial" panose="020B0604020202020204" pitchFamily="34" charset="0"/>
              </a:rPr>
              <a:t>Picture Clue: </a:t>
            </a:r>
          </a:p>
        </p:txBody>
      </p:sp>
    </p:spTree>
    <p:extLst>
      <p:ext uri="{BB962C8B-B14F-4D97-AF65-F5344CB8AC3E}">
        <p14:creationId xmlns:p14="http://schemas.microsoft.com/office/powerpoint/2010/main" val="42296478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descr="yellow highlight">
            <a:extLst>
              <a:ext uri="{FF2B5EF4-FFF2-40B4-BE49-F238E27FC236}">
                <a16:creationId xmlns:a16="http://schemas.microsoft.com/office/drawing/2014/main" id="{B9E46888-40E1-0BC5-974A-D3070E5F85CD}"/>
              </a:ext>
            </a:extLst>
          </p:cNvPr>
          <p:cNvSpPr/>
          <p:nvPr/>
        </p:nvSpPr>
        <p:spPr>
          <a:xfrm>
            <a:off x="8993688" y="2818356"/>
            <a:ext cx="1565753" cy="300625"/>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descr="yellow highlight">
            <a:extLst>
              <a:ext uri="{FF2B5EF4-FFF2-40B4-BE49-F238E27FC236}">
                <a16:creationId xmlns:a16="http://schemas.microsoft.com/office/drawing/2014/main" id="{D97FC8EC-FCC6-F50B-AB62-9AC1CB6B8712}"/>
              </a:ext>
            </a:extLst>
          </p:cNvPr>
          <p:cNvSpPr/>
          <p:nvPr/>
        </p:nvSpPr>
        <p:spPr>
          <a:xfrm>
            <a:off x="7391400" y="3657600"/>
            <a:ext cx="1477027" cy="263047"/>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2 </a:t>
            </a:r>
            <a:r>
              <a:rPr lang="en-US" dirty="0">
                <a:solidFill>
                  <a:schemeClr val="bg1"/>
                </a:solidFill>
              </a:rPr>
              <a:t>– 1</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10515600" cy="4105463"/>
          </a:xfrm>
        </p:spPr>
        <p:txBody>
          <a:bodyPr numCol="2">
            <a:noAutofit/>
          </a:bodyPr>
          <a:lstStyle/>
          <a:p>
            <a:pPr marL="0" indent="0">
              <a:lnSpc>
                <a:spcPct val="110000"/>
              </a:lnSpc>
              <a:buNone/>
            </a:pPr>
            <a:r>
              <a:rPr lang="en-US" sz="2000" b="1" dirty="0">
                <a:latin typeface="Arial" panose="020B0604020202020204" pitchFamily="34" charset="0"/>
                <a:cs typeface="Arial" panose="020B0604020202020204" pitchFamily="34" charset="0"/>
              </a:rPr>
              <a:t>Type of Lock: </a:t>
            </a:r>
            <a:r>
              <a:rPr lang="en-US" sz="2000" dirty="0">
                <a:latin typeface="Arial" panose="020B0604020202020204" pitchFamily="34" charset="0"/>
                <a:cs typeface="Arial" panose="020B0604020202020204" pitchFamily="34" charset="0"/>
              </a:rPr>
              <a:t>Color </a:t>
            </a:r>
          </a:p>
          <a:p>
            <a:pPr marL="0" indent="0">
              <a:lnSpc>
                <a:spcPct val="110000"/>
              </a:lnSpc>
              <a:buNone/>
            </a:pPr>
            <a:r>
              <a:rPr lang="en-US" sz="2000" b="1" dirty="0">
                <a:latin typeface="Arial" panose="020B0604020202020204" pitchFamily="34" charset="0"/>
                <a:cs typeface="Arial" panose="020B0604020202020204" pitchFamily="34" charset="0"/>
              </a:rPr>
              <a:t>Story Clue: </a:t>
            </a:r>
          </a:p>
          <a:p>
            <a:pPr marL="0" indent="0">
              <a:lnSpc>
                <a:spcPct val="110000"/>
              </a:lnSpc>
              <a:buNone/>
            </a:pPr>
            <a:r>
              <a:rPr lang="en-US" sz="1600" dirty="0">
                <a:latin typeface="Arial" panose="020B0604020202020204" pitchFamily="34" charset="0"/>
                <a:cs typeface="Arial" panose="020B0604020202020204" pitchFamily="34" charset="0"/>
              </a:rPr>
              <a:t>The U.S. continued their battle against the Lakota Sioux. In 1877 the U.S. forced the Sioux to leave the western area of Dakota territory and the Black Hills. This opened the area for enterprising farmers and ranchers. </a:t>
            </a:r>
          </a:p>
          <a:p>
            <a:pPr marL="0" indent="0">
              <a:lnSpc>
                <a:spcPct val="110000"/>
              </a:lnSpc>
              <a:buNone/>
            </a:pPr>
            <a:r>
              <a:rPr lang="en-US" sz="1600" dirty="0">
                <a:latin typeface="Arial" panose="020B0604020202020204" pitchFamily="34" charset="0"/>
                <a:cs typeface="Arial" panose="020B0604020202020204" pitchFamily="34" charset="0"/>
              </a:rPr>
              <a:t>At this time, ranchers in Texas were struggling because of poor markets and grazing land. They saw this as opportunity and trailed cattle by the thousands to Dakota Territory. </a:t>
            </a:r>
          </a:p>
          <a:p>
            <a:pPr marL="0" indent="0">
              <a:lnSpc>
                <a:spcPct val="110000"/>
              </a:lnSpc>
              <a:buNone/>
            </a:pPr>
            <a:r>
              <a:rPr lang="en-US" sz="1600" dirty="0">
                <a:latin typeface="Arial" panose="020B0604020202020204" pitchFamily="34" charset="0"/>
                <a:cs typeface="Arial" panose="020B0604020202020204" pitchFamily="34" charset="0"/>
              </a:rPr>
              <a:t>For them Dakota Territory promised miles and miles of abundant grasslands for open range grazing, fresh water, and much more profitable markets. </a:t>
            </a:r>
          </a:p>
          <a:p>
            <a:pPr>
              <a:lnSpc>
                <a:spcPct val="110000"/>
              </a:lnSpc>
            </a:pPr>
            <a:r>
              <a:rPr lang="en-US" sz="1600" dirty="0">
                <a:latin typeface="Arial" panose="020B0604020202020204" pitchFamily="34" charset="0"/>
                <a:cs typeface="Arial" panose="020B0604020202020204" pitchFamily="34" charset="0"/>
              </a:rPr>
              <a:t>The grass of the Dakota Territory was much better for raising livestock as it had the ability to survive drought as well as stand up above the snow during the winter.</a:t>
            </a:r>
          </a:p>
          <a:p>
            <a:pPr>
              <a:lnSpc>
                <a:spcPct val="110000"/>
              </a:lnSpc>
            </a:pPr>
            <a:r>
              <a:rPr lang="en-US" sz="1600" dirty="0">
                <a:latin typeface="Arial" panose="020B0604020202020204" pitchFamily="34" charset="0"/>
                <a:cs typeface="Arial" panose="020B0604020202020204" pitchFamily="34" charset="0"/>
              </a:rPr>
              <a:t>The southwestern portion of Dakota Territory has and abundant watershed home of </a:t>
            </a:r>
            <a:r>
              <a:rPr lang="en-US" sz="1600" b="1" i="1" dirty="0">
                <a:latin typeface="Arial" panose="020B0604020202020204" pitchFamily="34" charset="0"/>
                <a:cs typeface="Arial" panose="020B0604020202020204" pitchFamily="34" charset="0"/>
              </a:rPr>
              <a:t>six major rivers </a:t>
            </a:r>
            <a:r>
              <a:rPr lang="en-US" sz="1600" dirty="0">
                <a:latin typeface="Arial" panose="020B0604020202020204" pitchFamily="34" charset="0"/>
                <a:cs typeface="Arial" panose="020B0604020202020204" pitchFamily="34" charset="0"/>
              </a:rPr>
              <a:t>that could provide fresh water for livestock. These rivers flow from West to East towards the Missouri River which flows </a:t>
            </a:r>
            <a:r>
              <a:rPr lang="en-US" sz="1600" b="1" i="1" dirty="0">
                <a:latin typeface="Arial" panose="020B0604020202020204" pitchFamily="34" charset="0"/>
                <a:cs typeface="Arial" panose="020B0604020202020204" pitchFamily="34" charset="0"/>
              </a:rPr>
              <a:t>North to South</a:t>
            </a:r>
            <a:r>
              <a:rPr lang="en-US" sz="1600" dirty="0">
                <a:latin typeface="Arial" panose="020B0604020202020204" pitchFamily="34" charset="0"/>
                <a:cs typeface="Arial" panose="020B0604020202020204" pitchFamily="34" charset="0"/>
              </a:rPr>
              <a:t>.</a:t>
            </a:r>
          </a:p>
          <a:p>
            <a:pPr>
              <a:lnSpc>
                <a:spcPct val="110000"/>
              </a:lnSpc>
            </a:pPr>
            <a:r>
              <a:rPr lang="en-US" sz="1600" dirty="0">
                <a:latin typeface="Arial" panose="020B0604020202020204" pitchFamily="34" charset="0"/>
                <a:cs typeface="Arial" panose="020B0604020202020204" pitchFamily="34" charset="0"/>
              </a:rPr>
              <a:t>Cattle markets in the Dakota Territory were growing as the population saw expansion through mining and homesteading. Beef was also a hot commodity for the military posts in the area. As part of their treaty agreements, beef was also provided to the tribes within the reservations.</a:t>
            </a:r>
          </a:p>
        </p:txBody>
      </p:sp>
    </p:spTree>
    <p:extLst>
      <p:ext uri="{BB962C8B-B14F-4D97-AF65-F5344CB8AC3E}">
        <p14:creationId xmlns:p14="http://schemas.microsoft.com/office/powerpoint/2010/main" val="754937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 uri="{C183D7F6-B498-43B3-948B-1728B52AA6E4}">
                <adec:decorative xmlns:adec="http://schemas.microsoft.com/office/drawing/2017/decorative" val="0"/>
              </a:ext>
            </a:extLst>
          </p:cNvPr>
          <p:cNvSpPr>
            <a:spLocks noGrp="1"/>
          </p:cNvSpPr>
          <p:nvPr>
            <p:ph type="title"/>
          </p:nvPr>
        </p:nvSpPr>
        <p:spPr/>
        <p:txBody>
          <a:bodyPr/>
          <a:lstStyle/>
          <a:p>
            <a:r>
              <a:rPr lang="en-US" dirty="0"/>
              <a:t>Lock 2 </a:t>
            </a:r>
            <a:r>
              <a:rPr lang="en-US" dirty="0">
                <a:solidFill>
                  <a:schemeClr val="bg1"/>
                </a:solidFill>
              </a:rPr>
              <a:t>– 2</a:t>
            </a:r>
            <a:endParaRPr lang="en-US" dirty="0"/>
          </a:p>
        </p:txBody>
      </p:sp>
      <p:sp>
        <p:nvSpPr>
          <p:cNvPr id="3" name="Content Placeholder 2">
            <a:extLst>
              <a:ext uri="{FF2B5EF4-FFF2-40B4-BE49-F238E27FC236}">
                <a16:creationId xmlns:a16="http://schemas.microsoft.com/office/drawing/2014/main" id="{BFBFF827-4A43-1E7E-3756-18A5A89CB834}"/>
              </a:ext>
              <a:ext uri="{C183D7F6-B498-43B3-948B-1728B52AA6E4}">
                <adec:decorative xmlns:adec="http://schemas.microsoft.com/office/drawing/2017/decorative" val="0"/>
              </a:ext>
            </a:extLst>
          </p:cNvPr>
          <p:cNvSpPr>
            <a:spLocks noGrp="1"/>
          </p:cNvSpPr>
          <p:nvPr>
            <p:ph idx="1"/>
          </p:nvPr>
        </p:nvSpPr>
        <p:spPr>
          <a:xfrm>
            <a:off x="838200" y="1619199"/>
            <a:ext cx="3685674" cy="4105463"/>
          </a:xfrm>
        </p:spPr>
        <p:txBody>
          <a:bodyPr numCol="1">
            <a:noAutofit/>
          </a:bodyPr>
          <a:lstStyle/>
          <a:p>
            <a:pPr marL="0" indent="0">
              <a:lnSpc>
                <a:spcPct val="110000"/>
              </a:lnSpc>
              <a:buNone/>
            </a:pPr>
            <a:r>
              <a:rPr lang="en-US" b="1" dirty="0">
                <a:latin typeface="Arial" panose="020B0604020202020204" pitchFamily="34" charset="0"/>
                <a:cs typeface="Arial" panose="020B0604020202020204" pitchFamily="34" charset="0"/>
              </a:rPr>
              <a:t>Type of Lock: </a:t>
            </a:r>
            <a:r>
              <a:rPr lang="en-US" dirty="0">
                <a:latin typeface="Arial" panose="020B0604020202020204" pitchFamily="34" charset="0"/>
                <a:cs typeface="Arial" panose="020B0604020202020204" pitchFamily="34" charset="0"/>
              </a:rPr>
              <a:t>Color </a:t>
            </a:r>
          </a:p>
          <a:p>
            <a:pPr marL="0" indent="0">
              <a:lnSpc>
                <a:spcPct val="110000"/>
              </a:lnSpc>
              <a:buNone/>
            </a:pPr>
            <a:r>
              <a:rPr lang="en-US" b="1" dirty="0">
                <a:latin typeface="Arial" panose="020B0604020202020204" pitchFamily="34" charset="0"/>
                <a:cs typeface="Arial" panose="020B0604020202020204" pitchFamily="34" charset="0"/>
              </a:rPr>
              <a:t>Story Clue: </a:t>
            </a:r>
            <a:r>
              <a:rPr lang="en-US" dirty="0">
                <a:latin typeface="Arial" panose="020B0604020202020204" pitchFamily="34" charset="0"/>
                <a:cs typeface="Arial" panose="020B0604020202020204" pitchFamily="34" charset="0"/>
              </a:rPr>
              <a:t>six major rivers; North to South</a:t>
            </a:r>
          </a:p>
        </p:txBody>
      </p:sp>
      <p:sp>
        <p:nvSpPr>
          <p:cNvPr id="6" name="TextBox 5">
            <a:extLst>
              <a:ext uri="{FF2B5EF4-FFF2-40B4-BE49-F238E27FC236}">
                <a16:creationId xmlns:a16="http://schemas.microsoft.com/office/drawing/2014/main" id="{BF8E73FF-0349-F8DA-C79D-32D6783CCD42}"/>
              </a:ext>
              <a:ext uri="{C183D7F6-B498-43B3-948B-1728B52AA6E4}">
                <adec:decorative xmlns:adec="http://schemas.microsoft.com/office/drawing/2017/decorative" val="0"/>
              </a:ext>
            </a:extLst>
          </p:cNvPr>
          <p:cNvSpPr txBox="1"/>
          <p:nvPr/>
        </p:nvSpPr>
        <p:spPr>
          <a:xfrm>
            <a:off x="4764505" y="1619199"/>
            <a:ext cx="6102416" cy="529569"/>
          </a:xfrm>
          <a:prstGeom prst="rect">
            <a:avLst/>
          </a:prstGeom>
          <a:noFill/>
        </p:spPr>
        <p:txBody>
          <a:bodyPr wrap="square">
            <a:spAutoFit/>
          </a:bodyPr>
          <a:lstStyle/>
          <a:p>
            <a:pPr marL="0" indent="0">
              <a:lnSpc>
                <a:spcPct val="110000"/>
              </a:lnSpc>
              <a:buNone/>
            </a:pPr>
            <a:r>
              <a:rPr lang="en-US" sz="2800" b="1" dirty="0">
                <a:latin typeface="Arial" panose="020B0604020202020204" pitchFamily="34" charset="0"/>
                <a:cs typeface="Arial" panose="020B0604020202020204" pitchFamily="34" charset="0"/>
              </a:rPr>
              <a:t>Picture Clue: </a:t>
            </a:r>
          </a:p>
        </p:txBody>
      </p:sp>
      <p:pic>
        <p:nvPicPr>
          <p:cNvPr id="5" name="Picture 4" descr="map with major rivers flowing through South Dakota">
            <a:extLst>
              <a:ext uri="{FF2B5EF4-FFF2-40B4-BE49-F238E27FC236}">
                <a16:creationId xmlns:a16="http://schemas.microsoft.com/office/drawing/2014/main" id="{D7137108-75DD-95AE-CB1D-CA122A69FA48}"/>
              </a:ext>
              <a:ext uri="{C183D7F6-B498-43B3-948B-1728B52AA6E4}">
                <adec:decorative xmlns:adec="http://schemas.microsoft.com/office/drawing/2017/decorative" val="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3805"/>
          <a:stretch/>
        </p:blipFill>
        <p:spPr>
          <a:xfrm>
            <a:off x="5091764" y="2068708"/>
            <a:ext cx="5996539" cy="3623733"/>
          </a:xfrm>
          <a:prstGeom prst="rect">
            <a:avLst/>
          </a:prstGeom>
        </p:spPr>
      </p:pic>
      <p:sp>
        <p:nvSpPr>
          <p:cNvPr id="8" name="TextBox 7">
            <a:extLst>
              <a:ext uri="{FF2B5EF4-FFF2-40B4-BE49-F238E27FC236}">
                <a16:creationId xmlns:a16="http://schemas.microsoft.com/office/drawing/2014/main" id="{005029DE-99A9-7052-4283-FAA2C7A132D8}"/>
              </a:ext>
              <a:ext uri="{C183D7F6-B498-43B3-948B-1728B52AA6E4}">
                <adec:decorative xmlns:adec="http://schemas.microsoft.com/office/drawing/2017/decorative" val="0"/>
              </a:ext>
            </a:extLst>
          </p:cNvPr>
          <p:cNvSpPr txBox="1"/>
          <p:nvPr/>
        </p:nvSpPr>
        <p:spPr>
          <a:xfrm>
            <a:off x="5111015" y="5485681"/>
            <a:ext cx="6102416" cy="276999"/>
          </a:xfrm>
          <a:prstGeom prst="rect">
            <a:avLst/>
          </a:prstGeom>
          <a:noFill/>
        </p:spPr>
        <p:txBody>
          <a:bodyPr wrap="square">
            <a:spAutoFit/>
          </a:bodyPr>
          <a:lstStyle/>
          <a:p>
            <a:pPr marL="0" indent="0">
              <a:lnSpc>
                <a:spcPct val="100000"/>
              </a:lnSpc>
              <a:spcBef>
                <a:spcPts val="20800"/>
              </a:spcBef>
              <a:buNone/>
            </a:pPr>
            <a:r>
              <a:rPr lang="en-US" sz="1200" i="1" dirty="0">
                <a:latin typeface="Arial" panose="020B0604020202020204" pitchFamily="34" charset="0"/>
                <a:cs typeface="Arial" panose="020B0604020202020204" pitchFamily="34" charset="0"/>
              </a:rPr>
              <a:t>Map Courtesy of South Dakota Association of Rural Water Systems</a:t>
            </a:r>
          </a:p>
        </p:txBody>
      </p:sp>
    </p:spTree>
    <p:extLst>
      <p:ext uri="{BB962C8B-B14F-4D97-AF65-F5344CB8AC3E}">
        <p14:creationId xmlns:p14="http://schemas.microsoft.com/office/powerpoint/2010/main" val="3174810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descr="yellow highlight">
            <a:extLst>
              <a:ext uri="{FF2B5EF4-FFF2-40B4-BE49-F238E27FC236}">
                <a16:creationId xmlns:a16="http://schemas.microsoft.com/office/drawing/2014/main" id="{14801766-0C86-C06C-92A6-7621CF43DC4D}"/>
              </a:ext>
            </a:extLst>
          </p:cNvPr>
          <p:cNvSpPr/>
          <p:nvPr/>
        </p:nvSpPr>
        <p:spPr>
          <a:xfrm>
            <a:off x="5511452" y="5260932"/>
            <a:ext cx="4747364" cy="300624"/>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3 </a:t>
            </a:r>
            <a:r>
              <a:rPr lang="en-US" dirty="0">
                <a:solidFill>
                  <a:schemeClr val="bg1"/>
                </a:solidFill>
              </a:rPr>
              <a:t>– 1</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10515600" cy="4165919"/>
          </a:xfrm>
        </p:spPr>
        <p:txBody>
          <a:bodyPr numCol="1">
            <a:noAutofit/>
          </a:bodyPr>
          <a:lstStyle/>
          <a:p>
            <a:pPr marL="0" indent="0">
              <a:lnSpc>
                <a:spcPct val="110000"/>
              </a:lnSpc>
              <a:buNone/>
            </a:pPr>
            <a:r>
              <a:rPr lang="en-US" sz="2000" b="1" dirty="0">
                <a:latin typeface="Arial" panose="020B0604020202020204" pitchFamily="34" charset="0"/>
                <a:cs typeface="Arial" panose="020B0604020202020204" pitchFamily="34" charset="0"/>
              </a:rPr>
              <a:t>Type of Lock: </a:t>
            </a:r>
            <a:r>
              <a:rPr lang="en-US" sz="2000" dirty="0">
                <a:latin typeface="Arial" panose="020B0604020202020204" pitchFamily="34" charset="0"/>
                <a:cs typeface="Arial" panose="020B0604020202020204" pitchFamily="34" charset="0"/>
              </a:rPr>
              <a:t>Number </a:t>
            </a:r>
          </a:p>
          <a:p>
            <a:pPr marL="0" indent="0">
              <a:lnSpc>
                <a:spcPct val="110000"/>
              </a:lnSpc>
              <a:buNone/>
            </a:pPr>
            <a:r>
              <a:rPr lang="en-US" sz="2000" b="1" dirty="0">
                <a:latin typeface="Arial" panose="020B0604020202020204" pitchFamily="34" charset="0"/>
                <a:cs typeface="Arial" panose="020B0604020202020204" pitchFamily="34" charset="0"/>
              </a:rPr>
              <a:t>Story Clue: </a:t>
            </a:r>
          </a:p>
          <a:p>
            <a:pPr marL="0" indent="0">
              <a:lnSpc>
                <a:spcPct val="100000"/>
              </a:lnSpc>
              <a:spcBef>
                <a:spcPts val="400"/>
              </a:spcBef>
              <a:buNone/>
            </a:pPr>
            <a:r>
              <a:rPr lang="en-US" sz="1600" dirty="0">
                <a:latin typeface="Arial" panose="020B0604020202020204" pitchFamily="34" charset="0"/>
                <a:cs typeface="Arial" panose="020B0604020202020204" pitchFamily="34" charset="0"/>
              </a:rPr>
              <a:t>The Great Dakota Boom stimulated the need for developing a rail system in the southern portion of Dakota Territory. Railroads had been built across the eastern portion of the territory, stopping at the Missouri River as they couldn't develop on the Great Sioux Reservation. However, there was a need for rail systems in the Hills to transport Gold. In 1879, the Homestake Mining Company brought the first steam engine to the Black Hills by bull team and in 1881 they created the first rail line in the Black Hills to transported cargo and the public from Lead to several mining camps. </a:t>
            </a:r>
          </a:p>
          <a:p>
            <a:pPr marL="0" indent="0">
              <a:lnSpc>
                <a:spcPct val="110000"/>
              </a:lnSpc>
              <a:buNone/>
            </a:pPr>
            <a:r>
              <a:rPr lang="en-US" sz="1600" dirty="0">
                <a:latin typeface="Arial" panose="020B0604020202020204" pitchFamily="34" charset="0"/>
                <a:cs typeface="Arial" panose="020B0604020202020204" pitchFamily="34" charset="0"/>
              </a:rPr>
              <a:t>The introduction of the rail system to the area was vital to the continued growth of the state. In 1890, Belle Fourche shipped out its first load of cattle. Within a few years it was shipping up to 2,500 carloads of cattle to packing plants making it the largest livestock shipping point in the world. </a:t>
            </a:r>
          </a:p>
          <a:p>
            <a:pPr marL="0" indent="0">
              <a:lnSpc>
                <a:spcPct val="110000"/>
              </a:lnSpc>
              <a:buNone/>
            </a:pPr>
            <a:r>
              <a:rPr lang="en-US" sz="1600" dirty="0">
                <a:latin typeface="Arial" panose="020B0604020202020204" pitchFamily="34" charset="0"/>
                <a:cs typeface="Arial" panose="020B0604020202020204" pitchFamily="34" charset="0"/>
              </a:rPr>
              <a:t>If you wand to experience what it was like to travel by rail during this time, you can visit the Central Hills rail line between Keystone and Hill City where you can ride </a:t>
            </a:r>
            <a:r>
              <a:rPr lang="en-US" sz="1600" b="1" i="1" dirty="0">
                <a:latin typeface="Arial" panose="020B0604020202020204" pitchFamily="34" charset="0"/>
                <a:cs typeface="Arial" panose="020B0604020202020204" pitchFamily="34" charset="0"/>
              </a:rPr>
              <a:t>a train that serves as a popular tourist attraction</a:t>
            </a:r>
            <a:r>
              <a:rPr lang="en-US" sz="16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4093467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3 </a:t>
            </a:r>
            <a:r>
              <a:rPr lang="en-US" dirty="0">
                <a:solidFill>
                  <a:schemeClr val="bg1"/>
                </a:solidFill>
              </a:rPr>
              <a:t>– 2</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3916680" cy="4105463"/>
          </a:xfrm>
        </p:spPr>
        <p:txBody>
          <a:bodyPr numCol="1">
            <a:noAutofit/>
          </a:bodyPr>
          <a:lstStyle/>
          <a:p>
            <a:pPr marL="0" indent="0">
              <a:lnSpc>
                <a:spcPct val="110000"/>
              </a:lnSpc>
              <a:buNone/>
            </a:pPr>
            <a:r>
              <a:rPr lang="en-US" b="1" dirty="0">
                <a:latin typeface="Arial" panose="020B0604020202020204" pitchFamily="34" charset="0"/>
                <a:cs typeface="Arial" panose="020B0604020202020204" pitchFamily="34" charset="0"/>
              </a:rPr>
              <a:t>Type of Lock: </a:t>
            </a:r>
            <a:r>
              <a:rPr lang="en-US" dirty="0">
                <a:latin typeface="Arial" panose="020B0604020202020204" pitchFamily="34" charset="0"/>
                <a:cs typeface="Arial" panose="020B0604020202020204" pitchFamily="34" charset="0"/>
              </a:rPr>
              <a:t>Number </a:t>
            </a:r>
          </a:p>
          <a:p>
            <a:pPr marL="0" indent="0">
              <a:lnSpc>
                <a:spcPct val="110000"/>
              </a:lnSpc>
              <a:buNone/>
            </a:pPr>
            <a:r>
              <a:rPr lang="en-US" b="1" dirty="0">
                <a:latin typeface="Arial" panose="020B0604020202020204" pitchFamily="34" charset="0"/>
                <a:cs typeface="Arial" panose="020B0604020202020204" pitchFamily="34" charset="0"/>
              </a:rPr>
              <a:t>Story Clue: </a:t>
            </a:r>
            <a:r>
              <a:rPr lang="en-US" dirty="0">
                <a:latin typeface="Arial" panose="020B0604020202020204" pitchFamily="34" charset="0"/>
                <a:cs typeface="Arial" panose="020B0604020202020204" pitchFamily="34" charset="0"/>
              </a:rPr>
              <a:t>a train that serves as a popular tourist attraction</a:t>
            </a:r>
          </a:p>
        </p:txBody>
      </p:sp>
      <p:pic>
        <p:nvPicPr>
          <p:cNvPr id="4" name="Picture 3" descr="The 1880 Train on a snowy day">
            <a:extLst>
              <a:ext uri="{FF2B5EF4-FFF2-40B4-BE49-F238E27FC236}">
                <a16:creationId xmlns:a16="http://schemas.microsoft.com/office/drawing/2014/main" id="{CCE17137-A92F-EEFE-90EB-F46730D4BD3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96924" y="2145687"/>
            <a:ext cx="2695650" cy="3594199"/>
          </a:xfrm>
          <a:prstGeom prst="rect">
            <a:avLst/>
          </a:prstGeom>
        </p:spPr>
      </p:pic>
      <p:pic>
        <p:nvPicPr>
          <p:cNvPr id="6" name="Picture 5" descr="A close up of the 1880 Train sign on an old water tower.">
            <a:extLst>
              <a:ext uri="{FF2B5EF4-FFF2-40B4-BE49-F238E27FC236}">
                <a16:creationId xmlns:a16="http://schemas.microsoft.com/office/drawing/2014/main" id="{1DB66502-83CB-D42E-995D-9EB8C99CB05E}"/>
              </a:ext>
            </a:extLst>
          </p:cNvPr>
          <p:cNvPicPr>
            <a:picLocks noChangeAspect="1"/>
          </p:cNvPicPr>
          <p:nvPr/>
        </p:nvPicPr>
        <p:blipFill rotWithShape="1">
          <a:blip r:embed="rId4"/>
          <a:srcRect t="19934" r="63560" b="50078"/>
          <a:stretch/>
        </p:blipFill>
        <p:spPr>
          <a:xfrm>
            <a:off x="8028352" y="2154599"/>
            <a:ext cx="3221174" cy="3534455"/>
          </a:xfrm>
          <a:prstGeom prst="rect">
            <a:avLst/>
          </a:prstGeom>
        </p:spPr>
      </p:pic>
      <p:sp>
        <p:nvSpPr>
          <p:cNvPr id="7" name="Arrow: Left 9" descr="Arrow pointing to 1880 Train sign on tower">
            <a:extLst>
              <a:ext uri="{FF2B5EF4-FFF2-40B4-BE49-F238E27FC236}">
                <a16:creationId xmlns:a16="http://schemas.microsoft.com/office/drawing/2014/main" id="{695A680F-B149-D48E-2668-EB59BBE79312}"/>
              </a:ext>
            </a:extLst>
          </p:cNvPr>
          <p:cNvSpPr/>
          <p:nvPr/>
        </p:nvSpPr>
        <p:spPr>
          <a:xfrm rot="11354989">
            <a:off x="7112457" y="3051494"/>
            <a:ext cx="2425105" cy="424672"/>
          </a:xfrm>
          <a:prstGeom prst="leftArrow">
            <a:avLst/>
          </a:prstGeom>
          <a:solidFill>
            <a:srgbClr val="FFD100"/>
          </a:solidFill>
          <a:ln w="38100">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37C7E4AC-EBDD-9644-5C28-9614B83F83EB}"/>
              </a:ext>
            </a:extLst>
          </p:cNvPr>
          <p:cNvSpPr txBox="1"/>
          <p:nvPr/>
        </p:nvSpPr>
        <p:spPr>
          <a:xfrm>
            <a:off x="5062887" y="1597572"/>
            <a:ext cx="5890661" cy="529569"/>
          </a:xfrm>
          <a:prstGeom prst="rect">
            <a:avLst/>
          </a:prstGeom>
          <a:noFill/>
        </p:spPr>
        <p:txBody>
          <a:bodyPr wrap="square">
            <a:spAutoFit/>
          </a:bodyPr>
          <a:lstStyle/>
          <a:p>
            <a:pPr marL="0" indent="0">
              <a:lnSpc>
                <a:spcPct val="110000"/>
              </a:lnSpc>
              <a:buNone/>
            </a:pPr>
            <a:r>
              <a:rPr lang="en-US" sz="2800" b="1" dirty="0">
                <a:latin typeface="Arial" panose="020B0604020202020204" pitchFamily="34" charset="0"/>
                <a:cs typeface="Arial" panose="020B0604020202020204" pitchFamily="34" charset="0"/>
              </a:rPr>
              <a:t>Picture Clue: </a:t>
            </a:r>
          </a:p>
        </p:txBody>
      </p:sp>
    </p:spTree>
    <p:extLst>
      <p:ext uri="{BB962C8B-B14F-4D97-AF65-F5344CB8AC3E}">
        <p14:creationId xmlns:p14="http://schemas.microsoft.com/office/powerpoint/2010/main" val="2403287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descr="yellow highlight">
            <a:extLst>
              <a:ext uri="{FF2B5EF4-FFF2-40B4-BE49-F238E27FC236}">
                <a16:creationId xmlns:a16="http://schemas.microsoft.com/office/drawing/2014/main" id="{85828BB9-D80B-2574-FDAF-55B4C1FFC868}"/>
              </a:ext>
            </a:extLst>
          </p:cNvPr>
          <p:cNvSpPr/>
          <p:nvPr/>
        </p:nvSpPr>
        <p:spPr>
          <a:xfrm>
            <a:off x="4897677" y="3457184"/>
            <a:ext cx="2167002" cy="275572"/>
          </a:xfrm>
          <a:prstGeom prst="rect">
            <a:avLst/>
          </a:prstGeom>
          <a:solidFill>
            <a:srgbClr val="FFD1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4 </a:t>
            </a:r>
            <a:r>
              <a:rPr lang="en-US" dirty="0">
                <a:solidFill>
                  <a:schemeClr val="bg1"/>
                </a:solidFill>
              </a:rPr>
              <a:t>– 1</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10515600" cy="4165919"/>
          </a:xfrm>
        </p:spPr>
        <p:txBody>
          <a:bodyPr numCol="1">
            <a:noAutofit/>
          </a:bodyPr>
          <a:lstStyle/>
          <a:p>
            <a:pPr marL="0" indent="0">
              <a:lnSpc>
                <a:spcPct val="110000"/>
              </a:lnSpc>
              <a:buNone/>
            </a:pPr>
            <a:r>
              <a:rPr lang="en-US" sz="2000" b="1" dirty="0">
                <a:latin typeface="Arial" panose="020B0604020202020204" pitchFamily="34" charset="0"/>
                <a:cs typeface="Arial" panose="020B0604020202020204" pitchFamily="34" charset="0"/>
              </a:rPr>
              <a:t>Type of Lock: </a:t>
            </a:r>
            <a:r>
              <a:rPr lang="en-US" sz="2000" dirty="0">
                <a:latin typeface="Arial" panose="020B0604020202020204" pitchFamily="34" charset="0"/>
                <a:cs typeface="Arial" panose="020B0604020202020204" pitchFamily="34" charset="0"/>
              </a:rPr>
              <a:t>Color </a:t>
            </a:r>
          </a:p>
          <a:p>
            <a:pPr marL="0" indent="0">
              <a:lnSpc>
                <a:spcPct val="110000"/>
              </a:lnSpc>
              <a:buNone/>
            </a:pPr>
            <a:r>
              <a:rPr lang="en-US" sz="2000" b="1" dirty="0">
                <a:latin typeface="Arial" panose="020B0604020202020204" pitchFamily="34" charset="0"/>
                <a:cs typeface="Arial" panose="020B0604020202020204" pitchFamily="34" charset="0"/>
              </a:rPr>
              <a:t>Story Clue: </a:t>
            </a:r>
          </a:p>
          <a:p>
            <a:pPr marL="0" indent="0">
              <a:lnSpc>
                <a:spcPct val="100000"/>
              </a:lnSpc>
              <a:spcBef>
                <a:spcPts val="400"/>
              </a:spcBef>
              <a:buNone/>
            </a:pPr>
            <a:r>
              <a:rPr lang="en-US" sz="1600" dirty="0">
                <a:latin typeface="Arial" panose="020B0604020202020204" pitchFamily="34" charset="0"/>
                <a:cs typeface="Arial" panose="020B0604020202020204" pitchFamily="34" charset="0"/>
              </a:rPr>
              <a:t>The expansion of ranching and other immigrants into Dakota Territory did not stop with the end of open range or the with the decline of the Gold Rush. People were hungry for more land to settle and raise cattle. They pushed for the government to reduce the size of the Great Sioux Reservation. The Sioux initially opposed this reduction; however, after some time the Government was able to receive enough signatures to pass the Sioux Bill of 1889. This broke the Great Sioux Reservation into </a:t>
            </a:r>
            <a:r>
              <a:rPr lang="en-US" sz="1600" b="1" i="1" dirty="0">
                <a:latin typeface="Arial" panose="020B0604020202020204" pitchFamily="34" charset="0"/>
                <a:cs typeface="Arial" panose="020B0604020202020204" pitchFamily="34" charset="0"/>
              </a:rPr>
              <a:t>six smaller land areas </a:t>
            </a:r>
            <a:r>
              <a:rPr lang="en-US" sz="1600" dirty="0">
                <a:latin typeface="Arial" panose="020B0604020202020204" pitchFamily="34" charset="0"/>
                <a:cs typeface="Arial" panose="020B0604020202020204" pitchFamily="34" charset="0"/>
              </a:rPr>
              <a:t>and resulted in a transfer of nine million acres of land. The Sioux Act also opened the reservation to non-Indians.</a:t>
            </a:r>
          </a:p>
        </p:txBody>
      </p:sp>
    </p:spTree>
    <p:extLst>
      <p:ext uri="{BB962C8B-B14F-4D97-AF65-F5344CB8AC3E}">
        <p14:creationId xmlns:p14="http://schemas.microsoft.com/office/powerpoint/2010/main" val="3780575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Lock 4 </a:t>
            </a:r>
            <a:r>
              <a:rPr lang="en-US" dirty="0">
                <a:solidFill>
                  <a:schemeClr val="bg1"/>
                </a:solidFill>
              </a:rPr>
              <a:t>– 2</a:t>
            </a:r>
            <a:endParaRPr lang="en-US" dirty="0"/>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1" y="1597572"/>
            <a:ext cx="3926304" cy="4105463"/>
          </a:xfrm>
        </p:spPr>
        <p:txBody>
          <a:bodyPr numCol="1">
            <a:noAutofit/>
          </a:bodyPr>
          <a:lstStyle/>
          <a:p>
            <a:pPr marL="0" indent="0">
              <a:lnSpc>
                <a:spcPct val="110000"/>
              </a:lnSpc>
              <a:buNone/>
            </a:pPr>
            <a:r>
              <a:rPr lang="en-US" b="1" dirty="0">
                <a:latin typeface="Arial" panose="020B0604020202020204" pitchFamily="34" charset="0"/>
                <a:cs typeface="Arial" panose="020B0604020202020204" pitchFamily="34" charset="0"/>
              </a:rPr>
              <a:t>Type of Lock: </a:t>
            </a:r>
            <a:r>
              <a:rPr lang="en-US" dirty="0">
                <a:latin typeface="Arial" panose="020B0604020202020204" pitchFamily="34" charset="0"/>
                <a:cs typeface="Arial" panose="020B0604020202020204" pitchFamily="34" charset="0"/>
              </a:rPr>
              <a:t>Alphabet </a:t>
            </a:r>
          </a:p>
          <a:p>
            <a:pPr marL="0" indent="0">
              <a:lnSpc>
                <a:spcPct val="110000"/>
              </a:lnSpc>
              <a:buNone/>
            </a:pPr>
            <a:r>
              <a:rPr lang="en-US" b="1" dirty="0">
                <a:latin typeface="Arial" panose="020B0604020202020204" pitchFamily="34" charset="0"/>
                <a:cs typeface="Arial" panose="020B0604020202020204" pitchFamily="34" charset="0"/>
              </a:rPr>
              <a:t>Story Clue: </a:t>
            </a:r>
            <a:r>
              <a:rPr lang="en-US" dirty="0">
                <a:latin typeface="Arial" panose="020B0604020202020204" pitchFamily="34" charset="0"/>
                <a:cs typeface="Arial" panose="020B0604020202020204" pitchFamily="34" charset="0"/>
              </a:rPr>
              <a:t>six smaller land areas</a:t>
            </a:r>
          </a:p>
        </p:txBody>
      </p:sp>
      <p:pic>
        <p:nvPicPr>
          <p:cNvPr id="8" name="Picture 7" descr="South Dakota map with Native American Reservations identified">
            <a:extLst>
              <a:ext uri="{FF2B5EF4-FFF2-40B4-BE49-F238E27FC236}">
                <a16:creationId xmlns:a16="http://schemas.microsoft.com/office/drawing/2014/main" id="{E8F041A3-2FD0-E92D-AF9C-E77A448558F7}"/>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694956" y="1954966"/>
            <a:ext cx="5826485" cy="3740306"/>
          </a:xfrm>
          <a:prstGeom prst="rect">
            <a:avLst/>
          </a:prstGeom>
        </p:spPr>
      </p:pic>
      <p:sp>
        <p:nvSpPr>
          <p:cNvPr id="5" name="TextBox 4">
            <a:extLst>
              <a:ext uri="{FF2B5EF4-FFF2-40B4-BE49-F238E27FC236}">
                <a16:creationId xmlns:a16="http://schemas.microsoft.com/office/drawing/2014/main" id="{330CDC66-4ED7-86AB-9174-CE3C4D2CA3B6}"/>
              </a:ext>
            </a:extLst>
          </p:cNvPr>
          <p:cNvSpPr txBox="1"/>
          <p:nvPr/>
        </p:nvSpPr>
        <p:spPr>
          <a:xfrm>
            <a:off x="4937761" y="1597572"/>
            <a:ext cx="6102416" cy="529569"/>
          </a:xfrm>
          <a:prstGeom prst="rect">
            <a:avLst/>
          </a:prstGeom>
          <a:noFill/>
        </p:spPr>
        <p:txBody>
          <a:bodyPr wrap="square">
            <a:spAutoFit/>
          </a:bodyPr>
          <a:lstStyle/>
          <a:p>
            <a:pPr marL="0" indent="0">
              <a:lnSpc>
                <a:spcPct val="110000"/>
              </a:lnSpc>
              <a:buNone/>
            </a:pPr>
            <a:r>
              <a:rPr lang="en-US" sz="2800" b="1" dirty="0">
                <a:latin typeface="Arial" panose="020B0604020202020204" pitchFamily="34" charset="0"/>
                <a:cs typeface="Arial" panose="020B0604020202020204" pitchFamily="34" charset="0"/>
              </a:rPr>
              <a:t>Picture Clue: </a:t>
            </a:r>
          </a:p>
        </p:txBody>
      </p:sp>
    </p:spTree>
    <p:extLst>
      <p:ext uri="{BB962C8B-B14F-4D97-AF65-F5344CB8AC3E}">
        <p14:creationId xmlns:p14="http://schemas.microsoft.com/office/powerpoint/2010/main" val="2364778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DSU-Extension-PowerPoint-HD">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DSU-Extension-PowerPoint-HD.potx" id="{B29377CA-4418-E74F-B355-56254798DD37}" vid="{04944D13-CC9E-9849-9C63-D9112B56B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SDSU-Extension-PowerPoint-HD</Template>
  <TotalTime>141</TotalTime>
  <Words>2069</Words>
  <Application>Microsoft Macintosh PowerPoint</Application>
  <PresentationFormat>Widescreen</PresentationFormat>
  <Paragraphs>154</Paragraphs>
  <Slides>14</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Aptos</vt:lpstr>
      <vt:lpstr>Arial</vt:lpstr>
      <vt:lpstr>Calibri</vt:lpstr>
      <vt:lpstr>Clarendon Text Pro</vt:lpstr>
      <vt:lpstr>Palatino</vt:lpstr>
      <vt:lpstr>SDSU-Extension-PowerPoint-HD</vt:lpstr>
      <vt:lpstr>Adopt-A-Cow: Beef</vt:lpstr>
      <vt:lpstr>Lock 1 – 1</vt:lpstr>
      <vt:lpstr>Lock 1 – 2</vt:lpstr>
      <vt:lpstr>Lock 2 – 1</vt:lpstr>
      <vt:lpstr>Lock 2 – 2</vt:lpstr>
      <vt:lpstr>Lock 3 – 1</vt:lpstr>
      <vt:lpstr>Lock 3 – 2</vt:lpstr>
      <vt:lpstr>Lock 4 – 1</vt:lpstr>
      <vt:lpstr>Lock 4 – 2</vt:lpstr>
      <vt:lpstr>Lock 5 – 1</vt:lpstr>
      <vt:lpstr>Lock 5 – 2</vt:lpstr>
      <vt:lpstr>Lock 6 – 1</vt:lpstr>
      <vt:lpstr>Lock 6 – 2</vt:lpstr>
      <vt:lpstr>And Justice For All</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Adopt-A-Cow: Beef - Beef's Impact on South Dakota - Condensed Escape Room Clues</dc:title>
  <dc:subject/>
  <dc:creator>Christine Wood</dc:creator>
  <cp:keywords/>
  <dc:description/>
  <cp:lastModifiedBy>Cartney, Shelly</cp:lastModifiedBy>
  <cp:revision>10</cp:revision>
  <dcterms:created xsi:type="dcterms:W3CDTF">2024-07-19T18:33:50Z</dcterms:created>
  <dcterms:modified xsi:type="dcterms:W3CDTF">2025-10-08T19:57:15Z</dcterms:modified>
  <cp:category/>
</cp:coreProperties>
</file>