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5"/>
  </p:notesMasterIdLst>
  <p:handoutMasterIdLst>
    <p:handoutMasterId r:id="rId26"/>
  </p:handoutMasterIdLst>
  <p:sldIdLst>
    <p:sldId id="256" r:id="rId5"/>
    <p:sldId id="259" r:id="rId6"/>
    <p:sldId id="276" r:id="rId7"/>
    <p:sldId id="277" r:id="rId8"/>
    <p:sldId id="278" r:id="rId9"/>
    <p:sldId id="288" r:id="rId10"/>
    <p:sldId id="295" r:id="rId11"/>
    <p:sldId id="294" r:id="rId12"/>
    <p:sldId id="280" r:id="rId13"/>
    <p:sldId id="281" r:id="rId14"/>
    <p:sldId id="289" r:id="rId15"/>
    <p:sldId id="282" r:id="rId16"/>
    <p:sldId id="290" r:id="rId17"/>
    <p:sldId id="283" r:id="rId18"/>
    <p:sldId id="291" r:id="rId19"/>
    <p:sldId id="284" r:id="rId20"/>
    <p:sldId id="292" r:id="rId21"/>
    <p:sldId id="285" r:id="rId22"/>
    <p:sldId id="293"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 id="{61EEBB97-0B80-0079-7C5D-1D3FAAB20B7B}" name="Chamblin, Rachel" initials="CR" userId="S::rachel.chamblin@sdstate.edu::f8e5c6ab-10d8-4b91-8cc1-bb1904027a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3266D2-CD6A-FDA5-FB5E-8D7736AEE858}" v="11" dt="2025-09-03T13:37:32.7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62"/>
    <p:restoredTop sz="94688"/>
  </p:normalViewPr>
  <p:slideViewPr>
    <p:cSldViewPr snapToGrid="0">
      <p:cViewPr varScale="1">
        <p:scale>
          <a:sx n="196" d="100"/>
          <a:sy n="196" d="100"/>
        </p:scale>
        <p:origin x="456" y="1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10/3/25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you recognize the foods shown?</a:t>
            </a:r>
            <a:endParaRPr lang="en-US" baseline="0"/>
          </a:p>
          <a:p>
            <a:r>
              <a:rPr lang="en-US" baseline="0"/>
              <a:t>What do know you  about them?</a:t>
            </a:r>
          </a:p>
          <a:p>
            <a:r>
              <a:rPr lang="en-US" baseline="0"/>
              <a:t>What are they?</a:t>
            </a:r>
          </a:p>
          <a:p>
            <a:r>
              <a:rPr lang="en-US" baseline="0"/>
              <a:t>What do they have in common?</a:t>
            </a:r>
          </a:p>
          <a:p>
            <a:r>
              <a:rPr lang="en-US" baseline="0"/>
              <a:t>Where do they come from?</a:t>
            </a:r>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88277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2DC66-8015-2568-1E3D-D2A499156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D073B5-A5B6-50BF-7EC9-57FDE5950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526A11-71F1-BAC0-1272-218BB7C4974B}"/>
              </a:ext>
            </a:extLst>
          </p:cNvPr>
          <p:cNvSpPr>
            <a:spLocks noGrp="1"/>
          </p:cNvSpPr>
          <p:nvPr>
            <p:ph type="body" idx="1"/>
          </p:nvPr>
        </p:nvSpPr>
        <p:spPr/>
        <p:txBody>
          <a:bodyPr/>
          <a:lstStyle/>
          <a:p>
            <a:endParaRPr lang="en-US" sz="1200" b="1" i="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97DCC46-9C73-FFA1-4172-D93F7161F7DC}"/>
              </a:ext>
            </a:extLst>
          </p:cNvPr>
          <p:cNvSpPr>
            <a:spLocks noGrp="1"/>
          </p:cNvSpPr>
          <p:nvPr>
            <p:ph type="sldNum" sz="quarter" idx="5"/>
          </p:nvPr>
        </p:nvSpPr>
        <p:spPr/>
        <p:txBody>
          <a:bodyPr/>
          <a:lstStyle/>
          <a:p>
            <a:fld id="{E0ECC610-5721-6F4D-B2B9-8C66FCE96C21}" type="slidenum">
              <a:rPr lang="en-US" smtClean="0"/>
              <a:t>13</a:t>
            </a:fld>
            <a:endParaRPr lang="en-US"/>
          </a:p>
        </p:txBody>
      </p:sp>
    </p:spTree>
    <p:extLst>
      <p:ext uri="{BB962C8B-B14F-4D97-AF65-F5344CB8AC3E}">
        <p14:creationId xmlns:p14="http://schemas.microsoft.com/office/powerpoint/2010/main" val="4206786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14</a:t>
            </a:fld>
            <a:endParaRPr lang="en-US"/>
          </a:p>
        </p:txBody>
      </p:sp>
    </p:spTree>
    <p:extLst>
      <p:ext uri="{BB962C8B-B14F-4D97-AF65-F5344CB8AC3E}">
        <p14:creationId xmlns:p14="http://schemas.microsoft.com/office/powerpoint/2010/main" val="1509818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07C4A-658E-E998-0350-1FA3E22CF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2B2F9D-0710-50FB-6FDF-4BC4CDA08C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9C03C9-3B72-E076-31DC-6C0D5B46BA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5751E652-2617-D7BC-7DC7-6B23A78F97E3}"/>
              </a:ext>
            </a:extLst>
          </p:cNvPr>
          <p:cNvSpPr>
            <a:spLocks noGrp="1"/>
          </p:cNvSpPr>
          <p:nvPr>
            <p:ph type="sldNum" sz="quarter" idx="5"/>
          </p:nvPr>
        </p:nvSpPr>
        <p:spPr/>
        <p:txBody>
          <a:bodyPr/>
          <a:lstStyle/>
          <a:p>
            <a:fld id="{E0ECC610-5721-6F4D-B2B9-8C66FCE96C21}" type="slidenum">
              <a:rPr lang="en-US" smtClean="0"/>
              <a:t>15</a:t>
            </a:fld>
            <a:endParaRPr lang="en-US"/>
          </a:p>
        </p:txBody>
      </p:sp>
    </p:spTree>
    <p:extLst>
      <p:ext uri="{BB962C8B-B14F-4D97-AF65-F5344CB8AC3E}">
        <p14:creationId xmlns:p14="http://schemas.microsoft.com/office/powerpoint/2010/main" val="2660107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16</a:t>
            </a:fld>
            <a:endParaRPr lang="en-US"/>
          </a:p>
        </p:txBody>
      </p:sp>
    </p:spTree>
    <p:extLst>
      <p:ext uri="{BB962C8B-B14F-4D97-AF65-F5344CB8AC3E}">
        <p14:creationId xmlns:p14="http://schemas.microsoft.com/office/powerpoint/2010/main" val="397626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35B4A-BFD8-8D0C-B973-A679CD45FD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A48977-2C07-1B17-DDD1-002359E69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30A748-652C-789F-EB90-6D4CDE1E28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FCC0D0A-3B36-2877-658C-F69905FD20A0}"/>
              </a:ext>
            </a:extLst>
          </p:cNvPr>
          <p:cNvSpPr>
            <a:spLocks noGrp="1"/>
          </p:cNvSpPr>
          <p:nvPr>
            <p:ph type="sldNum" sz="quarter" idx="5"/>
          </p:nvPr>
        </p:nvSpPr>
        <p:spPr/>
        <p:txBody>
          <a:bodyPr/>
          <a:lstStyle/>
          <a:p>
            <a:fld id="{E0ECC610-5721-6F4D-B2B9-8C66FCE96C21}" type="slidenum">
              <a:rPr lang="en-US" smtClean="0"/>
              <a:t>17</a:t>
            </a:fld>
            <a:endParaRPr lang="en-US"/>
          </a:p>
        </p:txBody>
      </p:sp>
    </p:spTree>
    <p:extLst>
      <p:ext uri="{BB962C8B-B14F-4D97-AF65-F5344CB8AC3E}">
        <p14:creationId xmlns:p14="http://schemas.microsoft.com/office/powerpoint/2010/main" val="350933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help some baby calves find their mommas. What characteristics do we see that are the same between the calf and its mom?</a:t>
            </a:r>
          </a:p>
        </p:txBody>
      </p:sp>
      <p:sp>
        <p:nvSpPr>
          <p:cNvPr id="4" name="Slide Number Placeholder 3"/>
          <p:cNvSpPr>
            <a:spLocks noGrp="1"/>
          </p:cNvSpPr>
          <p:nvPr>
            <p:ph type="sldNum" sz="quarter" idx="5"/>
          </p:nvPr>
        </p:nvSpPr>
        <p:spPr/>
        <p:txBody>
          <a:bodyPr/>
          <a:lstStyle/>
          <a:p>
            <a:fld id="{E0ECC610-5721-6F4D-B2B9-8C66FCE96C21}" type="slidenum">
              <a:rPr lang="en-US" smtClean="0"/>
              <a:t>18</a:t>
            </a:fld>
            <a:endParaRPr lang="en-US"/>
          </a:p>
        </p:txBody>
      </p:sp>
    </p:spTree>
    <p:extLst>
      <p:ext uri="{BB962C8B-B14F-4D97-AF65-F5344CB8AC3E}">
        <p14:creationId xmlns:p14="http://schemas.microsoft.com/office/powerpoint/2010/main" val="3453326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97CCC-566D-BC14-33BB-4A1064CF5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9212E2-DBAC-FF5F-15A2-BB5E94F68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7A8247-1749-60EF-F68F-74B87038103E}"/>
              </a:ext>
            </a:extLst>
          </p:cNvPr>
          <p:cNvSpPr>
            <a:spLocks noGrp="1"/>
          </p:cNvSpPr>
          <p:nvPr>
            <p:ph type="body" idx="1"/>
          </p:nvPr>
        </p:nvSpPr>
        <p:spPr/>
        <p:txBody>
          <a:bodyPr/>
          <a:lstStyle/>
          <a:p>
            <a:r>
              <a:rPr lang="en-US" sz="1800" b="0" i="1" u="none" strike="noStrike" dirty="0">
                <a:solidFill>
                  <a:srgbClr val="000000"/>
                </a:solidFill>
                <a:effectLst/>
                <a:latin typeface="Calibri" panose="020F0502020204030204" pitchFamily="34" charset="0"/>
              </a:rPr>
              <a:t>*This slide contains animations during slide show mode. These animations are noted by a number in italicized parenthesis.</a:t>
            </a:r>
          </a:p>
          <a:p>
            <a:endParaRPr lang="en-US" sz="1800" b="0" i="1" u="none" strike="noStrike" dirty="0">
              <a:solidFill>
                <a:srgbClr val="000000"/>
              </a:solidFill>
              <a:effectLst/>
              <a:latin typeface="Calibri" panose="020F0502020204030204" pitchFamily="34" charset="0"/>
            </a:endParaRPr>
          </a:p>
          <a:p>
            <a:r>
              <a:rPr lang="en-US" dirty="0"/>
              <a:t>What are the similarities between this momma and her baby?</a:t>
            </a:r>
          </a:p>
          <a:p>
            <a:r>
              <a:rPr lang="en-US" i="1" dirty="0"/>
              <a:t>Both are black and white, both have pink on their noses.</a:t>
            </a:r>
          </a:p>
          <a:p>
            <a:endParaRPr lang="en-US" i="1" dirty="0"/>
          </a:p>
          <a:p>
            <a:r>
              <a:rPr lang="en-US" i="0" dirty="0"/>
              <a:t>What are the difference between this momma and her baby?</a:t>
            </a:r>
          </a:p>
          <a:p>
            <a:r>
              <a:rPr lang="en-US" i="1" dirty="0"/>
              <a:t>The cow is larger than the baby.</a:t>
            </a:r>
          </a:p>
          <a:p>
            <a:endParaRPr lang="en-US" i="1" dirty="0"/>
          </a:p>
          <a:p>
            <a:r>
              <a:rPr lang="en-US" i="0" dirty="0"/>
              <a:t>There are also difference that aren’t visible in the picture like what they eat.</a:t>
            </a:r>
          </a:p>
          <a:p>
            <a:endParaRPr lang="en-US" i="0" dirty="0"/>
          </a:p>
          <a:p>
            <a:pPr marL="0" indent="0">
              <a:buNone/>
            </a:pPr>
            <a:r>
              <a:rPr lang="en-US" i="1" dirty="0"/>
              <a:t>(1)</a:t>
            </a:r>
            <a:r>
              <a:rPr lang="en-US" i="0" dirty="0"/>
              <a:t> What are the similarities between this momma and her baby?</a:t>
            </a:r>
          </a:p>
          <a:p>
            <a:r>
              <a:rPr lang="en-US" i="1" dirty="0"/>
              <a:t>Both are grey with a dark nose. They have a white ring around their nose.</a:t>
            </a:r>
          </a:p>
          <a:p>
            <a:endParaRPr lang="en-US" i="1" dirty="0"/>
          </a:p>
          <a:p>
            <a:r>
              <a:rPr lang="en-US" i="0" dirty="0"/>
              <a:t>What are the difference between this momma and her baby?</a:t>
            </a:r>
          </a:p>
          <a:p>
            <a:r>
              <a:rPr lang="en-US" i="1" dirty="0"/>
              <a:t>The cow is larger than the baby. The cow is a darker grey than the calf.</a:t>
            </a:r>
          </a:p>
          <a:p>
            <a:pPr marL="0" indent="0">
              <a:buNone/>
            </a:pPr>
            <a:endParaRPr lang="en-US" i="1" dirty="0"/>
          </a:p>
        </p:txBody>
      </p:sp>
      <p:sp>
        <p:nvSpPr>
          <p:cNvPr id="4" name="Slide Number Placeholder 3">
            <a:extLst>
              <a:ext uri="{FF2B5EF4-FFF2-40B4-BE49-F238E27FC236}">
                <a16:creationId xmlns:a16="http://schemas.microsoft.com/office/drawing/2014/main" id="{6A53D0EB-2D45-CC42-D897-14E66A22AACD}"/>
              </a:ext>
            </a:extLst>
          </p:cNvPr>
          <p:cNvSpPr>
            <a:spLocks noGrp="1"/>
          </p:cNvSpPr>
          <p:nvPr>
            <p:ph type="sldNum" sz="quarter" idx="5"/>
          </p:nvPr>
        </p:nvSpPr>
        <p:spPr/>
        <p:txBody>
          <a:bodyPr/>
          <a:lstStyle/>
          <a:p>
            <a:fld id="{E0ECC610-5721-6F4D-B2B9-8C66FCE96C21}" type="slidenum">
              <a:rPr lang="en-US" smtClean="0"/>
              <a:t>19</a:t>
            </a:fld>
            <a:endParaRPr lang="en-US"/>
          </a:p>
        </p:txBody>
      </p:sp>
    </p:spTree>
    <p:extLst>
      <p:ext uri="{BB962C8B-B14F-4D97-AF65-F5344CB8AC3E}">
        <p14:creationId xmlns:p14="http://schemas.microsoft.com/office/powerpoint/2010/main" val="1385409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20</a:t>
            </a:fld>
            <a:endParaRPr lang="en-US"/>
          </a:p>
        </p:txBody>
      </p:sp>
    </p:spTree>
    <p:extLst>
      <p:ext uri="{BB962C8B-B14F-4D97-AF65-F5344CB8AC3E}">
        <p14:creationId xmlns:p14="http://schemas.microsoft.com/office/powerpoint/2010/main" val="55543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animal is this?</a:t>
            </a:r>
          </a:p>
          <a:p>
            <a:endParaRPr lang="en-US"/>
          </a:p>
          <a:p>
            <a:r>
              <a:rPr lang="en-US"/>
              <a:t>What do we already know about this animal? </a:t>
            </a:r>
          </a:p>
          <a:p>
            <a:endParaRPr lang="en-US"/>
          </a:p>
          <a:p>
            <a:r>
              <a:rPr lang="en-US" i="1"/>
              <a:t>Explain to youth that all their</a:t>
            </a:r>
            <a:r>
              <a:rPr lang="en-US" i="1" baseline="0"/>
              <a:t> favorite dairy products originate on the farm with cows – specifically dairy cattle.</a:t>
            </a:r>
            <a:endParaRPr lang="en-US" i="1"/>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most cases it takes approximately 48 hours (2 days) for milk to go from the cow to your grocery store.</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58528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67E80-76F1-B88A-0BE0-ED4C913E6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F23E1D-B002-5E88-6BA0-B5EC5EC31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063D8-566D-55D5-9F23-86B584B3D92D}"/>
              </a:ext>
            </a:extLst>
          </p:cNvPr>
          <p:cNvSpPr>
            <a:spLocks noGrp="1"/>
          </p:cNvSpPr>
          <p:nvPr>
            <p:ph type="body" idx="1"/>
          </p:nvPr>
        </p:nvSpPr>
        <p:spPr/>
        <p:txBody>
          <a:bodyPr/>
          <a:lstStyle/>
          <a:p>
            <a:r>
              <a:rPr lang="en-US" sz="1200"/>
              <a:t>Here is a closer</a:t>
            </a:r>
            <a:r>
              <a:rPr lang="en-US" sz="1200" baseline="0"/>
              <a:t> look at the state of SD. This map shows where dairy cattle live as well as where the various dairy processing facilities in SD are located.</a:t>
            </a:r>
          </a:p>
          <a:p>
            <a:endParaRPr lang="en-US" sz="1200" baseline="0"/>
          </a:p>
          <a:p>
            <a:r>
              <a:rPr lang="en-US" sz="1200" baseline="0"/>
              <a:t>Can you find your hometown and county on this map?</a:t>
            </a:r>
          </a:p>
          <a:p>
            <a:endParaRPr lang="en-US" sz="120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What do you notice about where the dairy cattle are located and where the processing facilities are in comparison?</a:t>
            </a:r>
          </a:p>
        </p:txBody>
      </p:sp>
      <p:sp>
        <p:nvSpPr>
          <p:cNvPr id="4" name="Slide Number Placeholder 3">
            <a:extLst>
              <a:ext uri="{FF2B5EF4-FFF2-40B4-BE49-F238E27FC236}">
                <a16:creationId xmlns:a16="http://schemas.microsoft.com/office/drawing/2014/main" id="{2286A767-88A2-4A11-CE48-21010C7BD762}"/>
              </a:ext>
            </a:extLst>
          </p:cNvPr>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3312918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we look closer at these dairy</a:t>
            </a:r>
            <a:r>
              <a:rPr lang="en-US" baseline="0"/>
              <a:t> farms, we will find that there are a variety of different types of cows. Some are black and white, some are red, and some are brown. This is because they are different breeds. We may be more familiar to using the term breeds when we are talking about the dogs in our neighborhood. We may have a Labrador while our neighbor has a Chihuahua. These different breeds of dogs are known for different characteristics. This is true for cattle too. There are specific breeds of cattle that are better for producing milk than others. These are dairy breeds. Let’s take a closer look at what those breeds are. </a:t>
            </a:r>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9</a:t>
            </a:fld>
            <a:endParaRPr lang="en-US"/>
          </a:p>
        </p:txBody>
      </p:sp>
    </p:spTree>
    <p:extLst>
      <p:ext uri="{BB962C8B-B14F-4D97-AF65-F5344CB8AC3E}">
        <p14:creationId xmlns:p14="http://schemas.microsoft.com/office/powerpoint/2010/main" val="1394961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10</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F63E5-A2E4-464A-85EA-A0763D428F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F1598-CDD7-704B-4D1C-51FA3A33A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6D8E26-D696-C6E9-517E-9FBD43E99E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0C89939-F772-7572-0243-DCCA5F12C565}"/>
              </a:ext>
            </a:extLst>
          </p:cNvPr>
          <p:cNvSpPr>
            <a:spLocks noGrp="1"/>
          </p:cNvSpPr>
          <p:nvPr>
            <p:ph type="sldNum" sz="quarter" idx="5"/>
          </p:nvPr>
        </p:nvSpPr>
        <p:spPr/>
        <p:txBody>
          <a:bodyPr/>
          <a:lstStyle/>
          <a:p>
            <a:fld id="{E0ECC610-5721-6F4D-B2B9-8C66FCE96C21}" type="slidenum">
              <a:rPr lang="en-US" smtClean="0"/>
              <a:t>11</a:t>
            </a:fld>
            <a:endParaRPr lang="en-US"/>
          </a:p>
        </p:txBody>
      </p:sp>
    </p:spTree>
    <p:extLst>
      <p:ext uri="{BB962C8B-B14F-4D97-AF65-F5344CB8AC3E}">
        <p14:creationId xmlns:p14="http://schemas.microsoft.com/office/powerpoint/2010/main" val="1708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Help students use context clues to identify which cow picture goes with each article.</a:t>
            </a:r>
          </a:p>
        </p:txBody>
      </p:sp>
      <p:sp>
        <p:nvSpPr>
          <p:cNvPr id="4" name="Slide Number Placeholder 3"/>
          <p:cNvSpPr>
            <a:spLocks noGrp="1"/>
          </p:cNvSpPr>
          <p:nvPr>
            <p:ph type="sldNum" sz="quarter" idx="5"/>
          </p:nvPr>
        </p:nvSpPr>
        <p:spPr/>
        <p:txBody>
          <a:bodyPr/>
          <a:lstStyle/>
          <a:p>
            <a:fld id="{E0ECC610-5721-6F4D-B2B9-8C66FCE96C21}" type="slidenum">
              <a:rPr lang="en-US" smtClean="0"/>
              <a:t>12</a:t>
            </a:fld>
            <a:endParaRPr lang="en-US"/>
          </a:p>
        </p:txBody>
      </p:sp>
    </p:spTree>
    <p:extLst>
      <p:ext uri="{BB962C8B-B14F-4D97-AF65-F5344CB8AC3E}">
        <p14:creationId xmlns:p14="http://schemas.microsoft.com/office/powerpoint/2010/main" val="3379297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49714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443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786593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212581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2973464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1913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526669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572211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94193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8459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57143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412449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tes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9563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2124983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6281313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3029788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6909228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09118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Green-And Justice For All-Slide">
    <p:spTree>
      <p:nvGrpSpPr>
        <p:cNvPr id="1" name=""/>
        <p:cNvGrpSpPr/>
        <p:nvPr/>
      </p:nvGrpSpPr>
      <p:grpSpPr>
        <a:xfrm>
          <a:off x="0" y="0"/>
          <a:ext cx="0" cy="0"/>
          <a:chOff x="0" y="0"/>
          <a:chExt cx="0" cy="0"/>
        </a:xfrm>
      </p:grpSpPr>
      <p:sp>
        <p:nvSpPr>
          <p:cNvPr id="2" name="Title 13">
            <a:extLst>
              <a:ext uri="{FF2B5EF4-FFF2-40B4-BE49-F238E27FC236}">
                <a16:creationId xmlns:a16="http://schemas.microsoft.com/office/drawing/2014/main" id="{65476C34-45BF-8C9A-C1E8-A33067FCEA38}"/>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3" name="Picture 2">
            <a:extLst>
              <a:ext uri="{FF2B5EF4-FFF2-40B4-BE49-F238E27FC236}">
                <a16:creationId xmlns:a16="http://schemas.microsoft.com/office/drawing/2014/main" id="{D38F4006-1E15-C8BD-8281-F30DB2530862}"/>
              </a:ext>
            </a:extLst>
          </p:cNvPr>
          <p:cNvPicPr>
            <a:picLocks noChangeAspect="1"/>
          </p:cNvPicPr>
          <p:nvPr userDrawn="1"/>
        </p:nvPicPr>
        <p:blipFill>
          <a:blip r:embed="rId2"/>
          <a:srcRect b="63833"/>
          <a:stretch>
            <a:fillRect/>
          </a:stretch>
        </p:blipFill>
        <p:spPr>
          <a:xfrm>
            <a:off x="6349" y="0"/>
            <a:ext cx="12179302" cy="2480310"/>
          </a:xfrm>
          <a:prstGeom prst="rect">
            <a:avLst/>
          </a:prstGeom>
        </p:spPr>
      </p:pic>
      <p:sp>
        <p:nvSpPr>
          <p:cNvPr id="4" name="Title 1">
            <a:extLst>
              <a:ext uri="{FF2B5EF4-FFF2-40B4-BE49-F238E27FC236}">
                <a16:creationId xmlns:a16="http://schemas.microsoft.com/office/drawing/2014/main" id="{AFE1AA80-0CCF-0190-F8FD-33BDE2373B33}"/>
              </a:ext>
            </a:extLst>
          </p:cNvPr>
          <p:cNvSpPr txBox="1">
            <a:spLocks/>
          </p:cNvSpPr>
          <p:nvPr userDrawn="1"/>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5" name="Title 1">
            <a:extLst>
              <a:ext uri="{FF2B5EF4-FFF2-40B4-BE49-F238E27FC236}">
                <a16:creationId xmlns:a16="http://schemas.microsoft.com/office/drawing/2014/main" id="{5598E8BB-D44E-DF9A-B764-CAE2C7352C2C}"/>
              </a:ext>
            </a:extLst>
          </p:cNvPr>
          <p:cNvSpPr txBox="1">
            <a:spLocks/>
          </p:cNvSpPr>
          <p:nvPr userDrawn="1"/>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6" name="TextBox 5">
            <a:extLst>
              <a:ext uri="{FF2B5EF4-FFF2-40B4-BE49-F238E27FC236}">
                <a16:creationId xmlns:a16="http://schemas.microsoft.com/office/drawing/2014/main" id="{8EFFB390-68FF-D696-43D7-42FFE5A93EA0}"/>
              </a:ext>
            </a:extLst>
          </p:cNvPr>
          <p:cNvSpPr txBox="1"/>
          <p:nvPr userDrawn="1"/>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424E770-AB88-99ED-E3AB-013C0025D3DF}"/>
              </a:ext>
            </a:extLst>
          </p:cNvPr>
          <p:cNvSpPr txBox="1"/>
          <p:nvPr userDrawn="1"/>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4" name="Title 1">
            <a:extLst>
              <a:ext uri="{FF2B5EF4-FFF2-40B4-BE49-F238E27FC236}">
                <a16:creationId xmlns:a16="http://schemas.microsoft.com/office/drawing/2014/main" id="{8059D4F5-876B-768C-B573-77C01890F453}"/>
              </a:ext>
            </a:extLst>
          </p:cNvPr>
          <p:cNvSpPr txBox="1">
            <a:spLocks/>
          </p:cNvSpPr>
          <p:nvPr userDrawn="1"/>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1881641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range-And Justice For All-Slide">
    <p:spTree>
      <p:nvGrpSpPr>
        <p:cNvPr id="1" name=""/>
        <p:cNvGrpSpPr/>
        <p:nvPr/>
      </p:nvGrpSpPr>
      <p:grpSpPr>
        <a:xfrm>
          <a:off x="0" y="0"/>
          <a:ext cx="0" cy="0"/>
          <a:chOff x="0" y="0"/>
          <a:chExt cx="0" cy="0"/>
        </a:xfrm>
      </p:grpSpPr>
      <p:sp>
        <p:nvSpPr>
          <p:cNvPr id="8" name="Title 13">
            <a:extLst>
              <a:ext uri="{FF2B5EF4-FFF2-40B4-BE49-F238E27FC236}">
                <a16:creationId xmlns:a16="http://schemas.microsoft.com/office/drawing/2014/main" id="{93317A31-A407-5F2C-B466-5AE50FC9CF1A}"/>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9" name="Picture 8">
            <a:extLst>
              <a:ext uri="{FF2B5EF4-FFF2-40B4-BE49-F238E27FC236}">
                <a16:creationId xmlns:a16="http://schemas.microsoft.com/office/drawing/2014/main" id="{A60CEF0A-85C7-8675-DA15-BCA3F484E40F}"/>
              </a:ext>
            </a:extLst>
          </p:cNvPr>
          <p:cNvPicPr>
            <a:picLocks noChangeAspect="1"/>
          </p:cNvPicPr>
          <p:nvPr userDrawn="1"/>
        </p:nvPicPr>
        <p:blipFill>
          <a:blip r:embed="rId2"/>
          <a:srcRect l="52" t="1" r="-52" b="57585"/>
          <a:stretch>
            <a:fillRect/>
          </a:stretch>
        </p:blipFill>
        <p:spPr>
          <a:xfrm>
            <a:off x="3175" y="-1"/>
            <a:ext cx="12185651" cy="2907275"/>
          </a:xfrm>
          <a:prstGeom prst="rect">
            <a:avLst/>
          </a:prstGeom>
        </p:spPr>
      </p:pic>
      <p:sp>
        <p:nvSpPr>
          <p:cNvPr id="10" name="Title 1">
            <a:extLst>
              <a:ext uri="{FF2B5EF4-FFF2-40B4-BE49-F238E27FC236}">
                <a16:creationId xmlns:a16="http://schemas.microsoft.com/office/drawing/2014/main" id="{773C8987-2647-E02F-C0B6-4C7B98DA9B95}"/>
              </a:ext>
            </a:extLst>
          </p:cNvPr>
          <p:cNvSpPr txBox="1">
            <a:spLocks/>
          </p:cNvSpPr>
          <p:nvPr userDrawn="1"/>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11" name="Title 1">
            <a:extLst>
              <a:ext uri="{FF2B5EF4-FFF2-40B4-BE49-F238E27FC236}">
                <a16:creationId xmlns:a16="http://schemas.microsoft.com/office/drawing/2014/main" id="{06351379-2AAE-0E3E-FF82-9A507C4707E9}"/>
              </a:ext>
            </a:extLst>
          </p:cNvPr>
          <p:cNvSpPr txBox="1">
            <a:spLocks/>
          </p:cNvSpPr>
          <p:nvPr userDrawn="1"/>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2" name="TextBox 11">
            <a:extLst>
              <a:ext uri="{FF2B5EF4-FFF2-40B4-BE49-F238E27FC236}">
                <a16:creationId xmlns:a16="http://schemas.microsoft.com/office/drawing/2014/main" id="{A371D2BC-BECD-C65B-CB85-0502DA5D8ABF}"/>
              </a:ext>
            </a:extLst>
          </p:cNvPr>
          <p:cNvSpPr txBox="1"/>
          <p:nvPr userDrawn="1"/>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925B7BCC-A9CD-313C-14F8-428E0ABE2B67}"/>
              </a:ext>
            </a:extLst>
          </p:cNvPr>
          <p:cNvSpPr txBox="1"/>
          <p:nvPr userDrawn="1"/>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5" name="Title 1">
            <a:extLst>
              <a:ext uri="{FF2B5EF4-FFF2-40B4-BE49-F238E27FC236}">
                <a16:creationId xmlns:a16="http://schemas.microsoft.com/office/drawing/2014/main" id="{126DACFB-8A7F-D970-DFA3-451D174E5A26}"/>
              </a:ext>
            </a:extLst>
          </p:cNvPr>
          <p:cNvSpPr txBox="1">
            <a:spLocks/>
          </p:cNvSpPr>
          <p:nvPr userDrawn="1"/>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4266112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549033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1030607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0318129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19101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7286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267118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2398110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10/3/25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02044001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701" r:id="rId20"/>
    <p:sldLayoutId id="2147483690" r:id="rId21"/>
    <p:sldLayoutId id="2147483691" r:id="rId22"/>
    <p:sldLayoutId id="2147483692" r:id="rId23"/>
    <p:sldLayoutId id="2147483693" r:id="rId24"/>
    <p:sldLayoutId id="2147483694" r:id="rId25"/>
    <p:sldLayoutId id="2147483699" r:id="rId26"/>
    <p:sldLayoutId id="2147483700"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video" Target="https://www.youtube.com/embed/LVyLCqPIYeE?feature=oembed" TargetMode="Externa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0.xml"/><Relationship Id="rId1" Type="http://schemas.openxmlformats.org/officeDocument/2006/relationships/video" Target="https://www.youtube.com/embed/DNM1MJ6dC2w?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28.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fontScale="77500" lnSpcReduction="20000"/>
          </a:bodyPr>
          <a:lstStyle/>
          <a:p>
            <a:r>
              <a:rPr lang="en-US" sz="3600" b="1">
                <a:latin typeface="Arial" panose="020B0604020202020204" pitchFamily="34" charset="0"/>
                <a:cs typeface="Arial" panose="020B0604020202020204" pitchFamily="34" charset="0"/>
              </a:rPr>
              <a:t>Lesson 1</a:t>
            </a:r>
          </a:p>
          <a:p>
            <a:r>
              <a:rPr lang="en-US" sz="3200" i="1">
                <a:latin typeface="Arial" panose="020B0604020202020204" pitchFamily="34" charset="0"/>
                <a:cs typeface="Arial" panose="020B0604020202020204" pitchFamily="34" charset="0"/>
              </a:rPr>
              <a:t>Where do milk and cheese come from?</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45718" r="24964"/>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err="1"/>
              <a:t>Stylin</a:t>
            </a:r>
            <a:r>
              <a:rPr lang="en-US"/>
              <a:t>’ Sally the Holstein</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38200" y="1597572"/>
            <a:ext cx="10515600" cy="4041227"/>
          </a:xfrm>
        </p:spPr>
        <p:txBody>
          <a:bodyPr numCol="1">
            <a:noAutofit/>
          </a:bodyPr>
          <a:lstStyle/>
          <a:p>
            <a:pPr marL="0" indent="0">
              <a:lnSpc>
                <a:spcPct val="100000"/>
              </a:lnSpc>
              <a:spcBef>
                <a:spcPts val="400"/>
              </a:spcBef>
              <a:buNone/>
            </a:pPr>
            <a:r>
              <a:rPr lang="en-US">
                <a:latin typeface="Arial" panose="020B0604020202020204" pitchFamily="34" charset="0"/>
                <a:cs typeface="Arial" panose="020B0604020202020204" pitchFamily="34" charset="0"/>
              </a:rPr>
              <a:t>First in our line-up, coming from the Netherlands in Northern Europe. Sally is a Holstein whose great-great-great-grandmother entered the United States by ship in 1852, arriving in Boston, Massachusetts.  Weighing in at 1400 pounds, Sally is one of the largest cattle in our line-up. Her </a:t>
            </a:r>
            <a:r>
              <a:rPr lang="en-US" b="1">
                <a:latin typeface="Arial" panose="020B0604020202020204" pitchFamily="34" charset="0"/>
                <a:cs typeface="Arial" panose="020B0604020202020204" pitchFamily="34" charset="0"/>
              </a:rPr>
              <a:t>black and white </a:t>
            </a:r>
            <a:r>
              <a:rPr lang="en-US">
                <a:latin typeface="Arial" panose="020B0604020202020204" pitchFamily="34" charset="0"/>
                <a:cs typeface="Arial" panose="020B0604020202020204" pitchFamily="34" charset="0"/>
              </a:rPr>
              <a:t>wardrobe makes her the ultimate classy cow.  Like others of her breed, Sally produces more milk than any others on the line up, nearly 10 gallons of milk per day.</a:t>
            </a:r>
          </a:p>
        </p:txBody>
      </p:sp>
    </p:spTree>
    <p:extLst>
      <p:ext uri="{BB962C8B-B14F-4D97-AF65-F5344CB8AC3E}">
        <p14:creationId xmlns:p14="http://schemas.microsoft.com/office/powerpoint/2010/main" val="3780575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D131C-CB81-A678-C560-0184F5C74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0D2B9-5954-4DF4-8652-8FFCF7113E89}"/>
              </a:ext>
            </a:extLst>
          </p:cNvPr>
          <p:cNvSpPr>
            <a:spLocks noGrp="1"/>
          </p:cNvSpPr>
          <p:nvPr>
            <p:ph type="title"/>
          </p:nvPr>
        </p:nvSpPr>
        <p:spPr/>
        <p:txBody>
          <a:bodyPr/>
          <a:lstStyle/>
          <a:p>
            <a:r>
              <a:rPr lang="en-US" err="1"/>
              <a:t>Stylin</a:t>
            </a:r>
            <a:r>
              <a:rPr lang="en-US"/>
              <a:t>’ Sally the Holstein </a:t>
            </a:r>
          </a:p>
        </p:txBody>
      </p:sp>
      <p:sp>
        <p:nvSpPr>
          <p:cNvPr id="3" name="Content Placeholder 2">
            <a:extLst>
              <a:ext uri="{FF2B5EF4-FFF2-40B4-BE49-F238E27FC236}">
                <a16:creationId xmlns:a16="http://schemas.microsoft.com/office/drawing/2014/main" id="{90CBC5FA-34FC-C2C1-AB08-BFD2FEC9A646}"/>
              </a:ext>
            </a:extLst>
          </p:cNvPr>
          <p:cNvSpPr>
            <a:spLocks noGrp="1"/>
          </p:cNvSpPr>
          <p:nvPr>
            <p:ph idx="1"/>
          </p:nvPr>
        </p:nvSpPr>
        <p:spPr>
          <a:xfrm>
            <a:off x="665480" y="1597572"/>
            <a:ext cx="6487160" cy="4041227"/>
          </a:xfrm>
        </p:spPr>
        <p:txBody>
          <a:bodyPr numCol="1">
            <a:noAutofit/>
          </a:bodyPr>
          <a:lstStyle/>
          <a:p>
            <a:pPr marL="0" indent="0">
              <a:lnSpc>
                <a:spcPct val="100000"/>
              </a:lnSpc>
              <a:spcBef>
                <a:spcPts val="400"/>
              </a:spcBef>
              <a:buNone/>
            </a:pPr>
            <a:r>
              <a:rPr lang="en-US" sz="2400">
                <a:latin typeface="Arial" panose="020B0604020202020204" pitchFamily="34" charset="0"/>
                <a:cs typeface="Arial" panose="020B0604020202020204" pitchFamily="34" charset="0"/>
              </a:rPr>
              <a:t>First in our line-up, coming from the Netherlands in Northern Europe. Sally is a Holstein whose great-great-great-grandmother entered the United States by ship in 1852, arriving in Boston, Massachusetts.  Weighing in at 1400 pounds, Sally is one of the largest cattle in our line-up. Her </a:t>
            </a:r>
            <a:r>
              <a:rPr lang="en-US" sz="2400" b="1">
                <a:latin typeface="Arial" panose="020B0604020202020204" pitchFamily="34" charset="0"/>
                <a:cs typeface="Arial" panose="020B0604020202020204" pitchFamily="34" charset="0"/>
              </a:rPr>
              <a:t>black and white </a:t>
            </a:r>
            <a:r>
              <a:rPr lang="en-US" sz="2400">
                <a:latin typeface="Arial" panose="020B0604020202020204" pitchFamily="34" charset="0"/>
                <a:cs typeface="Arial" panose="020B0604020202020204" pitchFamily="34" charset="0"/>
              </a:rPr>
              <a:t>wardrobe makes her the ultimate classy cow.  Like others of her breed, Sally produces more milk than any others on the line up, nearly 10 gallons of milk per day.</a:t>
            </a:r>
          </a:p>
        </p:txBody>
      </p:sp>
      <p:pic>
        <p:nvPicPr>
          <p:cNvPr id="5" name="Picture 4">
            <a:extLst>
              <a:ext uri="{FF2B5EF4-FFF2-40B4-BE49-F238E27FC236}">
                <a16:creationId xmlns:a16="http://schemas.microsoft.com/office/drawing/2014/main" id="{2A0A5DEB-84BA-90A3-2E3F-7083B5314763}"/>
              </a:ext>
              <a:ext uri="{C183D7F6-B498-43B3-948B-1728B52AA6E4}">
                <adec:decorative xmlns:adec="http://schemas.microsoft.com/office/drawing/2017/decorative" val="1"/>
              </a:ext>
            </a:extLst>
          </p:cNvPr>
          <p:cNvPicPr>
            <a:picLocks noChangeAspect="1"/>
          </p:cNvPicPr>
          <p:nvPr/>
        </p:nvPicPr>
        <p:blipFill>
          <a:blip r:embed="rId3"/>
          <a:srcRect r="20960"/>
          <a:stretch/>
        </p:blipFill>
        <p:spPr>
          <a:xfrm>
            <a:off x="7455253" y="1860505"/>
            <a:ext cx="4167787" cy="3515360"/>
          </a:xfrm>
          <a:prstGeom prst="rect">
            <a:avLst/>
          </a:prstGeom>
        </p:spPr>
      </p:pic>
    </p:spTree>
    <p:extLst>
      <p:ext uri="{BB962C8B-B14F-4D97-AF65-F5344CB8AC3E}">
        <p14:creationId xmlns:p14="http://schemas.microsoft.com/office/powerpoint/2010/main" val="3640834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err="1"/>
              <a:t>Runnin</a:t>
            </a:r>
            <a:r>
              <a:rPr lang="en-US"/>
              <a:t>’ Rita the Brown Swiss</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38200" y="1597572"/>
            <a:ext cx="10591799" cy="4105463"/>
          </a:xfrm>
        </p:spPr>
        <p:txBody>
          <a:bodyPr numCol="1">
            <a:noAutofit/>
          </a:bodyPr>
          <a:lstStyle/>
          <a:p>
            <a:pPr marL="0" indent="0">
              <a:lnSpc>
                <a:spcPct val="110000"/>
              </a:lnSpc>
              <a:buNone/>
            </a:pPr>
            <a:r>
              <a:rPr lang="en-US" sz="2600">
                <a:latin typeface="Arial" panose="020B0604020202020204" pitchFamily="34" charset="0"/>
                <a:cs typeface="Arial" panose="020B0604020202020204" pitchFamily="34" charset="0"/>
              </a:rPr>
              <a:t>Rita is coming in hot next in our line-up. She comes all the way from Switzerland, a mountainous country known for Swiss cheese. Rita’s ancestors crossed the ocean in 1869 and entered the U.S. in Massachusetts. Rita enjoys grazing on grass, but she has a sweet tooth. Her milk is high in lactose and milk sugar. It is perfect for making cheese. Rita is a very athletic 1400 pounds and is famous for her strong feet and legs. Rita is also known for her </a:t>
            </a:r>
            <a:r>
              <a:rPr lang="en-US" sz="2600" b="1">
                <a:latin typeface="Arial" panose="020B0604020202020204" pitchFamily="34" charset="0"/>
                <a:cs typeface="Arial" panose="020B0604020202020204" pitchFamily="34" charset="0"/>
              </a:rPr>
              <a:t>grey-brown</a:t>
            </a:r>
            <a:r>
              <a:rPr lang="en-US" sz="2600">
                <a:latin typeface="Arial" panose="020B0604020202020204" pitchFamily="34" charset="0"/>
                <a:cs typeface="Arial" panose="020B0604020202020204" pitchFamily="34" charset="0"/>
              </a:rPr>
              <a:t> color with a </a:t>
            </a:r>
            <a:r>
              <a:rPr lang="en-US" sz="2600" b="1">
                <a:latin typeface="Arial" panose="020B0604020202020204" pitchFamily="34" charset="0"/>
                <a:cs typeface="Arial" panose="020B0604020202020204" pitchFamily="34" charset="0"/>
              </a:rPr>
              <a:t>light band around her muzzle</a:t>
            </a:r>
            <a:r>
              <a:rPr lang="en-US" sz="2600">
                <a:latin typeface="Arial" panose="020B0604020202020204" pitchFamily="34" charset="0"/>
                <a:cs typeface="Arial" panose="020B0604020202020204" pitchFamily="34" charset="0"/>
              </a:rPr>
              <a:t> (nose and mouth).</a:t>
            </a:r>
          </a:p>
        </p:txBody>
      </p:sp>
    </p:spTree>
    <p:extLst>
      <p:ext uri="{BB962C8B-B14F-4D97-AF65-F5344CB8AC3E}">
        <p14:creationId xmlns:p14="http://schemas.microsoft.com/office/powerpoint/2010/main" val="2364778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921C9-408A-215D-4739-60E184B8A3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A4CFA3-46DE-6045-593E-BF6465FBFE27}"/>
              </a:ext>
            </a:extLst>
          </p:cNvPr>
          <p:cNvSpPr>
            <a:spLocks noGrp="1"/>
          </p:cNvSpPr>
          <p:nvPr>
            <p:ph type="title"/>
          </p:nvPr>
        </p:nvSpPr>
        <p:spPr/>
        <p:txBody>
          <a:bodyPr/>
          <a:lstStyle/>
          <a:p>
            <a:r>
              <a:rPr lang="en-US" err="1"/>
              <a:t>Runnin</a:t>
            </a:r>
            <a:r>
              <a:rPr lang="en-US"/>
              <a:t>’ Rita the Brown Swiss </a:t>
            </a:r>
          </a:p>
        </p:txBody>
      </p:sp>
      <p:sp>
        <p:nvSpPr>
          <p:cNvPr id="3" name="Content Placeholder 2">
            <a:extLst>
              <a:ext uri="{FF2B5EF4-FFF2-40B4-BE49-F238E27FC236}">
                <a16:creationId xmlns:a16="http://schemas.microsoft.com/office/drawing/2014/main" id="{E3CC1650-E942-38F3-B745-EAA6EB88716E}"/>
              </a:ext>
            </a:extLst>
          </p:cNvPr>
          <p:cNvSpPr>
            <a:spLocks noGrp="1"/>
          </p:cNvSpPr>
          <p:nvPr>
            <p:ph idx="1"/>
          </p:nvPr>
        </p:nvSpPr>
        <p:spPr>
          <a:xfrm>
            <a:off x="838201" y="1597572"/>
            <a:ext cx="6202680" cy="4105463"/>
          </a:xfrm>
        </p:spPr>
        <p:txBody>
          <a:bodyPr numCol="1">
            <a:noAutofit/>
          </a:bodyPr>
          <a:lstStyle/>
          <a:p>
            <a:pPr marL="0" indent="0">
              <a:lnSpc>
                <a:spcPct val="110000"/>
              </a:lnSpc>
              <a:buNone/>
            </a:pPr>
            <a:r>
              <a:rPr lang="en-US" sz="2100">
                <a:latin typeface="Arial" panose="020B0604020202020204" pitchFamily="34" charset="0"/>
                <a:cs typeface="Arial" panose="020B0604020202020204" pitchFamily="34" charset="0"/>
              </a:rPr>
              <a:t>Rita is coming in hot next in our line-up. She comes all the way from Switzerland, a mountainous country known for Swiss cheese. Rita’s ancestors crossed the ocean in 1869 and entered the U.S. in Massachusetts. Rita enjoys grazing on grass, but she has a sweet tooth. Her milk is high in lactose and milk sugar. It is perfect for making cheese. Rita is a very athletic 1400 pounds and is famous for her strong feet and legs. Rita is also known for her </a:t>
            </a:r>
            <a:r>
              <a:rPr lang="en-US" sz="2100" b="1">
                <a:latin typeface="Arial" panose="020B0604020202020204" pitchFamily="34" charset="0"/>
                <a:cs typeface="Arial" panose="020B0604020202020204" pitchFamily="34" charset="0"/>
              </a:rPr>
              <a:t>grey-brown</a:t>
            </a:r>
            <a:r>
              <a:rPr lang="en-US" sz="2100">
                <a:latin typeface="Arial" panose="020B0604020202020204" pitchFamily="34" charset="0"/>
                <a:cs typeface="Arial" panose="020B0604020202020204" pitchFamily="34" charset="0"/>
              </a:rPr>
              <a:t> color with a </a:t>
            </a:r>
            <a:r>
              <a:rPr lang="en-US" sz="2100" b="1">
                <a:latin typeface="Arial" panose="020B0604020202020204" pitchFamily="34" charset="0"/>
                <a:cs typeface="Arial" panose="020B0604020202020204" pitchFamily="34" charset="0"/>
              </a:rPr>
              <a:t>light band around her muzzle</a:t>
            </a:r>
            <a:r>
              <a:rPr lang="en-US" sz="2100">
                <a:latin typeface="Arial" panose="020B0604020202020204" pitchFamily="34" charset="0"/>
                <a:cs typeface="Arial" panose="020B0604020202020204" pitchFamily="34" charset="0"/>
              </a:rPr>
              <a:t> (nose and mouth).</a:t>
            </a:r>
          </a:p>
        </p:txBody>
      </p:sp>
      <p:pic>
        <p:nvPicPr>
          <p:cNvPr id="5" name="Picture 4">
            <a:extLst>
              <a:ext uri="{FF2B5EF4-FFF2-40B4-BE49-F238E27FC236}">
                <a16:creationId xmlns:a16="http://schemas.microsoft.com/office/drawing/2014/main" id="{D3D392C3-1FFB-3B60-1176-1167B94063E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244080" y="2094073"/>
            <a:ext cx="4292751" cy="2864008"/>
          </a:xfrm>
          <a:prstGeom prst="rect">
            <a:avLst/>
          </a:prstGeom>
        </p:spPr>
      </p:pic>
    </p:spTree>
    <p:extLst>
      <p:ext uri="{BB962C8B-B14F-4D97-AF65-F5344CB8AC3E}">
        <p14:creationId xmlns:p14="http://schemas.microsoft.com/office/powerpoint/2010/main" val="109938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Gertrude the Great Guernsey</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695650" y="1747519"/>
            <a:ext cx="10581950" cy="4085559"/>
          </a:xfrm>
        </p:spPr>
        <p:txBody>
          <a:bodyPr vert="horz" lIns="91440" tIns="45720" rIns="91440" bIns="45720" numCol="1" spcCol="274320" rtlCol="0" anchor="t">
            <a:noAutofit/>
          </a:bodyPr>
          <a:lstStyle/>
          <a:p>
            <a:pPr marL="0" indent="0">
              <a:lnSpc>
                <a:spcPct val="100000"/>
              </a:lnSpc>
              <a:spcBef>
                <a:spcPts val="400"/>
              </a:spcBef>
              <a:buNone/>
            </a:pPr>
            <a:r>
              <a:rPr lang="en-US" sz="3200" dirty="0">
                <a:latin typeface="Arial"/>
                <a:cs typeface="Arial"/>
              </a:rPr>
              <a:t>Coming all the way from Guernsey, a small nation off the Northern coast of France, we have Gertrude the Great. Gertrude’s Guernsey ancestors arrived in the America's in 1840. Gertrude is famous for her golden milk and is a light red color with white spots. Weighing in at 1250 pounds, she will be making milk for years to come as her breed is known for living longer than any other breed.</a:t>
            </a:r>
          </a:p>
        </p:txBody>
      </p:sp>
    </p:spTree>
    <p:extLst>
      <p:ext uri="{BB962C8B-B14F-4D97-AF65-F5344CB8AC3E}">
        <p14:creationId xmlns:p14="http://schemas.microsoft.com/office/powerpoint/2010/main" val="1281490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02960-9ED4-505F-F95C-847FC571FE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A2713C-2F51-EF21-5C89-9E7F55D5D736}"/>
              </a:ext>
            </a:extLst>
          </p:cNvPr>
          <p:cNvSpPr>
            <a:spLocks noGrp="1"/>
          </p:cNvSpPr>
          <p:nvPr>
            <p:ph type="title"/>
          </p:nvPr>
        </p:nvSpPr>
        <p:spPr/>
        <p:txBody>
          <a:bodyPr/>
          <a:lstStyle/>
          <a:p>
            <a:r>
              <a:rPr lang="en-US"/>
              <a:t>Gertrude the Great Guernsey </a:t>
            </a:r>
          </a:p>
        </p:txBody>
      </p:sp>
      <p:sp>
        <p:nvSpPr>
          <p:cNvPr id="3" name="Content Placeholder 2">
            <a:extLst>
              <a:ext uri="{FF2B5EF4-FFF2-40B4-BE49-F238E27FC236}">
                <a16:creationId xmlns:a16="http://schemas.microsoft.com/office/drawing/2014/main" id="{2CA8D797-CA00-B957-4EC6-136D275F38D0}"/>
              </a:ext>
            </a:extLst>
          </p:cNvPr>
          <p:cNvSpPr>
            <a:spLocks noGrp="1"/>
          </p:cNvSpPr>
          <p:nvPr>
            <p:ph idx="1"/>
          </p:nvPr>
        </p:nvSpPr>
        <p:spPr>
          <a:xfrm>
            <a:off x="695650" y="1656079"/>
            <a:ext cx="5501950" cy="4085559"/>
          </a:xfrm>
        </p:spPr>
        <p:txBody>
          <a:bodyPr vert="horz" lIns="91440" tIns="45720" rIns="91440" bIns="45720" numCol="1" spcCol="274320" rtlCol="0" anchor="t">
            <a:noAutofit/>
          </a:bodyPr>
          <a:lstStyle/>
          <a:p>
            <a:pPr marL="0" indent="0">
              <a:lnSpc>
                <a:spcPct val="100000"/>
              </a:lnSpc>
              <a:spcBef>
                <a:spcPts val="400"/>
              </a:spcBef>
              <a:buNone/>
            </a:pPr>
            <a:r>
              <a:rPr lang="en-US" sz="2400" dirty="0">
                <a:latin typeface="Arial"/>
                <a:cs typeface="Arial"/>
              </a:rPr>
              <a:t>Coming all the way from Guernsey, a small nation off the Northern coast of France, we have Gertrude the Great. Gertrude’s Guernsey ancestors arrived in the America's </a:t>
            </a:r>
            <a:r>
              <a:rPr lang="en-US" sz="2400">
                <a:latin typeface="Arial"/>
                <a:cs typeface="Arial"/>
              </a:rPr>
              <a:t>in 1840. </a:t>
            </a:r>
            <a:r>
              <a:rPr lang="en-US" sz="2400" dirty="0">
                <a:latin typeface="Arial"/>
                <a:cs typeface="Arial"/>
              </a:rPr>
              <a:t>Gertrude is famous for her golden milk and is a light red color with white spots. Weighing in at 1250 pounds, she will be making milk for years to come as her breed is known for living longer than any other breed.</a:t>
            </a:r>
          </a:p>
        </p:txBody>
      </p:sp>
      <p:pic>
        <p:nvPicPr>
          <p:cNvPr id="6" name="Picture 5" descr="Guernsey cow standing in front of meadow backdrop">
            <a:extLst>
              <a:ext uri="{FF2B5EF4-FFF2-40B4-BE49-F238E27FC236}">
                <a16:creationId xmlns:a16="http://schemas.microsoft.com/office/drawing/2014/main" id="{39426885-4916-375D-FD73-14C9867D978B}"/>
              </a:ext>
            </a:extLst>
          </p:cNvPr>
          <p:cNvPicPr>
            <a:picLocks noChangeAspect="1"/>
          </p:cNvPicPr>
          <p:nvPr/>
        </p:nvPicPr>
        <p:blipFill>
          <a:blip r:embed="rId3"/>
          <a:stretch>
            <a:fillRect/>
          </a:stretch>
        </p:blipFill>
        <p:spPr>
          <a:xfrm>
            <a:off x="6523031" y="1799771"/>
            <a:ext cx="4973319" cy="3552371"/>
          </a:xfrm>
          <a:prstGeom prst="rect">
            <a:avLst/>
          </a:prstGeom>
        </p:spPr>
      </p:pic>
      <p:sp>
        <p:nvSpPr>
          <p:cNvPr id="7" name="TextBox 6">
            <a:extLst>
              <a:ext uri="{FF2B5EF4-FFF2-40B4-BE49-F238E27FC236}">
                <a16:creationId xmlns:a16="http://schemas.microsoft.com/office/drawing/2014/main" id="{59480D41-7B7B-C640-179A-42B1DFAFF86C}"/>
              </a:ext>
            </a:extLst>
          </p:cNvPr>
          <p:cNvSpPr txBox="1"/>
          <p:nvPr/>
        </p:nvSpPr>
        <p:spPr>
          <a:xfrm>
            <a:off x="6523031" y="5352142"/>
            <a:ext cx="4973319" cy="369332"/>
          </a:xfrm>
          <a:prstGeom prst="rect">
            <a:avLst/>
          </a:prstGeom>
          <a:noFill/>
        </p:spPr>
        <p:txBody>
          <a:bodyPr wrap="square" rtlCol="0">
            <a:spAutoFit/>
          </a:bodyPr>
          <a:lstStyle/>
          <a:p>
            <a:r>
              <a:rPr lang="en-US"/>
              <a:t>Photo courtesy of Cybil Fisher</a:t>
            </a:r>
          </a:p>
        </p:txBody>
      </p:sp>
    </p:spTree>
    <p:extLst>
      <p:ext uri="{BB962C8B-B14F-4D97-AF65-F5344CB8AC3E}">
        <p14:creationId xmlns:p14="http://schemas.microsoft.com/office/powerpoint/2010/main" val="3850728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Cally the Compact Jersey</a:t>
            </a:r>
          </a:p>
        </p:txBody>
      </p:sp>
      <p:sp>
        <p:nvSpPr>
          <p:cNvPr id="3" name="Content Placeholder 2">
            <a:extLst>
              <a:ext uri="{FF2B5EF4-FFF2-40B4-BE49-F238E27FC236}">
                <a16:creationId xmlns:a16="http://schemas.microsoft.com/office/drawing/2014/main" id="{BFBFF827-4A43-1E7E-3756-18A5A89CB834}"/>
              </a:ext>
            </a:extLst>
          </p:cNvPr>
          <p:cNvSpPr>
            <a:spLocks noGrp="1"/>
          </p:cNvSpPr>
          <p:nvPr>
            <p:ph idx="1"/>
          </p:nvPr>
        </p:nvSpPr>
        <p:spPr>
          <a:xfrm>
            <a:off x="896620" y="1597572"/>
            <a:ext cx="10398760" cy="4290272"/>
          </a:xfrm>
        </p:spPr>
        <p:txBody>
          <a:bodyPr vert="horz" lIns="91440" tIns="45720" rIns="91440" bIns="45720" numCol="1" rtlCol="0" anchor="t">
            <a:noAutofit/>
          </a:bodyPr>
          <a:lstStyle/>
          <a:p>
            <a:pPr marL="0" indent="0">
              <a:lnSpc>
                <a:spcPct val="110000"/>
              </a:lnSpc>
              <a:buNone/>
            </a:pPr>
            <a:r>
              <a:rPr lang="en-US" sz="3100" dirty="0">
                <a:latin typeface="Arial"/>
                <a:cs typeface="Arial"/>
              </a:rPr>
              <a:t>They say great things come in small packages and Cally is no different. Cally weighs in at a mere 1000 pounds, making her the smallest in our Dairy Line-up, but don’t let her size fool you! Cally still produces high quantities of milk. Her family first migrated to the America's in 1850 and is known for their attractive </a:t>
            </a:r>
            <a:r>
              <a:rPr lang="en-US" sz="3100" b="1" dirty="0">
                <a:latin typeface="Arial"/>
                <a:cs typeface="Arial"/>
              </a:rPr>
              <a:t>reddish-brown coat</a:t>
            </a:r>
            <a:r>
              <a:rPr lang="en-US" sz="3100" dirty="0">
                <a:latin typeface="Arial"/>
                <a:cs typeface="Arial"/>
              </a:rPr>
              <a:t> color with </a:t>
            </a:r>
            <a:r>
              <a:rPr lang="en-US" sz="3100" b="1" dirty="0">
                <a:latin typeface="Arial"/>
                <a:cs typeface="Arial"/>
              </a:rPr>
              <a:t>black and white shading around their nose, eyes, and feet</a:t>
            </a:r>
            <a:r>
              <a:rPr lang="en-US" sz="3100" dirty="0">
                <a:latin typeface="Arial"/>
                <a:cs typeface="Arial"/>
              </a:rPr>
              <a:t>.</a:t>
            </a:r>
          </a:p>
        </p:txBody>
      </p:sp>
    </p:spTree>
    <p:extLst>
      <p:ext uri="{BB962C8B-B14F-4D97-AF65-F5344CB8AC3E}">
        <p14:creationId xmlns:p14="http://schemas.microsoft.com/office/powerpoint/2010/main" val="40095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491E0-214B-4504-B4AE-071DABFA58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735F4F-12D8-3610-421A-16AC3EE7F1EE}"/>
              </a:ext>
            </a:extLst>
          </p:cNvPr>
          <p:cNvSpPr>
            <a:spLocks noGrp="1"/>
          </p:cNvSpPr>
          <p:nvPr>
            <p:ph type="title"/>
          </p:nvPr>
        </p:nvSpPr>
        <p:spPr/>
        <p:txBody>
          <a:bodyPr/>
          <a:lstStyle/>
          <a:p>
            <a:r>
              <a:rPr lang="en-US"/>
              <a:t>Cally the Compact Jersey </a:t>
            </a:r>
          </a:p>
        </p:txBody>
      </p:sp>
      <p:sp>
        <p:nvSpPr>
          <p:cNvPr id="3" name="Content Placeholder 2">
            <a:extLst>
              <a:ext uri="{FF2B5EF4-FFF2-40B4-BE49-F238E27FC236}">
                <a16:creationId xmlns:a16="http://schemas.microsoft.com/office/drawing/2014/main" id="{25B21C6F-77FC-B73F-2BFE-D362EF5066FC}"/>
              </a:ext>
            </a:extLst>
          </p:cNvPr>
          <p:cNvSpPr>
            <a:spLocks noGrp="1"/>
          </p:cNvSpPr>
          <p:nvPr>
            <p:ph idx="1"/>
          </p:nvPr>
        </p:nvSpPr>
        <p:spPr>
          <a:xfrm>
            <a:off x="896620" y="1597572"/>
            <a:ext cx="5392420" cy="4172607"/>
          </a:xfrm>
        </p:spPr>
        <p:txBody>
          <a:bodyPr vert="horz" lIns="91440" tIns="45720" rIns="91440" bIns="45720" numCol="1" rtlCol="0" anchor="t">
            <a:noAutofit/>
          </a:bodyPr>
          <a:lstStyle/>
          <a:p>
            <a:pPr marL="0" indent="0">
              <a:lnSpc>
                <a:spcPct val="110000"/>
              </a:lnSpc>
              <a:buNone/>
            </a:pPr>
            <a:r>
              <a:rPr lang="en-US" sz="2200" dirty="0">
                <a:latin typeface="Arial"/>
                <a:cs typeface="Arial"/>
              </a:rPr>
              <a:t>They say great things come in small packages and Cally is no different. Cally weighs in at a mere 1000 pounds, making her the smallest in our Dairy Line-up, but don’t let her size fool you! Cally still produces high quantities of milk. Her family first migrated to the America's in 1850 and is known for their attractive </a:t>
            </a:r>
            <a:r>
              <a:rPr lang="en-US" sz="2200" b="1" dirty="0">
                <a:latin typeface="Arial"/>
                <a:cs typeface="Arial"/>
              </a:rPr>
              <a:t>reddish-brown (fawn) coat</a:t>
            </a:r>
            <a:r>
              <a:rPr lang="en-US" sz="2200" dirty="0">
                <a:latin typeface="Arial"/>
                <a:cs typeface="Arial"/>
              </a:rPr>
              <a:t> color with </a:t>
            </a:r>
            <a:r>
              <a:rPr lang="en-US" sz="2200" b="1" dirty="0">
                <a:latin typeface="Arial"/>
                <a:cs typeface="Arial"/>
              </a:rPr>
              <a:t>black and white shading around their nose, eyes, and feet</a:t>
            </a:r>
            <a:r>
              <a:rPr lang="en-US" sz="2200" dirty="0">
                <a:latin typeface="Arial"/>
                <a:cs typeface="Arial"/>
              </a:rPr>
              <a:t>.</a:t>
            </a:r>
          </a:p>
        </p:txBody>
      </p:sp>
      <p:pic>
        <p:nvPicPr>
          <p:cNvPr id="5" name="Picture 4">
            <a:extLst>
              <a:ext uri="{FF2B5EF4-FFF2-40B4-BE49-F238E27FC236}">
                <a16:creationId xmlns:a16="http://schemas.microsoft.com/office/drawing/2014/main" id="{E46AE5B3-FEFA-4833-4D40-994CAD8ABD16}"/>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664960" y="1982664"/>
            <a:ext cx="5095008" cy="3411297"/>
          </a:xfrm>
          <a:prstGeom prst="rect">
            <a:avLst/>
          </a:prstGeom>
        </p:spPr>
      </p:pic>
    </p:spTree>
    <p:extLst>
      <p:ext uri="{BB962C8B-B14F-4D97-AF65-F5344CB8AC3E}">
        <p14:creationId xmlns:p14="http://schemas.microsoft.com/office/powerpoint/2010/main" val="1649056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a:xfrm>
            <a:off x="283355" y="555444"/>
            <a:ext cx="3106826" cy="4879197"/>
          </a:xfrm>
        </p:spPr>
        <p:txBody>
          <a:bodyPr anchor="ctr"/>
          <a:lstStyle/>
          <a:p>
            <a:r>
              <a:rPr lang="en-US"/>
              <a:t>Are You My Momma?</a:t>
            </a:r>
          </a:p>
        </p:txBody>
      </p:sp>
      <p:pic>
        <p:nvPicPr>
          <p:cNvPr id="4" name="Content Placeholder 3" descr="Mother cow standing over a new calf">
            <a:extLst>
              <a:ext uri="{FF2B5EF4-FFF2-40B4-BE49-F238E27FC236}">
                <a16:creationId xmlns:a16="http://schemas.microsoft.com/office/drawing/2014/main" id="{0FC9576B-58C0-8B08-40FC-44905665F796}"/>
              </a:ext>
            </a:extLst>
          </p:cNvPr>
          <p:cNvPicPr>
            <a:picLocks noGrp="1" noChangeAspect="1"/>
          </p:cNvPicPr>
          <p:nvPr>
            <p:ph sz="half" idx="10"/>
          </p:nvPr>
        </p:nvPicPr>
        <p:blipFill>
          <a:blip r:embed="rId3"/>
          <a:stretch>
            <a:fillRect/>
          </a:stretch>
        </p:blipFill>
        <p:spPr>
          <a:xfrm>
            <a:off x="6308328" y="555625"/>
            <a:ext cx="3121818" cy="5549900"/>
          </a:xfrm>
        </p:spPr>
      </p:pic>
    </p:spTree>
    <p:extLst>
      <p:ext uri="{BB962C8B-B14F-4D97-AF65-F5344CB8AC3E}">
        <p14:creationId xmlns:p14="http://schemas.microsoft.com/office/powerpoint/2010/main" val="5851427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E3219-89D4-BE75-83E2-25A7B496AB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EA0D3C-3002-D6B8-D0C3-2213EAA68B9D}"/>
              </a:ext>
            </a:extLst>
          </p:cNvPr>
          <p:cNvSpPr>
            <a:spLocks noGrp="1"/>
          </p:cNvSpPr>
          <p:nvPr>
            <p:ph type="title"/>
          </p:nvPr>
        </p:nvSpPr>
        <p:spPr/>
        <p:txBody>
          <a:bodyPr anchor="ctr"/>
          <a:lstStyle/>
          <a:p>
            <a:pPr algn="ctr"/>
            <a:r>
              <a:rPr lang="en-US"/>
              <a:t>Are You My Momma? </a:t>
            </a:r>
          </a:p>
        </p:txBody>
      </p:sp>
      <p:pic>
        <p:nvPicPr>
          <p:cNvPr id="9" name="Picture 8">
            <a:extLst>
              <a:ext uri="{FF2B5EF4-FFF2-40B4-BE49-F238E27FC236}">
                <a16:creationId xmlns:a16="http://schemas.microsoft.com/office/drawing/2014/main" id="{813F4E62-E19D-F14A-B8C1-1E378A51170F}"/>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4016709" y="683573"/>
            <a:ext cx="3813543" cy="2531768"/>
          </a:xfrm>
          <a:prstGeom prst="rect">
            <a:avLst/>
          </a:prstGeom>
        </p:spPr>
      </p:pic>
      <p:pic>
        <p:nvPicPr>
          <p:cNvPr id="10" name="Picture 9">
            <a:extLst>
              <a:ext uri="{FF2B5EF4-FFF2-40B4-BE49-F238E27FC236}">
                <a16:creationId xmlns:a16="http://schemas.microsoft.com/office/drawing/2014/main" id="{8BE31CC9-0B7E-6B91-4109-5D6FB5A59D52}"/>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4012313" y="3426959"/>
            <a:ext cx="3813543" cy="2542362"/>
          </a:xfrm>
          <a:prstGeom prst="rect">
            <a:avLst/>
          </a:prstGeom>
        </p:spPr>
      </p:pic>
      <p:pic>
        <p:nvPicPr>
          <p:cNvPr id="11" name="Picture 10">
            <a:extLst>
              <a:ext uri="{FF2B5EF4-FFF2-40B4-BE49-F238E27FC236}">
                <a16:creationId xmlns:a16="http://schemas.microsoft.com/office/drawing/2014/main" id="{4DE08C57-2B6D-006B-68D3-5C5B61E239EF}"/>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8002554" y="682465"/>
            <a:ext cx="3819503" cy="2541628"/>
          </a:xfrm>
          <a:prstGeom prst="rect">
            <a:avLst/>
          </a:prstGeom>
        </p:spPr>
      </p:pic>
      <p:pic>
        <p:nvPicPr>
          <p:cNvPr id="12" name="Picture 11">
            <a:extLst>
              <a:ext uri="{FF2B5EF4-FFF2-40B4-BE49-F238E27FC236}">
                <a16:creationId xmlns:a16="http://schemas.microsoft.com/office/drawing/2014/main" id="{EBB6B3F3-A124-2D7A-2BEB-D20DDA20A544}"/>
              </a:ext>
              <a:ext uri="{C183D7F6-B498-43B3-948B-1728B52AA6E4}">
                <adec:decorative xmlns:adec="http://schemas.microsoft.com/office/drawing/2017/decorative" val="1"/>
              </a:ext>
            </a:extLst>
          </p:cNvPr>
          <p:cNvPicPr>
            <a:picLocks noChangeAspect="1"/>
          </p:cNvPicPr>
          <p:nvPr/>
        </p:nvPicPr>
        <p:blipFill>
          <a:blip r:embed="rId6"/>
          <a:srcRect l="29092" t="359" r="22078"/>
          <a:stretch/>
        </p:blipFill>
        <p:spPr>
          <a:xfrm rot="5400000">
            <a:off x="8659090" y="2784762"/>
            <a:ext cx="2507672" cy="3837710"/>
          </a:xfrm>
          <a:prstGeom prst="rect">
            <a:avLst/>
          </a:prstGeom>
        </p:spPr>
      </p:pic>
    </p:spTree>
    <p:extLst>
      <p:ext uri="{BB962C8B-B14F-4D97-AF65-F5344CB8AC3E}">
        <p14:creationId xmlns:p14="http://schemas.microsoft.com/office/powerpoint/2010/main" val="22254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4940B-752E-4507-36DE-BAB9981235DC}"/>
              </a:ext>
            </a:extLst>
          </p:cNvPr>
          <p:cNvSpPr>
            <a:spLocks noGrp="1"/>
          </p:cNvSpPr>
          <p:nvPr>
            <p:ph type="title"/>
          </p:nvPr>
        </p:nvSpPr>
        <p:spPr>
          <a:xfrm>
            <a:off x="283355" y="555444"/>
            <a:ext cx="3106826" cy="4879197"/>
          </a:xfrm>
        </p:spPr>
        <p:txBody>
          <a:bodyPr>
            <a:normAutofit/>
          </a:bodyPr>
          <a:lstStyle/>
          <a:p>
            <a:r>
              <a:rPr lang="en-US"/>
              <a:t>Dairy Products</a:t>
            </a:r>
          </a:p>
        </p:txBody>
      </p:sp>
      <p:pic>
        <p:nvPicPr>
          <p:cNvPr id="8" name="Picture 7" descr="butter">
            <a:extLst>
              <a:ext uri="{FF2B5EF4-FFF2-40B4-BE49-F238E27FC236}">
                <a16:creationId xmlns:a16="http://schemas.microsoft.com/office/drawing/2014/main" id="{A5BCB3DD-FB15-BF63-28E0-C30594C809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9435" y="283113"/>
            <a:ext cx="3086100" cy="2057400"/>
          </a:xfrm>
          <a:prstGeom prst="rect">
            <a:avLst/>
          </a:prstGeom>
        </p:spPr>
      </p:pic>
      <p:pic>
        <p:nvPicPr>
          <p:cNvPr id="9" name="Picture 8" descr="swiss cheese">
            <a:extLst>
              <a:ext uri="{FF2B5EF4-FFF2-40B4-BE49-F238E27FC236}">
                <a16:creationId xmlns:a16="http://schemas.microsoft.com/office/drawing/2014/main" id="{7F8DD31A-9606-BC68-F5CE-C54A3FC90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5709" y="303777"/>
            <a:ext cx="3086100" cy="2057400"/>
          </a:xfrm>
          <a:prstGeom prst="rect">
            <a:avLst/>
          </a:prstGeom>
        </p:spPr>
      </p:pic>
      <p:pic>
        <p:nvPicPr>
          <p:cNvPr id="12" name="Picture 11" descr="milk">
            <a:extLst>
              <a:ext uri="{FF2B5EF4-FFF2-40B4-BE49-F238E27FC236}">
                <a16:creationId xmlns:a16="http://schemas.microsoft.com/office/drawing/2014/main" id="{03443B24-79FD-C65D-B830-6D21660872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4843" y="2249037"/>
            <a:ext cx="2776728" cy="2194560"/>
          </a:xfrm>
          <a:prstGeom prst="rect">
            <a:avLst/>
          </a:prstGeom>
        </p:spPr>
      </p:pic>
      <p:pic>
        <p:nvPicPr>
          <p:cNvPr id="10" name="Picture 9" descr="yogurt">
            <a:extLst>
              <a:ext uri="{FF2B5EF4-FFF2-40B4-BE49-F238E27FC236}">
                <a16:creationId xmlns:a16="http://schemas.microsoft.com/office/drawing/2014/main" id="{F76CEDDC-1AD0-BDA4-E023-282496B560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9436" y="4169581"/>
            <a:ext cx="3090929" cy="2057400"/>
          </a:xfrm>
          <a:prstGeom prst="rect">
            <a:avLst/>
          </a:prstGeom>
        </p:spPr>
      </p:pic>
      <p:pic>
        <p:nvPicPr>
          <p:cNvPr id="11" name="Picture 10" descr="ice cream">
            <a:extLst>
              <a:ext uri="{FF2B5EF4-FFF2-40B4-BE49-F238E27FC236}">
                <a16:creationId xmlns:a16="http://schemas.microsoft.com/office/drawing/2014/main" id="{98493AA2-72DE-29D0-0FB6-AD47132D43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25709" y="4169581"/>
            <a:ext cx="3086100" cy="2057400"/>
          </a:xfrm>
          <a:prstGeom prst="rect">
            <a:avLst/>
          </a:prstGeom>
        </p:spPr>
      </p:pic>
    </p:spTree>
    <p:extLst>
      <p:ext uri="{BB962C8B-B14F-4D97-AF65-F5344CB8AC3E}">
        <p14:creationId xmlns:p14="http://schemas.microsoft.com/office/powerpoint/2010/main" val="4074330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99A29-E672-501A-EC4A-F471F366E03D}"/>
              </a:ext>
            </a:extLst>
          </p:cNvPr>
          <p:cNvSpPr>
            <a:spLocks noGrp="1"/>
          </p:cNvSpPr>
          <p:nvPr>
            <p:ph type="title"/>
          </p:nvPr>
        </p:nvSpPr>
        <p:spPr>
          <a:xfrm>
            <a:off x="0" y="1022350"/>
            <a:ext cx="10515600" cy="1325563"/>
          </a:xfrm>
        </p:spPr>
        <p:txBody>
          <a:bodyPr anchor="b">
            <a:normAutofit/>
          </a:bodyPr>
          <a:lstStyle/>
          <a:p>
            <a:r>
              <a:rPr lang="en-US" sz="800">
                <a:solidFill>
                  <a:schemeClr val="bg1"/>
                </a:solidFill>
              </a:rPr>
              <a:t>And Justice for All - English</a:t>
            </a:r>
          </a:p>
        </p:txBody>
      </p:sp>
    </p:spTree>
    <p:extLst>
      <p:ext uri="{BB962C8B-B14F-4D97-AF65-F5344CB8AC3E}">
        <p14:creationId xmlns:p14="http://schemas.microsoft.com/office/powerpoint/2010/main" val="2252790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a:t>Milk and Other Dairy Products Start Here:</a:t>
            </a:r>
          </a:p>
        </p:txBody>
      </p:sp>
      <p:pic>
        <p:nvPicPr>
          <p:cNvPr id="9" name="Content Placeholder 8">
            <a:extLst>
              <a:ext uri="{FF2B5EF4-FFF2-40B4-BE49-F238E27FC236}">
                <a16:creationId xmlns:a16="http://schemas.microsoft.com/office/drawing/2014/main" id="{6902A317-E93D-CFF6-A080-29B29A33F9F6}"/>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1574743" y="1825625"/>
            <a:ext cx="8980602" cy="3876675"/>
          </a:xfrm>
        </p:spPr>
      </p:pic>
    </p:spTree>
    <p:extLst>
      <p:ext uri="{BB962C8B-B14F-4D97-AF65-F5344CB8AC3E}">
        <p14:creationId xmlns:p14="http://schemas.microsoft.com/office/powerpoint/2010/main" val="4229647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It Takes 48 Hours To Go From</a:t>
            </a:r>
          </a:p>
        </p:txBody>
      </p:sp>
      <p:pic>
        <p:nvPicPr>
          <p:cNvPr id="8" name="Content Placeholder 7" descr="3 dairy cows">
            <a:extLst>
              <a:ext uri="{FF2B5EF4-FFF2-40B4-BE49-F238E27FC236}">
                <a16:creationId xmlns:a16="http://schemas.microsoft.com/office/drawing/2014/main" id="{8F5C132A-DC56-6D0F-3466-F6C77D8AF0A7}"/>
              </a:ext>
            </a:extLst>
          </p:cNvPr>
          <p:cNvPicPr>
            <a:picLocks noGrp="1" noChangeAspect="1"/>
          </p:cNvPicPr>
          <p:nvPr>
            <p:ph idx="1"/>
          </p:nvPr>
        </p:nvPicPr>
        <p:blipFill>
          <a:blip r:embed="rId3"/>
          <a:stretch>
            <a:fillRect/>
          </a:stretch>
        </p:blipFill>
        <p:spPr>
          <a:xfrm>
            <a:off x="768927" y="2344888"/>
            <a:ext cx="5022850" cy="2168223"/>
          </a:xfrm>
        </p:spPr>
      </p:pic>
      <p:sp>
        <p:nvSpPr>
          <p:cNvPr id="10" name="TextBox 9">
            <a:extLst>
              <a:ext uri="{FF2B5EF4-FFF2-40B4-BE49-F238E27FC236}">
                <a16:creationId xmlns:a16="http://schemas.microsoft.com/office/drawing/2014/main" id="{BC310BEE-40F2-D97C-C5F0-71709E5C0C57}"/>
              </a:ext>
            </a:extLst>
          </p:cNvPr>
          <p:cNvSpPr txBox="1"/>
          <p:nvPr/>
        </p:nvSpPr>
        <p:spPr>
          <a:xfrm>
            <a:off x="5791200" y="3013502"/>
            <a:ext cx="1025237" cy="830997"/>
          </a:xfrm>
          <a:prstGeom prst="rect">
            <a:avLst/>
          </a:prstGeom>
          <a:noFill/>
        </p:spPr>
        <p:txBody>
          <a:bodyPr wrap="square" rtlCol="0">
            <a:spAutoFit/>
          </a:bodyPr>
          <a:lstStyle/>
          <a:p>
            <a:pPr algn="ctr"/>
            <a:r>
              <a:rPr lang="en-US" sz="4800" b="1">
                <a:latin typeface="Arial" panose="020B0604020202020204" pitchFamily="34" charset="0"/>
                <a:cs typeface="Arial" panose="020B0604020202020204" pitchFamily="34" charset="0"/>
              </a:rPr>
              <a:t>to</a:t>
            </a:r>
          </a:p>
        </p:txBody>
      </p:sp>
      <p:pic>
        <p:nvPicPr>
          <p:cNvPr id="9" name="Content Placeholder 7" descr="dairy aisle at grocery store">
            <a:extLst>
              <a:ext uri="{FF2B5EF4-FFF2-40B4-BE49-F238E27FC236}">
                <a16:creationId xmlns:a16="http://schemas.microsoft.com/office/drawing/2014/main" id="{348544CF-F514-F9C9-EDAB-93567A07C4E9}"/>
              </a:ext>
            </a:extLst>
          </p:cNvPr>
          <p:cNvPicPr>
            <a:picLocks noChangeAspect="1"/>
          </p:cNvPicPr>
          <p:nvPr/>
        </p:nvPicPr>
        <p:blipFill>
          <a:blip r:embed="rId4"/>
          <a:srcRect/>
          <a:stretch/>
        </p:blipFill>
        <p:spPr>
          <a:xfrm>
            <a:off x="6827012" y="2051703"/>
            <a:ext cx="4570154" cy="3046770"/>
          </a:xfrm>
          <a:prstGeom prst="rect">
            <a:avLst/>
          </a:prstGeom>
        </p:spPr>
      </p:pic>
    </p:spTree>
    <p:extLst>
      <p:ext uri="{BB962C8B-B14F-4D97-AF65-F5344CB8AC3E}">
        <p14:creationId xmlns:p14="http://schemas.microsoft.com/office/powerpoint/2010/main" val="754937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Milk's Journey: 48 Hours in 48 Seconds">
            <a:hlinkClick r:id="" action="ppaction://media"/>
            <a:extLst>
              <a:ext uri="{FF2B5EF4-FFF2-40B4-BE49-F238E27FC236}">
                <a16:creationId xmlns:a16="http://schemas.microsoft.com/office/drawing/2014/main" id="{90625C98-A003-4C14-ED58-0B2578278FA3}"/>
              </a:ext>
            </a:extLst>
          </p:cNvPr>
          <p:cNvPicPr>
            <a:picLocks noGrp="1" noRot="1" noChangeAspect="1"/>
          </p:cNvPicPr>
          <p:nvPr>
            <p:ph sz="half" idx="4294967295"/>
            <a:videoFile r:link="rId1"/>
          </p:nvPr>
        </p:nvPicPr>
        <p:blipFill>
          <a:blip r:embed="rId4"/>
          <a:stretch>
            <a:fillRect/>
          </a:stretch>
        </p:blipFill>
        <p:spPr>
          <a:xfrm>
            <a:off x="0" y="-9602"/>
            <a:ext cx="12192000" cy="6890073"/>
          </a:xfrm>
        </p:spPr>
      </p:pic>
      <p:sp>
        <p:nvSpPr>
          <p:cNvPr id="2" name="Title 1">
            <a:extLst>
              <a:ext uri="{FF2B5EF4-FFF2-40B4-BE49-F238E27FC236}">
                <a16:creationId xmlns:a16="http://schemas.microsoft.com/office/drawing/2014/main" id="{D6309EE0-51BA-0DC8-5EDD-468E3592C5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Milk’s Journey Video</a:t>
            </a:r>
          </a:p>
        </p:txBody>
      </p:sp>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06D19-B5AC-80F3-33F8-9C7578A0FE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511DE1-DBF3-7BDB-7D4A-62CA5E8D0305}"/>
              </a:ext>
            </a:extLst>
          </p:cNvPr>
          <p:cNvSpPr>
            <a:spLocks noGrp="1"/>
          </p:cNvSpPr>
          <p:nvPr>
            <p:ph type="title"/>
          </p:nvPr>
        </p:nvSpPr>
        <p:spPr>
          <a:xfrm>
            <a:off x="838200" y="365126"/>
            <a:ext cx="10515600" cy="1087156"/>
          </a:xfrm>
        </p:spPr>
        <p:txBody>
          <a:bodyPr anchor="ctr"/>
          <a:lstStyle/>
          <a:p>
            <a:r>
              <a:rPr lang="en-US"/>
              <a:t>Where are the cows?  </a:t>
            </a:r>
          </a:p>
        </p:txBody>
      </p:sp>
      <p:pic>
        <p:nvPicPr>
          <p:cNvPr id="6" name="Content Placeholder 5" descr="map of South Dakota with Dairy Farms and Dairy Processors indicated with a black and white cow or a milk carton">
            <a:extLst>
              <a:ext uri="{FF2B5EF4-FFF2-40B4-BE49-F238E27FC236}">
                <a16:creationId xmlns:a16="http://schemas.microsoft.com/office/drawing/2014/main" id="{BBDBA856-85AD-B71A-7B56-663FDAA2DE55}"/>
              </a:ext>
            </a:extLst>
          </p:cNvPr>
          <p:cNvPicPr>
            <a:picLocks noGrp="1" noChangeAspect="1"/>
          </p:cNvPicPr>
          <p:nvPr>
            <p:ph idx="1"/>
          </p:nvPr>
        </p:nvPicPr>
        <p:blipFill>
          <a:blip r:embed="rId3"/>
          <a:stretch>
            <a:fillRect/>
          </a:stretch>
        </p:blipFill>
        <p:spPr>
          <a:xfrm>
            <a:off x="2248989" y="1527764"/>
            <a:ext cx="7694023" cy="4327889"/>
          </a:xfrm>
        </p:spPr>
      </p:pic>
    </p:spTree>
    <p:extLst>
      <p:ext uri="{BB962C8B-B14F-4D97-AF65-F5344CB8AC3E}">
        <p14:creationId xmlns:p14="http://schemas.microsoft.com/office/powerpoint/2010/main" val="1720050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08092-5275-81C1-2A13-B397799667C9}"/>
              </a:ext>
            </a:extLst>
          </p:cNvPr>
          <p:cNvSpPr>
            <a:spLocks noGrp="1"/>
          </p:cNvSpPr>
          <p:nvPr>
            <p:ph type="title"/>
          </p:nvPr>
        </p:nvSpPr>
        <p:spPr/>
        <p:txBody>
          <a:bodyPr/>
          <a:lstStyle/>
          <a:p>
            <a:r>
              <a:rPr lang="en-US"/>
              <a:t>Let’s meet a SD Dairy Farmer</a:t>
            </a:r>
          </a:p>
        </p:txBody>
      </p:sp>
      <p:pic>
        <p:nvPicPr>
          <p:cNvPr id="6" name="Content Placeholder 5" descr="Boadwine Farms Milking Center sign with a dairy cow statue next to the sign">
            <a:extLst>
              <a:ext uri="{FF2B5EF4-FFF2-40B4-BE49-F238E27FC236}">
                <a16:creationId xmlns:a16="http://schemas.microsoft.com/office/drawing/2014/main" id="{5C3A97CA-1F4D-A2B6-C44D-2E22601FE634}"/>
              </a:ext>
            </a:extLst>
          </p:cNvPr>
          <p:cNvPicPr>
            <a:picLocks noGrp="1" noChangeAspect="1"/>
          </p:cNvPicPr>
          <p:nvPr>
            <p:ph sz="half" idx="1"/>
          </p:nvPr>
        </p:nvPicPr>
        <p:blipFill>
          <a:blip r:embed="rId2"/>
          <a:stretch>
            <a:fillRect/>
          </a:stretch>
        </p:blipFill>
        <p:spPr>
          <a:xfrm>
            <a:off x="841375" y="1966913"/>
            <a:ext cx="5175249" cy="3881437"/>
          </a:xfrm>
        </p:spPr>
      </p:pic>
      <p:pic>
        <p:nvPicPr>
          <p:cNvPr id="8" name="Content Placeholder 7" descr="man knelt next to a calf in a pen">
            <a:extLst>
              <a:ext uri="{FF2B5EF4-FFF2-40B4-BE49-F238E27FC236}">
                <a16:creationId xmlns:a16="http://schemas.microsoft.com/office/drawing/2014/main" id="{0AF22B9B-4276-7848-C7D9-57DB5A2461BC}"/>
              </a:ext>
            </a:extLst>
          </p:cNvPr>
          <p:cNvPicPr>
            <a:picLocks noGrp="1" noChangeAspect="1"/>
          </p:cNvPicPr>
          <p:nvPr>
            <p:ph sz="half" idx="2"/>
          </p:nvPr>
        </p:nvPicPr>
        <p:blipFill>
          <a:blip r:embed="rId3"/>
          <a:srcRect l="13091" r="11868"/>
          <a:stretch>
            <a:fillRect/>
          </a:stretch>
        </p:blipFill>
        <p:spPr>
          <a:xfrm>
            <a:off x="6209608" y="1970116"/>
            <a:ext cx="5178828" cy="3882044"/>
          </a:xfrm>
        </p:spPr>
      </p:pic>
    </p:spTree>
    <p:extLst>
      <p:ext uri="{BB962C8B-B14F-4D97-AF65-F5344CB8AC3E}">
        <p14:creationId xmlns:p14="http://schemas.microsoft.com/office/powerpoint/2010/main" val="576620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descr="Adopt a Cow - Dairy: Lesson 1- Intro Boadwine Farms">
            <a:hlinkClick r:id="" action="ppaction://media"/>
            <a:extLst>
              <a:ext uri="{FF2B5EF4-FFF2-40B4-BE49-F238E27FC236}">
                <a16:creationId xmlns:a16="http://schemas.microsoft.com/office/drawing/2014/main" id="{180B0027-922F-9A32-C66E-2452063F9BF7}"/>
              </a:ext>
            </a:extLst>
          </p:cNvPr>
          <p:cNvPicPr>
            <a:picLocks noGrp="1" noRot="1" noChangeAspect="1"/>
          </p:cNvPicPr>
          <p:nvPr>
            <p:ph sz="half" idx="4294967295"/>
            <a:videoFile r:link="rId1"/>
          </p:nvPr>
        </p:nvPicPr>
        <p:blipFill>
          <a:blip r:embed="rId3"/>
          <a:stretch>
            <a:fillRect/>
          </a:stretch>
        </p:blipFill>
        <p:spPr>
          <a:xfrm>
            <a:off x="0" y="-12414"/>
            <a:ext cx="12192000" cy="6889090"/>
          </a:xfrm>
          <a:prstGeom prst="rect">
            <a:avLst/>
          </a:prstGeom>
        </p:spPr>
      </p:pic>
      <p:sp>
        <p:nvSpPr>
          <p:cNvPr id="2" name="Title 1">
            <a:extLst>
              <a:ext uri="{FF2B5EF4-FFF2-40B4-BE49-F238E27FC236}">
                <a16:creationId xmlns:a16="http://schemas.microsoft.com/office/drawing/2014/main" id="{7F44BA3A-55E1-7E48-FB32-9FC72F0AA7C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Introduction Video</a:t>
            </a:r>
          </a:p>
        </p:txBody>
      </p:sp>
    </p:spTree>
    <p:extLst>
      <p:ext uri="{BB962C8B-B14F-4D97-AF65-F5344CB8AC3E}">
        <p14:creationId xmlns:p14="http://schemas.microsoft.com/office/powerpoint/2010/main" val="416840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rmAutofit/>
          </a:bodyPr>
          <a:lstStyle/>
          <a:p>
            <a:r>
              <a:rPr lang="en-US"/>
              <a:t>Dairy Moo News</a:t>
            </a:r>
            <a:br>
              <a:rPr lang="en-US"/>
            </a:br>
            <a:r>
              <a:rPr lang="en-US" sz="3200" i="1">
                <a:solidFill>
                  <a:srgbClr val="FFD100"/>
                </a:solidFill>
              </a:rPr>
              <a:t>Presenting our Dairy Line Up</a:t>
            </a:r>
          </a:p>
        </p:txBody>
      </p:sp>
      <p:pic>
        <p:nvPicPr>
          <p:cNvPr id="10" name="Picture 9" descr="ice cream cone">
            <a:extLst>
              <a:ext uri="{FF2B5EF4-FFF2-40B4-BE49-F238E27FC236}">
                <a16:creationId xmlns:a16="http://schemas.microsoft.com/office/drawing/2014/main" id="{F8D71AB2-550D-A93E-B6ED-8628172F6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1156" y="667855"/>
            <a:ext cx="3768766" cy="2512510"/>
          </a:xfrm>
          <a:prstGeom prst="rect">
            <a:avLst/>
          </a:prstGeom>
        </p:spPr>
      </p:pic>
      <p:pic>
        <p:nvPicPr>
          <p:cNvPr id="11" name="Picture 10" descr="swiss cheese">
            <a:extLst>
              <a:ext uri="{FF2B5EF4-FFF2-40B4-BE49-F238E27FC236}">
                <a16:creationId xmlns:a16="http://schemas.microsoft.com/office/drawing/2014/main" id="{CD007FC4-EC59-FFC4-C006-F1F1FFD9F5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8840" y="668618"/>
            <a:ext cx="3767193" cy="2511462"/>
          </a:xfrm>
          <a:prstGeom prst="rect">
            <a:avLst/>
          </a:prstGeom>
        </p:spPr>
      </p:pic>
      <p:pic>
        <p:nvPicPr>
          <p:cNvPr id="12" name="Picture 11" descr="milk">
            <a:extLst>
              <a:ext uri="{FF2B5EF4-FFF2-40B4-BE49-F238E27FC236}">
                <a16:creationId xmlns:a16="http://schemas.microsoft.com/office/drawing/2014/main" id="{C3207489-C0B8-0E1C-20A7-950CD9929D90}"/>
              </a:ext>
            </a:extLst>
          </p:cNvPr>
          <p:cNvPicPr>
            <a:picLocks noChangeAspect="1"/>
          </p:cNvPicPr>
          <p:nvPr/>
        </p:nvPicPr>
        <p:blipFill>
          <a:blip r:embed="rId5">
            <a:extLst>
              <a:ext uri="{28A0092B-C50C-407E-A947-70E740481C1C}">
                <a14:useLocalDpi xmlns:a14="http://schemas.microsoft.com/office/drawing/2010/main" val="0"/>
              </a:ext>
            </a:extLst>
          </a:blip>
          <a:srcRect l="-116" t="8347" r="116" b="7224"/>
          <a:stretch/>
        </p:blipFill>
        <p:spPr>
          <a:xfrm>
            <a:off x="3931568" y="3473060"/>
            <a:ext cx="3768481" cy="2514600"/>
          </a:xfrm>
          <a:prstGeom prst="rect">
            <a:avLst/>
          </a:prstGeom>
        </p:spPr>
      </p:pic>
      <p:pic>
        <p:nvPicPr>
          <p:cNvPr id="13" name="Picture 12" descr="yogurt">
            <a:extLst>
              <a:ext uri="{FF2B5EF4-FFF2-40B4-BE49-F238E27FC236}">
                <a16:creationId xmlns:a16="http://schemas.microsoft.com/office/drawing/2014/main" id="{DA8078AB-CE53-E1FF-F40D-637560003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8840" y="3473060"/>
            <a:ext cx="3771900" cy="2514600"/>
          </a:xfrm>
          <a:prstGeom prst="rect">
            <a:avLst/>
          </a:prstGeom>
        </p:spPr>
      </p:pic>
    </p:spTree>
    <p:extLst>
      <p:ext uri="{BB962C8B-B14F-4D97-AF65-F5344CB8AC3E}">
        <p14:creationId xmlns:p14="http://schemas.microsoft.com/office/powerpoint/2010/main" val="2403287284"/>
      </p:ext>
    </p:extLst>
  </p:cSld>
  <p:clrMapOvr>
    <a:masterClrMapping/>
  </p:clrMapOvr>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39DFA13-57FA-EB47-BBB9-891232CD0780}" vid="{F16E8991-B4E7-5348-A9DA-7140862D31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8F1B9F-0469-419D-9F28-C6B40EAB74F7}">
  <ds:schemaRefs>
    <ds:schemaRef ds:uri="http://purl.org/dc/terms/"/>
    <ds:schemaRef ds:uri="185a403c-ce5b-49a1-ab51-258427df6158"/>
    <ds:schemaRef ds:uri="http://schemas.microsoft.com/office/2006/documentManagement/types"/>
    <ds:schemaRef ds:uri="http://schemas.microsoft.com/office/2006/metadata/properties"/>
    <ds:schemaRef ds:uri="eec6b29f-273a-4e96-9ad3-5ea561ae7fd8"/>
    <ds:schemaRef ds:uri="http://purl.org/dc/elements/1.1/"/>
    <ds:schemaRef ds:uri="http://schemas.openxmlformats.org/package/2006/metadata/core-properties"/>
    <ds:schemaRef ds:uri="http://www.w3.org/XML/1998/namespace"/>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92EC8698-3DE9-48C0-9C36-AB9F56B80505}">
  <ds:schemaRefs>
    <ds:schemaRef ds:uri="http://schemas.microsoft.com/sharepoint/v3/contenttype/forms"/>
  </ds:schemaRefs>
</ds:datastoreItem>
</file>

<file path=customXml/itemProps3.xml><?xml version="1.0" encoding="utf-8"?>
<ds:datastoreItem xmlns:ds="http://schemas.openxmlformats.org/officeDocument/2006/customXml" ds:itemID="{BCCA9EA8-B591-403B-A05C-FB28E7954C84}">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62</TotalTime>
  <Words>1353</Words>
  <Application>Microsoft Macintosh PowerPoint</Application>
  <PresentationFormat>Widescreen</PresentationFormat>
  <Paragraphs>86</Paragraphs>
  <Slides>20</Slides>
  <Notes>17</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Aptos</vt:lpstr>
      <vt:lpstr>Arial</vt:lpstr>
      <vt:lpstr>Calibri</vt:lpstr>
      <vt:lpstr>Clarendon Text Pro</vt:lpstr>
      <vt:lpstr>Palatino</vt:lpstr>
      <vt:lpstr>SDSU-Extension-PowerPoint-HD</vt:lpstr>
      <vt:lpstr>Adopt-A-Cow: Dairy</vt:lpstr>
      <vt:lpstr>Dairy Products</vt:lpstr>
      <vt:lpstr>Milk and Other Dairy Products Start Here:</vt:lpstr>
      <vt:lpstr>It Takes 48 Hours To Go From</vt:lpstr>
      <vt:lpstr>Milk’s Journey Video</vt:lpstr>
      <vt:lpstr>Where are the cows?  </vt:lpstr>
      <vt:lpstr>Let’s meet a SD Dairy Farmer</vt:lpstr>
      <vt:lpstr>Introduction Video</vt:lpstr>
      <vt:lpstr>Dairy Moo News Presenting our Dairy Line Up</vt:lpstr>
      <vt:lpstr>Stylin’ Sally the Holstein</vt:lpstr>
      <vt:lpstr>Stylin’ Sally the Holstein </vt:lpstr>
      <vt:lpstr>Runnin’ Rita the Brown Swiss</vt:lpstr>
      <vt:lpstr>Runnin’ Rita the Brown Swiss </vt:lpstr>
      <vt:lpstr>Gertrude the Great Guernsey</vt:lpstr>
      <vt:lpstr>Gertrude the Great Guernsey </vt:lpstr>
      <vt:lpstr>Cally the Compact Jersey</vt:lpstr>
      <vt:lpstr>Cally the Compact Jersey </vt:lpstr>
      <vt:lpstr>Are You My Momma?</vt:lpstr>
      <vt:lpstr>Are You My Momma? </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1 - Where do milk and cheese come from?</dc:title>
  <dc:subject/>
  <dc:creator>Christine Wood</dc:creator>
  <cp:keywords/>
  <dc:description/>
  <cp:lastModifiedBy>Cartney, Shelly</cp:lastModifiedBy>
  <cp:revision>19</cp:revision>
  <dcterms:created xsi:type="dcterms:W3CDTF">2024-07-19T18:33:50Z</dcterms:created>
  <dcterms:modified xsi:type="dcterms:W3CDTF">2025-10-03T16:09:15Z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