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8"/>
  </p:notesMasterIdLst>
  <p:handoutMasterIdLst>
    <p:handoutMasterId r:id="rId29"/>
  </p:handoutMasterIdLst>
  <p:sldIdLst>
    <p:sldId id="256" r:id="rId5"/>
    <p:sldId id="259"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74"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4B"/>
    <a:srgbClr val="0033A0"/>
    <a:srgbClr val="0C2340"/>
    <a:srgbClr val="CBD3EB"/>
    <a:srgbClr val="008550"/>
    <a:srgbClr val="FFD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54"/>
    <p:restoredTop sz="89713"/>
  </p:normalViewPr>
  <p:slideViewPr>
    <p:cSldViewPr snapToGrid="0" snapToObjects="1">
      <p:cViewPr varScale="1">
        <p:scale>
          <a:sx n="167" d="100"/>
          <a:sy n="167" d="100"/>
        </p:scale>
        <p:origin x="184" y="56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9/19/25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E2DA37-14B7-A742-BD65-26DF23C6BC7B}" type="datetimeFigureOut">
              <a:rPr lang="en-US" smtClean="0"/>
              <a:t>9/19/25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4F4217-9F77-5641-88AD-27A9A7A01C5F}" type="slidenum">
              <a:rPr lang="en-US" smtClean="0"/>
              <a:t>‹#›</a:t>
            </a:fld>
            <a:endParaRPr lang="en-US"/>
          </a:p>
        </p:txBody>
      </p:sp>
    </p:spTree>
    <p:extLst>
      <p:ext uri="{BB962C8B-B14F-4D97-AF65-F5344CB8AC3E}">
        <p14:creationId xmlns:p14="http://schemas.microsoft.com/office/powerpoint/2010/main" val="3062384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wnloads.usda.library.cornell.edu/usda-esmis/files/h702q636h/6108x003v/kk91h696g/catl0124.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effectLst/>
                <a:latin typeface="Arial" panose="020B0604020202020204" pitchFamily="34" charset="0"/>
                <a:cs typeface="Arial" panose="020B0604020202020204" pitchFamily="34" charset="0"/>
              </a:rPr>
              <a:t>In Lesson 5, we learned about the life cycle of a beef animal. </a:t>
            </a:r>
            <a:r>
              <a:rPr lang="en-US" sz="1200" b="1" i="1" dirty="0">
                <a:latin typeface="Arial" panose="020B0604020202020204" pitchFamily="34" charset="0"/>
                <a:cs typeface="Arial" panose="020B0604020202020204" pitchFamily="34" charset="0"/>
              </a:rPr>
              <a:t>We learned that the life cycle looks based</a:t>
            </a:r>
            <a:r>
              <a:rPr lang="en-US" sz="1200" b="1" dirty="0">
                <a:latin typeface="Arial" panose="020B0604020202020204" pitchFamily="34" charset="0"/>
                <a:cs typeface="Arial" panose="020B0604020202020204" pitchFamily="34" charset="0"/>
              </a:rPr>
              <a:t> on whether it is a bull  (boy) or heifer (girl) calf.</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(1) </a:t>
            </a:r>
            <a:r>
              <a:rPr lang="en-US" sz="1200" b="1" i="1" dirty="0">
                <a:latin typeface="Arial" panose="020B0604020202020204" pitchFamily="34" charset="0"/>
                <a:cs typeface="Arial" panose="020B0604020202020204" pitchFamily="34" charset="0"/>
              </a:rPr>
              <a:t>We learned that calves can grow up to go back into the herd to produce new calves.</a:t>
            </a:r>
            <a:endParaRPr lang="en-US" sz="1200" b="1" dirty="0">
              <a:latin typeface="Arial" panose="020B0604020202020204" pitchFamily="34" charset="0"/>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Or they can be sent to the feedlot to build muscle for meat.</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We discussed that the nutrition needs vary depending on which of these paths an animal follows, and we made our own Total Mixed Rations.</a:t>
            </a:r>
          </a:p>
        </p:txBody>
      </p:sp>
      <p:sp>
        <p:nvSpPr>
          <p:cNvPr id="4" name="Slide Number Placeholder 3"/>
          <p:cNvSpPr>
            <a:spLocks noGrp="1"/>
          </p:cNvSpPr>
          <p:nvPr>
            <p:ph type="sldNum" sz="quarter" idx="5"/>
          </p:nvPr>
        </p:nvSpPr>
        <p:spPr/>
        <p:txBody>
          <a:bodyPr/>
          <a:lstStyle/>
          <a:p>
            <a:fld id="{1F4F4217-9F77-5641-88AD-27A9A7A01C5F}" type="slidenum">
              <a:rPr lang="en-US" smtClean="0"/>
              <a:t>2</a:t>
            </a:fld>
            <a:endParaRPr lang="en-US"/>
          </a:p>
        </p:txBody>
      </p:sp>
    </p:spTree>
    <p:extLst>
      <p:ext uri="{BB962C8B-B14F-4D97-AF65-F5344CB8AC3E}">
        <p14:creationId xmlns:p14="http://schemas.microsoft.com/office/powerpoint/2010/main" val="2411057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What have we discovered so far today?</a:t>
            </a:r>
          </a:p>
          <a:p>
            <a:r>
              <a:rPr lang="en-US" sz="1200" b="1" dirty="0">
                <a:latin typeface="Arial" panose="020B0604020202020204" pitchFamily="34" charset="0"/>
                <a:cs typeface="Arial" panose="020B0604020202020204" pitchFamily="34" charset="0"/>
              </a:rPr>
              <a:t>-      </a:t>
            </a:r>
            <a:r>
              <a:rPr lang="en-US" sz="1200" b="1" kern="1200" dirty="0">
                <a:solidFill>
                  <a:schemeClr val="tx1"/>
                </a:solidFill>
                <a:latin typeface="Arial" panose="020B0604020202020204" pitchFamily="34" charset="0"/>
                <a:ea typeface="+mn-ea"/>
                <a:cs typeface="Arial" panose="020B0604020202020204" pitchFamily="34" charset="0"/>
              </a:rPr>
              <a:t>Beef</a:t>
            </a:r>
            <a:r>
              <a:rPr lang="en-US" sz="1200" b="1" dirty="0">
                <a:latin typeface="Arial" panose="020B0604020202020204" pitchFamily="34" charset="0"/>
                <a:cs typeface="Arial" panose="020B0604020202020204" pitchFamily="34" charset="0"/>
              </a:rPr>
              <a:t> plays a large role in our daily lives. Many of the things we utilize every day are made from parts of a cow, meaning that even if we don’t eat Beef we are impacted by the presence of cattle. </a:t>
            </a:r>
          </a:p>
          <a:p>
            <a:pPr marL="285750" indent="-285750">
              <a:buFontTx/>
              <a:buChar char="-"/>
            </a:pPr>
            <a:r>
              <a:rPr lang="en-US" sz="1200" b="1" kern="1200" dirty="0">
                <a:solidFill>
                  <a:schemeClr val="tx1"/>
                </a:solidFill>
                <a:latin typeface="Arial" panose="020B0604020202020204" pitchFamily="34" charset="0"/>
                <a:ea typeface="+mn-ea"/>
                <a:cs typeface="Arial" panose="020B0604020202020204" pitchFamily="34" charset="0"/>
              </a:rPr>
              <a:t>We also learned that South Dakota is one of the largest beef producers in the nation. </a:t>
            </a:r>
          </a:p>
          <a:p>
            <a:pPr marL="285750" indent="-285750">
              <a:buFontTx/>
              <a:buChar char="-"/>
            </a:pPr>
            <a:r>
              <a:rPr lang="en-US" sz="1200" b="1" kern="1200" dirty="0">
                <a:solidFill>
                  <a:schemeClr val="tx1"/>
                </a:solidFill>
                <a:latin typeface="Arial" panose="020B0604020202020204" pitchFamily="34" charset="0"/>
                <a:ea typeface="+mn-ea"/>
                <a:cs typeface="Arial" panose="020B0604020202020204" pitchFamily="34" charset="0"/>
              </a:rPr>
              <a:t>With </a:t>
            </a:r>
            <a:r>
              <a:rPr lang="en-US" sz="1200" b="1" dirty="0">
                <a:latin typeface="Arial" panose="020B0604020202020204" pitchFamily="34" charset="0"/>
                <a:cs typeface="Arial" panose="020B0604020202020204" pitchFamily="34" charset="0"/>
              </a:rPr>
              <a:t>so many cattle in our state, what do you think that means about the number of jobs in South Dakota related to Beef? </a:t>
            </a:r>
          </a:p>
        </p:txBody>
      </p:sp>
      <p:sp>
        <p:nvSpPr>
          <p:cNvPr id="4" name="Slide Number Placeholder 3"/>
          <p:cNvSpPr>
            <a:spLocks noGrp="1"/>
          </p:cNvSpPr>
          <p:nvPr>
            <p:ph type="sldNum" sz="quarter" idx="5"/>
          </p:nvPr>
        </p:nvSpPr>
        <p:spPr/>
        <p:txBody>
          <a:bodyPr/>
          <a:lstStyle/>
          <a:p>
            <a:fld id="{1F4F4217-9F77-5641-88AD-27A9A7A01C5F}" type="slidenum">
              <a:rPr lang="en-US" smtClean="0"/>
              <a:t>11</a:t>
            </a:fld>
            <a:endParaRPr lang="en-US"/>
          </a:p>
        </p:txBody>
      </p:sp>
    </p:spTree>
    <p:extLst>
      <p:ext uri="{BB962C8B-B14F-4D97-AF65-F5344CB8AC3E}">
        <p14:creationId xmlns:p14="http://schemas.microsoft.com/office/powerpoint/2010/main" val="2463422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This map shows the number of cattle producing jobs in each county. </a:t>
            </a:r>
          </a:p>
          <a:p>
            <a:r>
              <a:rPr lang="en-US" sz="1200" b="1" dirty="0">
                <a:latin typeface="Arial" panose="020B0604020202020204" pitchFamily="34" charset="0"/>
                <a:cs typeface="Arial" panose="020B0604020202020204" pitchFamily="34" charset="0"/>
              </a:rPr>
              <a:t>Can you identify which county we live in?</a:t>
            </a:r>
          </a:p>
          <a:p>
            <a:r>
              <a:rPr lang="en-US" sz="1200" b="1" dirty="0">
                <a:latin typeface="Arial" panose="020B0604020202020204" pitchFamily="34" charset="0"/>
                <a:cs typeface="Arial" panose="020B0604020202020204" pitchFamily="34" charset="0"/>
              </a:rPr>
              <a:t>How does the number of jobs in our county compare to other counties in the state?</a:t>
            </a:r>
          </a:p>
          <a:p>
            <a:r>
              <a:rPr lang="en-US" sz="1200" b="1" dirty="0">
                <a:latin typeface="Arial" panose="020B0604020202020204" pitchFamily="34" charset="0"/>
                <a:cs typeface="Arial" panose="020B0604020202020204" pitchFamily="34" charset="0"/>
              </a:rPr>
              <a:t>What counties have the largest number of jobs? What do you know about those counties? Why might they have the larges number of jobs?</a:t>
            </a:r>
          </a:p>
        </p:txBody>
      </p:sp>
      <p:sp>
        <p:nvSpPr>
          <p:cNvPr id="4" name="Slide Number Placeholder 3"/>
          <p:cNvSpPr>
            <a:spLocks noGrp="1"/>
          </p:cNvSpPr>
          <p:nvPr>
            <p:ph type="sldNum" sz="quarter" idx="5"/>
          </p:nvPr>
        </p:nvSpPr>
        <p:spPr/>
        <p:txBody>
          <a:bodyPr/>
          <a:lstStyle/>
          <a:p>
            <a:fld id="{1F4F4217-9F77-5641-88AD-27A9A7A01C5F}" type="slidenum">
              <a:rPr lang="en-US" smtClean="0"/>
              <a:t>12</a:t>
            </a:fld>
            <a:endParaRPr lang="en-US"/>
          </a:p>
        </p:txBody>
      </p:sp>
    </p:spTree>
    <p:extLst>
      <p:ext uri="{BB962C8B-B14F-4D97-AF65-F5344CB8AC3E}">
        <p14:creationId xmlns:p14="http://schemas.microsoft.com/office/powerpoint/2010/main" val="2591204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This map shows the number of livestock processing jobs in each county. </a:t>
            </a:r>
          </a:p>
          <a:p>
            <a:r>
              <a:rPr lang="en-US" sz="1200" b="1" dirty="0">
                <a:latin typeface="Arial" panose="020B0604020202020204" pitchFamily="34" charset="0"/>
                <a:cs typeface="Arial" panose="020B0604020202020204" pitchFamily="34" charset="0"/>
              </a:rPr>
              <a:t>What counties have the largest number of jobs? What do you know about those counties? Why might they have the larges number of jobs?</a:t>
            </a:r>
          </a:p>
        </p:txBody>
      </p:sp>
      <p:sp>
        <p:nvSpPr>
          <p:cNvPr id="4" name="Slide Number Placeholder 3"/>
          <p:cNvSpPr>
            <a:spLocks noGrp="1"/>
          </p:cNvSpPr>
          <p:nvPr>
            <p:ph type="sldNum" sz="quarter" idx="5"/>
          </p:nvPr>
        </p:nvSpPr>
        <p:spPr/>
        <p:txBody>
          <a:bodyPr/>
          <a:lstStyle/>
          <a:p>
            <a:fld id="{1F4F4217-9F77-5641-88AD-27A9A7A01C5F}" type="slidenum">
              <a:rPr lang="en-US" smtClean="0"/>
              <a:t>13</a:t>
            </a:fld>
            <a:endParaRPr lang="en-US"/>
          </a:p>
        </p:txBody>
      </p:sp>
    </p:spTree>
    <p:extLst>
      <p:ext uri="{BB962C8B-B14F-4D97-AF65-F5344CB8AC3E}">
        <p14:creationId xmlns:p14="http://schemas.microsoft.com/office/powerpoint/2010/main" val="3834041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First, let’s review how beef gets to our table. That will make it easier to identify the careers that are related. </a:t>
            </a:r>
          </a:p>
          <a:p>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Arial" panose="020B0604020202020204" pitchFamily="34" charset="0"/>
                <a:cs typeface="Arial" panose="020B0604020202020204" pitchFamily="34" charset="0"/>
              </a:rPr>
              <a:t>(1) </a:t>
            </a:r>
            <a:r>
              <a:rPr lang="en-US" sz="1200" b="1" dirty="0">
                <a:solidFill>
                  <a:schemeClr val="tx1"/>
                </a:solidFill>
                <a:latin typeface="Arial" panose="020B0604020202020204" pitchFamily="34" charset="0"/>
                <a:cs typeface="Arial" panose="020B0604020202020204" pitchFamily="34" charset="0"/>
              </a:rPr>
              <a:t>Raising beef cattle begins at the cow-calf operation where cows are bred, and baby calves are born. </a:t>
            </a:r>
          </a:p>
        </p:txBody>
      </p:sp>
      <p:sp>
        <p:nvSpPr>
          <p:cNvPr id="4" name="Slide Number Placeholder 3"/>
          <p:cNvSpPr>
            <a:spLocks noGrp="1"/>
          </p:cNvSpPr>
          <p:nvPr>
            <p:ph type="sldNum" sz="quarter" idx="5"/>
          </p:nvPr>
        </p:nvSpPr>
        <p:spPr/>
        <p:txBody>
          <a:bodyPr/>
          <a:lstStyle/>
          <a:p>
            <a:fld id="{1F4F4217-9F77-5641-88AD-27A9A7A01C5F}" type="slidenum">
              <a:rPr lang="en-US" smtClean="0"/>
              <a:t>14</a:t>
            </a:fld>
            <a:endParaRPr lang="en-US"/>
          </a:p>
        </p:txBody>
      </p:sp>
    </p:spTree>
    <p:extLst>
      <p:ext uri="{BB962C8B-B14F-4D97-AF65-F5344CB8AC3E}">
        <p14:creationId xmlns:p14="http://schemas.microsoft.com/office/powerpoint/2010/main" val="342716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4F4217-9F77-5641-88AD-27A9A7A01C5F}" type="slidenum">
              <a:rPr lang="en-US" smtClean="0"/>
              <a:t>15</a:t>
            </a:fld>
            <a:endParaRPr lang="en-US"/>
          </a:p>
        </p:txBody>
      </p:sp>
    </p:spTree>
    <p:extLst>
      <p:ext uri="{BB962C8B-B14F-4D97-AF65-F5344CB8AC3E}">
        <p14:creationId xmlns:p14="http://schemas.microsoft.com/office/powerpoint/2010/main" val="1631275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4F4217-9F77-5641-88AD-27A9A7A01C5F}" type="slidenum">
              <a:rPr lang="en-US" smtClean="0"/>
              <a:t>16</a:t>
            </a:fld>
            <a:endParaRPr lang="en-US"/>
          </a:p>
        </p:txBody>
      </p:sp>
    </p:spTree>
    <p:extLst>
      <p:ext uri="{BB962C8B-B14F-4D97-AF65-F5344CB8AC3E}">
        <p14:creationId xmlns:p14="http://schemas.microsoft.com/office/powerpoint/2010/main" val="1464721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4F4217-9F77-5641-88AD-27A9A7A01C5F}" type="slidenum">
              <a:rPr lang="en-US" smtClean="0"/>
              <a:t>17</a:t>
            </a:fld>
            <a:endParaRPr lang="en-US"/>
          </a:p>
        </p:txBody>
      </p:sp>
    </p:spTree>
    <p:extLst>
      <p:ext uri="{BB962C8B-B14F-4D97-AF65-F5344CB8AC3E}">
        <p14:creationId xmlns:p14="http://schemas.microsoft.com/office/powerpoint/2010/main" val="3810824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4F4217-9F77-5641-88AD-27A9A7A01C5F}" type="slidenum">
              <a:rPr lang="en-US" smtClean="0"/>
              <a:t>18</a:t>
            </a:fld>
            <a:endParaRPr lang="en-US"/>
          </a:p>
        </p:txBody>
      </p:sp>
    </p:spTree>
    <p:extLst>
      <p:ext uri="{BB962C8B-B14F-4D97-AF65-F5344CB8AC3E}">
        <p14:creationId xmlns:p14="http://schemas.microsoft.com/office/powerpoint/2010/main" val="1196741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4F4217-9F77-5641-88AD-27A9A7A01C5F}" type="slidenum">
              <a:rPr lang="en-US" smtClean="0"/>
              <a:t>19</a:t>
            </a:fld>
            <a:endParaRPr lang="en-US"/>
          </a:p>
        </p:txBody>
      </p:sp>
    </p:spTree>
    <p:extLst>
      <p:ext uri="{BB962C8B-B14F-4D97-AF65-F5344CB8AC3E}">
        <p14:creationId xmlns:p14="http://schemas.microsoft.com/office/powerpoint/2010/main" val="1792616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Throughout a cow’s life, it takes many people with different skills to get the beef from the ranch to your table.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(1) The Rancher (Ranch Managers, Ranch Hand, Foreman) are the primary caregivers of the animals on the ranch. They make sure the animals have all their needs met and that they stay healthy. However, they may employ the help of other professionals. </a:t>
            </a:r>
          </a:p>
          <a:p>
            <a:r>
              <a:rPr lang="en-US" sz="1200" b="1" dirty="0">
                <a:latin typeface="Arial" panose="020B0604020202020204" pitchFamily="34" charset="0"/>
                <a:cs typeface="Arial" panose="020B0604020202020204" pitchFamily="34" charset="0"/>
              </a:rPr>
              <a:t>(2) They make work with Animal Breeders or others in similar professions like Bovine Embryologist and Artificial Insemination Specialist to ensure that their herd has the desired genetics.</a:t>
            </a:r>
          </a:p>
          <a:p>
            <a:r>
              <a:rPr lang="en-US" sz="1200" b="1" dirty="0">
                <a:latin typeface="Arial" panose="020B0604020202020204" pitchFamily="34" charset="0"/>
                <a:cs typeface="Arial" panose="020B0604020202020204" pitchFamily="34" charset="0"/>
              </a:rPr>
              <a:t>(3) If the animals get sick, the Rancher may get help from a Veterinarian.</a:t>
            </a:r>
          </a:p>
          <a:p>
            <a:r>
              <a:rPr lang="en-US" sz="1200" b="1" dirty="0">
                <a:latin typeface="Arial" panose="020B0604020202020204" pitchFamily="34" charset="0"/>
                <a:cs typeface="Arial" panose="020B0604020202020204" pitchFamily="34" charset="0"/>
              </a:rPr>
              <a:t>(4) If the rancher needs to move the cattle across the Missouri River or across state lines, a Brand Inspector will come and ensure that the cattle have the appropriate brands. A Brand inspector is also needed if the rancher sells the cattle. </a:t>
            </a:r>
          </a:p>
          <a:p>
            <a:r>
              <a:rPr lang="en-US" sz="1200" b="1" dirty="0">
                <a:latin typeface="Arial" panose="020B0604020202020204" pitchFamily="34" charset="0"/>
                <a:cs typeface="Arial" panose="020B0604020202020204" pitchFamily="34" charset="0"/>
              </a:rPr>
              <a:t>(5) Ranchers may employ truck drivers to help move cattle. </a:t>
            </a:r>
          </a:p>
          <a:p>
            <a:r>
              <a:rPr lang="en-US" sz="1200" b="1" dirty="0">
                <a:latin typeface="Arial" panose="020B0604020202020204" pitchFamily="34" charset="0"/>
                <a:cs typeface="Arial" panose="020B0604020202020204" pitchFamily="34" charset="0"/>
              </a:rPr>
              <a:t>(6) If a Rancher sells his cattle, they may take the cattle to a sale barn where an Auctioneer will auction the cattle off to the highest bidder.</a:t>
            </a:r>
          </a:p>
          <a:p>
            <a:r>
              <a:rPr lang="en-US" sz="1200" b="1" dirty="0">
                <a:latin typeface="Arial" panose="020B0604020202020204" pitchFamily="34" charset="0"/>
                <a:cs typeface="Arial" panose="020B0604020202020204" pitchFamily="34" charset="0"/>
              </a:rPr>
              <a:t>(7) Ranchers may work with Animal Nutritionists to make sure that the herd is having all its nutritional needs met.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(8) Ranchers not only take care of their cattle, but they also take care of the land that their cattle live on. They work with Range Specialists to ensure that their land is cared for so that it produces nutritious forage for their livestock, but also can be a healthy ecosystem for other animals.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(9) Cattle feed not only includes forages. It also includes other things like corn and soybeans, which are produced by a Farmer (Farm Managers, Farm Hand).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(10) To produce the best crops possible, Farmers work with Agronomists.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(11) The rancher may work with a feed salesman to get the additional feeds from the farmer.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(12) When cattle are ready to be processed into meat, they are taken to a Butcher.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(13) During the time meat is at the processing facility, it encounters a variety of people.  Meat inspectors, Quality Assurance Technicians, and Food Safety Specialists ensure that the meat remains safe from contamination and that the processes follow regulations.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(14) Meat graders evaluate the beef to determine how its tenderness, texture, and color so that it can properly be marketed.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(15) Meat can then be sold to consumers. Some processing facilities sell directly to consumers, while others provide meat to grocery stores and restaurants.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(16) Beef also impacts other careers outside of the pathway too. For example, Nutritionists educate people on the nutrition that beef provides.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(17) Additionally, some athletes consume beef because it is a great source of protein, iron, and other vitamins and minerals. </a:t>
            </a:r>
          </a:p>
        </p:txBody>
      </p:sp>
      <p:sp>
        <p:nvSpPr>
          <p:cNvPr id="4" name="Slide Number Placeholder 3"/>
          <p:cNvSpPr>
            <a:spLocks noGrp="1"/>
          </p:cNvSpPr>
          <p:nvPr>
            <p:ph type="sldNum" sz="quarter" idx="5"/>
          </p:nvPr>
        </p:nvSpPr>
        <p:spPr/>
        <p:txBody>
          <a:bodyPr/>
          <a:lstStyle/>
          <a:p>
            <a:fld id="{1F4F4217-9F77-5641-88AD-27A9A7A01C5F}" type="slidenum">
              <a:rPr lang="en-US" smtClean="0"/>
              <a:t>20</a:t>
            </a:fld>
            <a:endParaRPr lang="en-US"/>
          </a:p>
        </p:txBody>
      </p:sp>
    </p:spTree>
    <p:extLst>
      <p:ext uri="{BB962C8B-B14F-4D97-AF65-F5344CB8AC3E}">
        <p14:creationId xmlns:p14="http://schemas.microsoft.com/office/powerpoint/2010/main" val="3796627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panose="020B0604020202020204" pitchFamily="34" charset="0"/>
                <a:cs typeface="Arial" panose="020B0604020202020204" pitchFamily="34" charset="0"/>
              </a:rPr>
              <a:t>Discuss with youth what they think their life would look like if there were no cattle. Guide the conversation using questions and  statements like ‘How do you know?’ or ‘Justify your answer.’ </a:t>
            </a:r>
          </a:p>
        </p:txBody>
      </p:sp>
      <p:sp>
        <p:nvSpPr>
          <p:cNvPr id="4" name="Slide Number Placeholder 3"/>
          <p:cNvSpPr>
            <a:spLocks noGrp="1"/>
          </p:cNvSpPr>
          <p:nvPr>
            <p:ph type="sldNum" sz="quarter" idx="5"/>
          </p:nvPr>
        </p:nvSpPr>
        <p:spPr/>
        <p:txBody>
          <a:bodyPr/>
          <a:lstStyle/>
          <a:p>
            <a:fld id="{1F4F4217-9F77-5641-88AD-27A9A7A01C5F}" type="slidenum">
              <a:rPr lang="en-US" smtClean="0"/>
              <a:t>3</a:t>
            </a:fld>
            <a:endParaRPr lang="en-US"/>
          </a:p>
        </p:txBody>
      </p:sp>
    </p:spTree>
    <p:extLst>
      <p:ext uri="{BB962C8B-B14F-4D97-AF65-F5344CB8AC3E}">
        <p14:creationId xmlns:p14="http://schemas.microsoft.com/office/powerpoint/2010/main" val="3637628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Think back to the beginning of the lesson, based on what we have discussed today how does your answer change? What would your life be like if there were no cows?</a:t>
            </a:r>
          </a:p>
        </p:txBody>
      </p:sp>
      <p:sp>
        <p:nvSpPr>
          <p:cNvPr id="4" name="Slide Number Placeholder 3"/>
          <p:cNvSpPr>
            <a:spLocks noGrp="1"/>
          </p:cNvSpPr>
          <p:nvPr>
            <p:ph type="sldNum" sz="quarter" idx="5"/>
          </p:nvPr>
        </p:nvSpPr>
        <p:spPr/>
        <p:txBody>
          <a:bodyPr/>
          <a:lstStyle/>
          <a:p>
            <a:fld id="{1F4F4217-9F77-5641-88AD-27A9A7A01C5F}" type="slidenum">
              <a:rPr lang="en-US" smtClean="0"/>
              <a:t>21</a:t>
            </a:fld>
            <a:endParaRPr lang="en-US"/>
          </a:p>
        </p:txBody>
      </p:sp>
    </p:spTree>
    <p:extLst>
      <p:ext uri="{BB962C8B-B14F-4D97-AF65-F5344CB8AC3E}">
        <p14:creationId xmlns:p14="http://schemas.microsoft.com/office/powerpoint/2010/main" val="638129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Through the Adopt-A-Cow program, we have explored many topics and learned a lot about beef production. </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What are some of the things you remember from Lesson 1: Beef’s Impact on South Dakota?</a:t>
            </a:r>
          </a:p>
          <a:p>
            <a:r>
              <a:rPr lang="en-US" sz="1200" i="1" dirty="0">
                <a:latin typeface="Arial" panose="020B0604020202020204" pitchFamily="34" charset="0"/>
                <a:cs typeface="Arial" panose="020B0604020202020204" pitchFamily="34" charset="0"/>
              </a:rPr>
              <a:t> (1) In this lesson we learned about how beef impacted the formation of South Dakota. We discussed the end of the open range, and you created brands for your ranches.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What are some of the things you remember from Lesson 2: Building Your Herd?</a:t>
            </a:r>
          </a:p>
          <a:p>
            <a:r>
              <a:rPr lang="en-US" sz="1200" i="1" dirty="0">
                <a:latin typeface="Arial" panose="020B0604020202020204" pitchFamily="34" charset="0"/>
                <a:cs typeface="Arial" panose="020B0604020202020204" pitchFamily="34" charset="0"/>
              </a:rPr>
              <a:t>(2) In this lesson we not only met our adopted calf, but we also learned how traits are passed along to babies from their parents. During this lesson our ranches used dice to predict what the calves on their operation look like. </a:t>
            </a:r>
            <a:r>
              <a:rPr lang="en-US" sz="1200" b="0" i="0" dirty="0">
                <a:solidFill>
                  <a:srgbClr val="000000"/>
                </a:solidFill>
                <a:effectLst/>
                <a:latin typeface="Arial" panose="020B0604020202020204" pitchFamily="34" charset="0"/>
                <a:cs typeface="Arial" panose="020B0604020202020204" pitchFamily="34" charset="0"/>
              </a:rPr>
              <a:t> </a:t>
            </a:r>
            <a:endParaRPr lang="en-US" sz="1200" i="1"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What are some of the things you remember from Lesson 3: Calf Health?</a:t>
            </a:r>
          </a:p>
          <a:p>
            <a:r>
              <a:rPr lang="en-US" sz="1200" i="1" dirty="0">
                <a:latin typeface="Arial" panose="020B0604020202020204" pitchFamily="34" charset="0"/>
                <a:cs typeface="Arial" panose="020B0604020202020204" pitchFamily="34" charset="0"/>
              </a:rPr>
              <a:t>(3) In this lesson we learned about how ranchers care for their livestock. We were able to observe how a vet does a newborn calf check and learned about the role that vaccinations play in keeping calves healthy. We learned about the role of ear tags for calf identification and made tags for our ranches.</a:t>
            </a:r>
            <a:r>
              <a:rPr lang="en-US" sz="1200" b="0" i="0" dirty="0">
                <a:solidFill>
                  <a:srgbClr val="000000"/>
                </a:solidFill>
                <a:effectLst/>
                <a:latin typeface="Arial" panose="020B0604020202020204" pitchFamily="34" charset="0"/>
                <a:cs typeface="Arial" panose="020B0604020202020204" pitchFamily="34" charset="0"/>
              </a:rPr>
              <a:t>  </a:t>
            </a:r>
            <a:endParaRPr lang="en-US" sz="1200" i="1"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What are some of the things you remember from Lesson 4: Energy Transfer?</a:t>
            </a:r>
          </a:p>
          <a:p>
            <a:r>
              <a:rPr lang="en-US" sz="1200" i="1" dirty="0">
                <a:latin typeface="Arial" panose="020B0604020202020204" pitchFamily="34" charset="0"/>
                <a:cs typeface="Arial" panose="020B0604020202020204" pitchFamily="34" charset="0"/>
              </a:rPr>
              <a:t>(4) In this lesson we learned about the unique ability of a cow's stomach to digest grass and the role this plays in our diets. We discussed energy transfer from the sun, to grass, to cattle, to us. </a:t>
            </a:r>
            <a:r>
              <a:rPr lang="en-US" sz="1200" b="0" i="0" dirty="0">
                <a:solidFill>
                  <a:srgbClr val="000000"/>
                </a:solidFill>
                <a:effectLst/>
                <a:latin typeface="Arial" panose="020B0604020202020204" pitchFamily="34" charset="0"/>
                <a:cs typeface="Arial" panose="020B0604020202020204" pitchFamily="34" charset="0"/>
              </a:rPr>
              <a:t> </a:t>
            </a:r>
            <a:endParaRPr lang="en-US" sz="1200" i="1"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What are some of the things you remember from Lesson 5: Beef Life Cycle?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effectLst/>
                <a:latin typeface="Arial" panose="020B0604020202020204" pitchFamily="34" charset="0"/>
                <a:cs typeface="Arial" panose="020B0604020202020204" pitchFamily="34" charset="0"/>
              </a:rPr>
              <a:t>(5) In Lesson 5, we learned about the life cycle of a beef animal. </a:t>
            </a:r>
            <a:r>
              <a:rPr lang="en-US" sz="1200" b="0" i="1" dirty="0">
                <a:latin typeface="Arial" panose="020B0604020202020204" pitchFamily="34" charset="0"/>
                <a:cs typeface="Arial" panose="020B0604020202020204" pitchFamily="34" charset="0"/>
              </a:rPr>
              <a:t>We learned that the life cycle looks based</a:t>
            </a:r>
            <a:r>
              <a:rPr lang="en-US" sz="1200" b="0" dirty="0">
                <a:latin typeface="Arial" panose="020B0604020202020204" pitchFamily="34" charset="0"/>
                <a:cs typeface="Arial" panose="020B0604020202020204" pitchFamily="34" charset="0"/>
              </a:rPr>
              <a:t> on whether it is a bull  (boy) or heifer (girl) calf. </a:t>
            </a:r>
            <a:r>
              <a:rPr lang="en-US" sz="1200" b="0" i="1" dirty="0">
                <a:latin typeface="Arial" panose="020B0604020202020204" pitchFamily="34" charset="0"/>
                <a:cs typeface="Arial" panose="020B0604020202020204" pitchFamily="34" charset="0"/>
              </a:rPr>
              <a:t>We learned that calves can grow up to go back into the herd to produce new calves. </a:t>
            </a:r>
            <a:r>
              <a:rPr lang="en-US" sz="1200" b="0" dirty="0">
                <a:latin typeface="Arial" panose="020B0604020202020204" pitchFamily="34" charset="0"/>
                <a:cs typeface="Arial" panose="020B0604020202020204" pitchFamily="34" charset="0"/>
              </a:rPr>
              <a:t>Or they can be sent to the feedlot to build muscle for meat.</a:t>
            </a:r>
          </a:p>
        </p:txBody>
      </p:sp>
      <p:sp>
        <p:nvSpPr>
          <p:cNvPr id="4" name="Slide Number Placeholder 3"/>
          <p:cNvSpPr>
            <a:spLocks noGrp="1"/>
          </p:cNvSpPr>
          <p:nvPr>
            <p:ph type="sldNum" sz="quarter" idx="5"/>
          </p:nvPr>
        </p:nvSpPr>
        <p:spPr/>
        <p:txBody>
          <a:bodyPr/>
          <a:lstStyle/>
          <a:p>
            <a:fld id="{1F4F4217-9F77-5641-88AD-27A9A7A01C5F}" type="slidenum">
              <a:rPr lang="en-US" smtClean="0"/>
              <a:t>22</a:t>
            </a:fld>
            <a:endParaRPr lang="en-US"/>
          </a:p>
        </p:txBody>
      </p:sp>
    </p:spTree>
    <p:extLst>
      <p:ext uri="{BB962C8B-B14F-4D97-AF65-F5344CB8AC3E}">
        <p14:creationId xmlns:p14="http://schemas.microsoft.com/office/powerpoint/2010/main" val="488366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4F4217-9F77-5641-88AD-27A9A7A01C5F}" type="slidenum">
              <a:rPr lang="en-US" smtClean="0"/>
              <a:t>23</a:t>
            </a:fld>
            <a:endParaRPr lang="en-US"/>
          </a:p>
        </p:txBody>
      </p:sp>
    </p:spTree>
    <p:extLst>
      <p:ext uri="{BB962C8B-B14F-4D97-AF65-F5344CB8AC3E}">
        <p14:creationId xmlns:p14="http://schemas.microsoft.com/office/powerpoint/2010/main" val="254324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fontAlgn="base">
              <a:spcBef>
                <a:spcPts val="0"/>
              </a:spcBef>
              <a:spcAft>
                <a:spcPts val="0"/>
              </a:spcAft>
              <a:buFont typeface="+mj-lt"/>
              <a:buNone/>
            </a:pPr>
            <a:r>
              <a:rPr lang="en-US" sz="1400" i="1" dirty="0">
                <a:effectLst/>
                <a:latin typeface="Arial" panose="020B0604020202020204" pitchFamily="34" charset="0"/>
                <a:ea typeface="Times New Roman" panose="02020603050405020304" pitchFamily="18" charset="0"/>
                <a:cs typeface="Arial" panose="020B0604020202020204" pitchFamily="34" charset="0"/>
              </a:rPr>
              <a:t>Pass out byproduct cards to each group. Have the students spend approximately 10 minutes sorting the cards into categories based on similarities/relationships that make sense to them. </a:t>
            </a:r>
          </a:p>
          <a:p>
            <a:pPr marL="0" marR="0" lvl="0" indent="0" fontAlgn="base">
              <a:spcBef>
                <a:spcPts val="0"/>
              </a:spcBef>
              <a:spcAft>
                <a:spcPts val="0"/>
              </a:spcAft>
              <a:buFont typeface="+mj-lt"/>
              <a:buNone/>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fontAlgn="base">
              <a:spcBef>
                <a:spcPts val="0"/>
              </a:spcBef>
              <a:spcAft>
                <a:spcPts val="0"/>
              </a:spcAft>
              <a:buFont typeface="+mj-lt"/>
              <a:buNone/>
            </a:pPr>
            <a:r>
              <a:rPr lang="en-US" sz="1400" b="1" dirty="0">
                <a:effectLst/>
                <a:latin typeface="Arial" panose="020B0604020202020204" pitchFamily="34" charset="0"/>
                <a:ea typeface="Times New Roman" panose="02020603050405020304" pitchFamily="18" charset="0"/>
                <a:cs typeface="Arial" panose="020B0604020202020204" pitchFamily="34" charset="0"/>
              </a:rPr>
              <a:t>Have teams share what categories they created and what items they put into those categories. </a:t>
            </a:r>
          </a:p>
          <a:p>
            <a:pPr marL="0" marR="0" lvl="0" indent="0" fontAlgn="base">
              <a:spcBef>
                <a:spcPts val="0"/>
              </a:spcBef>
              <a:spcAft>
                <a:spcPts val="0"/>
              </a:spcAft>
              <a:buFont typeface="+mj-lt"/>
              <a:buNone/>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fontAlgn="base">
              <a:spcBef>
                <a:spcPts val="0"/>
              </a:spcBef>
              <a:spcAft>
                <a:spcPts val="0"/>
              </a:spcAft>
              <a:buFont typeface="+mj-lt"/>
              <a:buNone/>
            </a:pPr>
            <a:r>
              <a:rPr lang="en-US" sz="1400" b="1" dirty="0">
                <a:effectLst/>
                <a:latin typeface="Arial" panose="020B0604020202020204" pitchFamily="34" charset="0"/>
                <a:ea typeface="Times New Roman" panose="02020603050405020304" pitchFamily="18" charset="0"/>
                <a:cs typeface="Arial" panose="020B0604020202020204" pitchFamily="34" charset="0"/>
              </a:rPr>
              <a:t>Based on the categories that the teams share; conclusions can be drawn about what each of the items has in common. One thing that they might note – Some things are edible while others are inedible. </a:t>
            </a:r>
          </a:p>
          <a:p>
            <a:pPr marL="685800" marR="0" lvl="1" indent="-228600" fontAlgn="base">
              <a:spcBef>
                <a:spcPts val="0"/>
              </a:spcBef>
              <a:spcAft>
                <a:spcPts val="0"/>
              </a:spcAft>
              <a:buFont typeface="Calibri" panose="020F0502020204030204" pitchFamily="34" charset="0"/>
              <a:buChar char="-"/>
            </a:pPr>
            <a:r>
              <a:rPr lang="en-US" sz="1400" b="1" dirty="0">
                <a:effectLst/>
                <a:latin typeface="Arial" panose="020B0604020202020204" pitchFamily="34" charset="0"/>
                <a:ea typeface="Calibri" panose="020F0502020204030204" pitchFamily="34" charset="0"/>
                <a:cs typeface="Arial" panose="020B0604020202020204" pitchFamily="34" charset="0"/>
              </a:rPr>
              <a:t>Did any group put all the items into one category? Why, or why not?</a:t>
            </a:r>
          </a:p>
          <a:p>
            <a:pPr marL="685800" marR="0" lvl="1" indent="-228600" fontAlgn="base">
              <a:spcBef>
                <a:spcPts val="0"/>
              </a:spcBef>
              <a:spcAft>
                <a:spcPts val="0"/>
              </a:spcAft>
              <a:buFont typeface="Calibri" panose="020F0502020204030204" pitchFamily="34" charset="0"/>
              <a:buChar char="-"/>
            </a:pPr>
            <a:r>
              <a:rPr lang="en-US" sz="1400" b="1" dirty="0">
                <a:effectLst/>
                <a:latin typeface="Arial" panose="020B0604020202020204" pitchFamily="34" charset="0"/>
                <a:ea typeface="Calibri" panose="020F0502020204030204" pitchFamily="34" charset="0"/>
                <a:cs typeface="Arial" panose="020B0604020202020204" pitchFamily="34" charset="0"/>
              </a:rPr>
              <a:t>If all the items have one thing in common, could you guess what that would be? </a:t>
            </a:r>
            <a:r>
              <a:rPr lang="en-US" sz="1400" b="0" i="1" dirty="0">
                <a:effectLst/>
                <a:latin typeface="Arial" panose="020B0604020202020204" pitchFamily="34" charset="0"/>
                <a:ea typeface="Calibri" panose="020F0502020204030204" pitchFamily="34" charset="0"/>
                <a:cs typeface="Arial" panose="020B0604020202020204" pitchFamily="34" charset="0"/>
              </a:rPr>
              <a:t>(They are all partially derived from something that comes from a cow)</a:t>
            </a:r>
            <a:r>
              <a:rPr lang="en-US" sz="1400" b="0" dirty="0">
                <a:effectLst/>
                <a:latin typeface="Arial" panose="020B0604020202020204" pitchFamily="34" charset="0"/>
                <a:ea typeface="Calibri" panose="020F0502020204030204" pitchFamily="34"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fld id="{1F4F4217-9F77-5641-88AD-27A9A7A01C5F}" type="slidenum">
              <a:rPr lang="en-US" smtClean="0"/>
              <a:t>4</a:t>
            </a:fld>
            <a:endParaRPr lang="en-US"/>
          </a:p>
        </p:txBody>
      </p:sp>
    </p:spTree>
    <p:extLst>
      <p:ext uri="{BB962C8B-B14F-4D97-AF65-F5344CB8AC3E}">
        <p14:creationId xmlns:p14="http://schemas.microsoft.com/office/powerpoint/2010/main" val="1828744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All the items on the cards are made from parts of a cow. These are considered byproducts, a secondary product made after the meat is harvested from the animal.</a:t>
            </a:r>
          </a:p>
          <a:p>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(1) </a:t>
            </a:r>
            <a:r>
              <a:rPr lang="en-US" sz="1200" b="1" dirty="0">
                <a:latin typeface="Arial" panose="020B0604020202020204" pitchFamily="34" charset="0"/>
                <a:cs typeface="Arial" panose="020B0604020202020204" pitchFamily="34" charset="0"/>
              </a:rPr>
              <a:t>Many of the items in the cards are made from the fat of the cow – like the cosmetics and crayons</a:t>
            </a:r>
          </a:p>
          <a:p>
            <a:pPr marL="0" indent="0">
              <a:buNone/>
            </a:pPr>
            <a:r>
              <a:rPr lang="en-US" sz="1200" b="0" i="1"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Other things like the Jello and Gummy Bears come from the gelatin that is found in cow bones.</a:t>
            </a:r>
          </a:p>
          <a:p>
            <a:pPr marL="0" indent="0">
              <a:buNone/>
            </a:pPr>
            <a:r>
              <a:rPr lang="en-US" sz="1200" b="0" i="1" dirty="0">
                <a:latin typeface="Arial" panose="020B0604020202020204" pitchFamily="34" charset="0"/>
                <a:cs typeface="Arial" panose="020B0604020202020204" pitchFamily="34" charset="0"/>
              </a:rPr>
              <a:t>(3) </a:t>
            </a:r>
            <a:r>
              <a:rPr lang="en-US" sz="1200" b="1" dirty="0">
                <a:latin typeface="Arial" panose="020B0604020202020204" pitchFamily="34" charset="0"/>
                <a:cs typeface="Arial" panose="020B0604020202020204" pitchFamily="34" charset="0"/>
              </a:rPr>
              <a:t>Other parts of the animal are used for things you might be familiar with, like leather for luggage and boots or hair for paint brushes</a:t>
            </a:r>
          </a:p>
          <a:p>
            <a:pPr marL="0" indent="0">
              <a:buNone/>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en-US" sz="1200" b="1" dirty="0">
                <a:effectLst/>
                <a:latin typeface="Arial" panose="020B0604020202020204" pitchFamily="34" charset="0"/>
                <a:ea typeface="Calibri" panose="020F0502020204030204" pitchFamily="34" charset="0"/>
                <a:cs typeface="Arial" panose="020B0604020202020204" pitchFamily="34" charset="0"/>
              </a:rPr>
              <a:t>How many of these things do you think you might use daily? What might it look like if we didn’t have cattle to help produce these items?</a:t>
            </a:r>
          </a:p>
          <a:p>
            <a:pPr marL="0" indent="0">
              <a:buNone/>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en-US" sz="1200" b="1" dirty="0">
                <a:effectLst/>
                <a:latin typeface="Arial" panose="020B0604020202020204" pitchFamily="34" charset="0"/>
                <a:ea typeface="Calibri" panose="020F0502020204030204" pitchFamily="34" charset="0"/>
                <a:cs typeface="Arial" panose="020B0604020202020204" pitchFamily="34" charset="0"/>
              </a:rPr>
              <a:t>From this we can see that cows have a pretty big impact on our daily lives. Let’s look at some of the numbers related to beef production. </a:t>
            </a:r>
          </a:p>
        </p:txBody>
      </p:sp>
      <p:sp>
        <p:nvSpPr>
          <p:cNvPr id="4" name="Slide Number Placeholder 3"/>
          <p:cNvSpPr>
            <a:spLocks noGrp="1"/>
          </p:cNvSpPr>
          <p:nvPr>
            <p:ph type="sldNum" sz="quarter" idx="5"/>
          </p:nvPr>
        </p:nvSpPr>
        <p:spPr/>
        <p:txBody>
          <a:bodyPr/>
          <a:lstStyle/>
          <a:p>
            <a:fld id="{1F4F4217-9F77-5641-88AD-27A9A7A01C5F}" type="slidenum">
              <a:rPr lang="en-US" smtClean="0"/>
              <a:t>5</a:t>
            </a:fld>
            <a:endParaRPr lang="en-US"/>
          </a:p>
        </p:txBody>
      </p:sp>
    </p:spTree>
    <p:extLst>
      <p:ext uri="{BB962C8B-B14F-4D97-AF65-F5344CB8AC3E}">
        <p14:creationId xmlns:p14="http://schemas.microsoft.com/office/powerpoint/2010/main" val="1426660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fontAlgn="base">
              <a:spcBef>
                <a:spcPts val="0"/>
              </a:spcBef>
              <a:spcAft>
                <a:spcPts val="0"/>
              </a:spcAft>
              <a:buFont typeface="+mj-lt"/>
              <a:buNone/>
            </a:pPr>
            <a:r>
              <a:rPr lang="en-US" sz="1200" b="1" dirty="0">
                <a:effectLst/>
                <a:latin typeface="Arial" panose="020B0604020202020204" pitchFamily="34" charset="0"/>
                <a:ea typeface="Times New Roman" panose="02020603050405020304" pitchFamily="18" charset="0"/>
                <a:cs typeface="Arial" panose="020B0604020202020204" pitchFamily="34" charset="0"/>
              </a:rPr>
              <a:t>Poll the class to determine the students’ favorite way to eat Beef (hamburger, steaks, brisket, other). </a:t>
            </a:r>
          </a:p>
          <a:p>
            <a:pPr marL="0" marR="0" lvl="0" indent="0" fontAlgn="base">
              <a:spcBef>
                <a:spcPts val="0"/>
              </a:spcBef>
              <a:spcAft>
                <a:spcPts val="0"/>
              </a:spcAft>
              <a:buFont typeface="+mj-lt"/>
              <a:buNone/>
            </a:pPr>
            <a:r>
              <a:rPr lang="en-US" sz="1200" b="1" dirty="0">
                <a:effectLst/>
                <a:latin typeface="Arial" panose="020B0604020202020204" pitchFamily="34" charset="0"/>
                <a:ea typeface="Times New Roman" panose="02020603050405020304" pitchFamily="18" charset="0"/>
                <a:cs typeface="Arial" panose="020B0604020202020204" pitchFamily="34" charset="0"/>
              </a:rPr>
              <a:t>As a class (or small groups) determine the best type of graph for illustrating the data collected. </a:t>
            </a:r>
          </a:p>
          <a:p>
            <a:pPr marL="0" marR="0" lvl="0" indent="0" fontAlgn="base">
              <a:spcBef>
                <a:spcPts val="0"/>
              </a:spcBef>
              <a:spcAft>
                <a:spcPts val="0"/>
              </a:spcAft>
              <a:buFont typeface="+mj-lt"/>
              <a:buNone/>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fontAlgn="base">
              <a:spcBef>
                <a:spcPts val="0"/>
              </a:spcBef>
              <a:spcAft>
                <a:spcPts val="0"/>
              </a:spcAft>
              <a:buFont typeface="+mj-lt"/>
              <a:buNone/>
            </a:pPr>
            <a:r>
              <a:rPr lang="en-US" sz="1200" b="0" dirty="0">
                <a:effectLst/>
                <a:latin typeface="Arial" panose="020B0604020202020204" pitchFamily="34" charset="0"/>
                <a:ea typeface="Times New Roman" panose="02020603050405020304" pitchFamily="18" charset="0"/>
                <a:cs typeface="Arial" panose="020B0604020202020204" pitchFamily="34" charset="0"/>
              </a:rPr>
              <a:t>Share the graphs with the class and discuss the importance of graphs and charts in displaying information. </a:t>
            </a:r>
          </a:p>
        </p:txBody>
      </p:sp>
      <p:sp>
        <p:nvSpPr>
          <p:cNvPr id="4" name="Slide Number Placeholder 3"/>
          <p:cNvSpPr>
            <a:spLocks noGrp="1"/>
          </p:cNvSpPr>
          <p:nvPr>
            <p:ph type="sldNum" sz="quarter" idx="5"/>
          </p:nvPr>
        </p:nvSpPr>
        <p:spPr/>
        <p:txBody>
          <a:bodyPr/>
          <a:lstStyle/>
          <a:p>
            <a:fld id="{1F4F4217-9F77-5641-88AD-27A9A7A01C5F}" type="slidenum">
              <a:rPr lang="en-US" smtClean="0"/>
              <a:t>6</a:t>
            </a:fld>
            <a:endParaRPr lang="en-US"/>
          </a:p>
        </p:txBody>
      </p:sp>
    </p:spTree>
    <p:extLst>
      <p:ext uri="{BB962C8B-B14F-4D97-AF65-F5344CB8AC3E}">
        <p14:creationId xmlns:p14="http://schemas.microsoft.com/office/powerpoint/2010/main" val="3543205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fontAlgn="base">
              <a:spcBef>
                <a:spcPts val="0"/>
              </a:spcBef>
              <a:spcAft>
                <a:spcPts val="0"/>
              </a:spcAft>
              <a:buFont typeface="+mj-lt"/>
              <a:buNone/>
            </a:pPr>
            <a:r>
              <a:rPr lang="en-US" sz="1400" b="1" dirty="0">
                <a:effectLst/>
                <a:latin typeface="Arial" panose="020B0604020202020204" pitchFamily="34" charset="0"/>
                <a:ea typeface="Times New Roman" panose="02020603050405020304" pitchFamily="18" charset="0"/>
                <a:cs typeface="Arial" panose="020B0604020202020204" pitchFamily="34" charset="0"/>
              </a:rPr>
              <a:t>One career in agriculture is an economist. His/her job is to collect data, create graphs and tables as well as interpret what that data tells us about the changes in the agricultural market. Ranchers utilize this data to make informed decisions about their cattle operations. </a:t>
            </a:r>
          </a:p>
          <a:p>
            <a:pPr marL="1143000" marR="0" lvl="2" indent="-228600" fontAlgn="base">
              <a:spcBef>
                <a:spcPts val="0"/>
              </a:spcBef>
              <a:spcAft>
                <a:spcPts val="0"/>
              </a:spcAft>
              <a:buFont typeface="Calibri" panose="020F0502020204030204" pitchFamily="34" charset="0"/>
              <a:buChar char="-"/>
            </a:pPr>
            <a:r>
              <a:rPr lang="en-US" sz="1400" b="1" dirty="0">
                <a:effectLst/>
                <a:latin typeface="Arial" panose="020B0604020202020204" pitchFamily="34" charset="0"/>
                <a:ea typeface="Calibri" panose="020F0502020204030204" pitchFamily="34" charset="0"/>
                <a:cs typeface="Arial" panose="020B0604020202020204" pitchFamily="34" charset="0"/>
              </a:rPr>
              <a:t>Today we are going to look at some agriculture data to learn more about the impact that beef production has on us.</a:t>
            </a:r>
          </a:p>
          <a:p>
            <a:pPr marL="1143000" marR="0" lvl="2" indent="-228600" fontAlgn="base">
              <a:spcBef>
                <a:spcPts val="0"/>
              </a:spcBef>
              <a:spcAft>
                <a:spcPts val="0"/>
              </a:spcAft>
              <a:buFont typeface="Calibri" panose="020F0502020204030204" pitchFamily="34" charset="0"/>
              <a:buChar char="-"/>
            </a:pPr>
            <a:r>
              <a:rPr lang="en-US" sz="1400" b="1" dirty="0">
                <a:effectLst/>
                <a:latin typeface="Arial" panose="020B0604020202020204" pitchFamily="34" charset="0"/>
                <a:ea typeface="Calibri" panose="020F0502020204030204" pitchFamily="34" charset="0"/>
                <a:cs typeface="Arial" panose="020B0604020202020204" pitchFamily="34" charset="0"/>
              </a:rPr>
              <a:t>Have students work in their small groups to complete the A Day Without Beef worksheets. </a:t>
            </a:r>
          </a:p>
        </p:txBody>
      </p:sp>
      <p:sp>
        <p:nvSpPr>
          <p:cNvPr id="4" name="Slide Number Placeholder 3"/>
          <p:cNvSpPr>
            <a:spLocks noGrp="1"/>
          </p:cNvSpPr>
          <p:nvPr>
            <p:ph type="sldNum" sz="quarter" idx="5"/>
          </p:nvPr>
        </p:nvSpPr>
        <p:spPr/>
        <p:txBody>
          <a:bodyPr/>
          <a:lstStyle/>
          <a:p>
            <a:fld id="{1F4F4217-9F77-5641-88AD-27A9A7A01C5F}" type="slidenum">
              <a:rPr lang="en-US" smtClean="0"/>
              <a:t>7</a:t>
            </a:fld>
            <a:endParaRPr lang="en-US"/>
          </a:p>
        </p:txBody>
      </p:sp>
    </p:spTree>
    <p:extLst>
      <p:ext uri="{BB962C8B-B14F-4D97-AF65-F5344CB8AC3E}">
        <p14:creationId xmlns:p14="http://schemas.microsoft.com/office/powerpoint/2010/main" val="815880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Here is the number of cattle for the top cattle producing states in the U.S. Take a moment to create a bar graph of this data on your worksheet and answer the questions.</a:t>
            </a:r>
          </a:p>
          <a:p>
            <a:endParaRPr lang="en-US" sz="1200" b="1" dirty="0">
              <a:latin typeface="Arial" panose="020B0604020202020204" pitchFamily="34" charset="0"/>
              <a:cs typeface="Arial" panose="020B0604020202020204" pitchFamily="34" charset="0"/>
            </a:endParaRPr>
          </a:p>
          <a:p>
            <a:r>
              <a:rPr lang="en-US" sz="1200" b="0" i="1" dirty="0">
                <a:latin typeface="Arial" panose="020B0604020202020204" pitchFamily="34" charset="0"/>
                <a:cs typeface="Arial" panose="020B0604020202020204" pitchFamily="34" charset="0"/>
              </a:rPr>
              <a:t>Data from January 1, 2024, UDSA NASS </a:t>
            </a:r>
            <a:r>
              <a:rPr lang="en-US" sz="1200" dirty="0">
                <a:latin typeface="Arial" panose="020B0604020202020204" pitchFamily="34" charset="0"/>
                <a:cs typeface="Arial" panose="020B0604020202020204" pitchFamily="34" charset="0"/>
                <a:hlinkClick r:id="rId3"/>
              </a:rPr>
              <a:t>Cattle 01/31/2024 (cornell.edu)</a:t>
            </a:r>
            <a:endParaRPr lang="en-US" sz="1200" b="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F4F4217-9F77-5641-88AD-27A9A7A01C5F}" type="slidenum">
              <a:rPr lang="en-US" smtClean="0"/>
              <a:t>8</a:t>
            </a:fld>
            <a:endParaRPr lang="en-US"/>
          </a:p>
        </p:txBody>
      </p:sp>
    </p:spTree>
    <p:extLst>
      <p:ext uri="{BB962C8B-B14F-4D97-AF65-F5344CB8AC3E}">
        <p14:creationId xmlns:p14="http://schemas.microsoft.com/office/powerpoint/2010/main" val="839623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Where does South Dakota rank in beef cattle numbers?  </a:t>
            </a:r>
            <a:r>
              <a:rPr lang="en-US" sz="1200" b="1" u="sng" dirty="0">
                <a:effectLst/>
                <a:latin typeface="Arial" panose="020B0604020202020204" pitchFamily="34" charset="0"/>
                <a:ea typeface="Calibri" panose="020F0502020204030204" pitchFamily="34" charset="0"/>
                <a:cs typeface="Arial" panose="020B0604020202020204" pitchFamily="34" charset="0"/>
              </a:rPr>
              <a:t>5th</a:t>
            </a:r>
          </a:p>
          <a:p>
            <a:pPr marL="0" marR="0">
              <a:lnSpc>
                <a:spcPct val="107000"/>
              </a:lnSpc>
              <a:spcBef>
                <a:spcPts val="0"/>
              </a:spcBef>
              <a:spcAft>
                <a:spcPts val="800"/>
              </a:spcAft>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Based on what we have learned about beef cattle production, what do you think makes the states in the graph good for producing beef cattle?</a:t>
            </a:r>
          </a:p>
          <a:p>
            <a:pPr marL="0" marR="0">
              <a:lnSpc>
                <a:spcPct val="107000"/>
              </a:lnSpc>
              <a:spcBef>
                <a:spcPts val="0"/>
              </a:spcBef>
              <a:spcAft>
                <a:spcPts val="800"/>
              </a:spcAft>
            </a:pPr>
            <a:r>
              <a:rPr lang="en-US" sz="1200" b="0" i="0" dirty="0">
                <a:effectLst/>
                <a:latin typeface="Arial" panose="020B0604020202020204" pitchFamily="34" charset="0"/>
                <a:ea typeface="Calibri" panose="020F0502020204030204" pitchFamily="34" charset="0"/>
                <a:cs typeface="Arial" panose="020B0604020202020204" pitchFamily="34" charset="0"/>
              </a:rPr>
              <a:t>Open spaces with grasslands and fresh water sources</a:t>
            </a:r>
          </a:p>
        </p:txBody>
      </p:sp>
      <p:sp>
        <p:nvSpPr>
          <p:cNvPr id="4" name="Slide Number Placeholder 3"/>
          <p:cNvSpPr>
            <a:spLocks noGrp="1"/>
          </p:cNvSpPr>
          <p:nvPr>
            <p:ph type="sldNum" sz="quarter" idx="5"/>
          </p:nvPr>
        </p:nvSpPr>
        <p:spPr/>
        <p:txBody>
          <a:bodyPr/>
          <a:lstStyle/>
          <a:p>
            <a:fld id="{1F4F4217-9F77-5641-88AD-27A9A7A01C5F}" type="slidenum">
              <a:rPr lang="en-US" smtClean="0"/>
              <a:t>9</a:t>
            </a:fld>
            <a:endParaRPr lang="en-US"/>
          </a:p>
        </p:txBody>
      </p:sp>
    </p:spTree>
    <p:extLst>
      <p:ext uri="{BB962C8B-B14F-4D97-AF65-F5344CB8AC3E}">
        <p14:creationId xmlns:p14="http://schemas.microsoft.com/office/powerpoint/2010/main" val="4176106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800"/>
              </a:spcAft>
              <a:buFont typeface="+mj-lt"/>
              <a:buAutoNum type="arabicPeriod"/>
            </a:pPr>
            <a:r>
              <a:rPr lang="en-US" sz="1200" b="1" dirty="0">
                <a:effectLst/>
                <a:latin typeface="Arial" panose="020B0604020202020204" pitchFamily="34" charset="0"/>
                <a:ea typeface="Calibri" panose="020F0502020204030204" pitchFamily="34" charset="0"/>
                <a:cs typeface="Arial" panose="020B0604020202020204" pitchFamily="34" charset="0"/>
              </a:rPr>
              <a:t>Summarize the trends that you observe in the graph above. </a:t>
            </a:r>
          </a:p>
          <a:p>
            <a:pPr marL="342900" marR="0" lvl="0" indent="-342900">
              <a:lnSpc>
                <a:spcPct val="107000"/>
              </a:lnSpc>
              <a:spcBef>
                <a:spcPts val="0"/>
              </a:spcBef>
              <a:spcAft>
                <a:spcPts val="800"/>
              </a:spcAft>
              <a:buFont typeface="+mj-lt"/>
              <a:buAutoNum type="arabicPeriod"/>
            </a:pPr>
            <a:r>
              <a:rPr lang="en-US" sz="1200" b="1" dirty="0">
                <a:effectLst/>
                <a:latin typeface="Arial" panose="020B0604020202020204" pitchFamily="34" charset="0"/>
                <a:ea typeface="Calibri" panose="020F0502020204030204" pitchFamily="34" charset="0"/>
                <a:cs typeface="Arial" panose="020B0604020202020204" pitchFamily="34" charset="0"/>
              </a:rPr>
              <a:t>What year did South Dakota stock the largest number of cattle? How many cattle were stocked that year?</a:t>
            </a:r>
          </a:p>
          <a:p>
            <a:pPr marL="342900" marR="0" lvl="0" indent="-342900">
              <a:lnSpc>
                <a:spcPct val="107000"/>
              </a:lnSpc>
              <a:spcBef>
                <a:spcPts val="0"/>
              </a:spcBef>
              <a:spcAft>
                <a:spcPts val="800"/>
              </a:spcAft>
              <a:buFont typeface="+mj-lt"/>
              <a:buAutoNum type="arabicPeriod"/>
            </a:pPr>
            <a:r>
              <a:rPr lang="en-US" sz="1200" b="1" dirty="0">
                <a:effectLst/>
                <a:latin typeface="Arial" panose="020B0604020202020204" pitchFamily="34" charset="0"/>
                <a:ea typeface="Calibri" panose="020F0502020204030204" pitchFamily="34" charset="0"/>
                <a:cs typeface="Arial" panose="020B0604020202020204" pitchFamily="34" charset="0"/>
              </a:rPr>
              <a:t>Between what two years did the largest change occur? Did the number of cattle increase or decrease?</a:t>
            </a:r>
          </a:p>
          <a:p>
            <a:pPr marL="0" marR="0" lvl="0" indent="0">
              <a:lnSpc>
                <a:spcPct val="107000"/>
              </a:lnSpc>
              <a:spcBef>
                <a:spcPts val="0"/>
              </a:spcBef>
              <a:spcAft>
                <a:spcPts val="800"/>
              </a:spcAft>
              <a:buFont typeface="+mj-lt"/>
              <a:buNone/>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mj-lt"/>
              <a:buNone/>
            </a:pPr>
            <a:r>
              <a:rPr lang="en-US" sz="1200" b="1" dirty="0">
                <a:effectLst/>
                <a:latin typeface="Arial" panose="020B0604020202020204" pitchFamily="34" charset="0"/>
                <a:ea typeface="Calibri" panose="020F0502020204030204" pitchFamily="34" charset="0"/>
                <a:cs typeface="Arial" panose="020B0604020202020204" pitchFamily="34" charset="0"/>
              </a:rPr>
              <a:t>Many factors have impacted the changes in cattle inventory overtime. </a:t>
            </a:r>
          </a:p>
          <a:p>
            <a:pPr marL="0" marR="0" lvl="0" indent="0">
              <a:lnSpc>
                <a:spcPct val="107000"/>
              </a:lnSpc>
              <a:spcBef>
                <a:spcPts val="0"/>
              </a:spcBef>
              <a:spcAft>
                <a:spcPts val="800"/>
              </a:spcAft>
              <a:buFont typeface="+mj-lt"/>
              <a:buNone/>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mj-lt"/>
              <a:buNone/>
            </a:pPr>
            <a:r>
              <a:rPr lang="en-US" sz="1200" b="1" dirty="0">
                <a:effectLst/>
                <a:latin typeface="Arial" panose="020B0604020202020204" pitchFamily="34" charset="0"/>
                <a:ea typeface="Calibri" panose="020F0502020204030204" pitchFamily="34" charset="0"/>
                <a:cs typeface="Arial" panose="020B0604020202020204" pitchFamily="34" charset="0"/>
              </a:rPr>
              <a:t>In 2014-2015 cattle prices set records encouraging people to increase their herd size. </a:t>
            </a:r>
          </a:p>
          <a:p>
            <a:pPr marL="0" marR="0" lvl="0" indent="0">
              <a:lnSpc>
                <a:spcPct val="107000"/>
              </a:lnSpc>
              <a:spcBef>
                <a:spcPts val="0"/>
              </a:spcBef>
              <a:spcAft>
                <a:spcPts val="800"/>
              </a:spcAft>
              <a:buFont typeface="+mj-lt"/>
              <a:buNone/>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mj-lt"/>
              <a:buNone/>
            </a:pPr>
            <a:r>
              <a:rPr lang="en-US" sz="1200" b="1" dirty="0">
                <a:effectLst/>
                <a:latin typeface="Arial" panose="020B0604020202020204" pitchFamily="34" charset="0"/>
                <a:ea typeface="Calibri" panose="020F0502020204030204" pitchFamily="34" charset="0"/>
                <a:cs typeface="Arial" panose="020B0604020202020204" pitchFamily="34" charset="0"/>
              </a:rPr>
              <a:t>Then between 2021 and 2023 there is a large decline which can be largely attributed to drought that the state of South Dakota experienced. This drought decreased the amount of range available for summer grazing as well as the amount of forage available for hay to feed cattle over the winter. With less available feed for cattle, producers have had to reduce their herd size to maintain a healthy herd. </a:t>
            </a:r>
          </a:p>
        </p:txBody>
      </p:sp>
      <p:sp>
        <p:nvSpPr>
          <p:cNvPr id="4" name="Slide Number Placeholder 3"/>
          <p:cNvSpPr>
            <a:spLocks noGrp="1"/>
          </p:cNvSpPr>
          <p:nvPr>
            <p:ph type="sldNum" sz="quarter" idx="5"/>
          </p:nvPr>
        </p:nvSpPr>
        <p:spPr/>
        <p:txBody>
          <a:bodyPr/>
          <a:lstStyle/>
          <a:p>
            <a:fld id="{1F4F4217-9F77-5641-88AD-27A9A7A01C5F}" type="slidenum">
              <a:rPr lang="en-US" smtClean="0"/>
              <a:t>10</a:t>
            </a:fld>
            <a:endParaRPr lang="en-US"/>
          </a:p>
        </p:txBody>
      </p:sp>
    </p:spTree>
    <p:extLst>
      <p:ext uri="{BB962C8B-B14F-4D97-AF65-F5344CB8AC3E}">
        <p14:creationId xmlns:p14="http://schemas.microsoft.com/office/powerpoint/2010/main" val="30851996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9/19/25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8957526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345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328102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379855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23797777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42867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1252498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4910107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9/19/25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2357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7694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625384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499985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63099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6772383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3236998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3320159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0308577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19338491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2728041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4843606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711981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651409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871582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167150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88303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9/19/25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21252876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9/19/25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53268999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hyperlink" Target="https://danr.sd.gov/AboutDANR/EconomicStudy.aspx"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hyperlink" Target="https://danr.sd.gov/AboutDANR/EconomicStudy.aspx"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54.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2.png"/><Relationship Id="rId3" Type="http://schemas.openxmlformats.org/officeDocument/2006/relationships/image" Target="../media/image56.png"/><Relationship Id="rId7" Type="http://schemas.openxmlformats.org/officeDocument/2006/relationships/image" Target="../media/image60.jpeg"/><Relationship Id="rId12" Type="http://schemas.openxmlformats.org/officeDocument/2006/relationships/image" Target="../media/image20.png"/><Relationship Id="rId17" Type="http://schemas.openxmlformats.org/officeDocument/2006/relationships/image" Target="../media/image66.jpeg"/><Relationship Id="rId2" Type="http://schemas.openxmlformats.org/officeDocument/2006/relationships/notesSlide" Target="../notesSlides/notesSlide21.xml"/><Relationship Id="rId16" Type="http://schemas.openxmlformats.org/officeDocument/2006/relationships/image" Target="../media/image65.jpeg"/><Relationship Id="rId1" Type="http://schemas.openxmlformats.org/officeDocument/2006/relationships/slideLayout" Target="../slideLayouts/slideLayout5.xml"/><Relationship Id="rId6" Type="http://schemas.openxmlformats.org/officeDocument/2006/relationships/image" Target="../media/image59.png"/><Relationship Id="rId11" Type="http://schemas.openxmlformats.org/officeDocument/2006/relationships/image" Target="../media/image19.jpg"/><Relationship Id="rId5" Type="http://schemas.openxmlformats.org/officeDocument/2006/relationships/image" Target="../media/image58.jpg"/><Relationship Id="rId15" Type="http://schemas.openxmlformats.org/officeDocument/2006/relationships/image" Target="../media/image64.jpeg"/><Relationship Id="rId10" Type="http://schemas.openxmlformats.org/officeDocument/2006/relationships/image" Target="../media/image17.png"/><Relationship Id="rId4" Type="http://schemas.openxmlformats.org/officeDocument/2006/relationships/image" Target="../media/image57.png"/><Relationship Id="rId9" Type="http://schemas.openxmlformats.org/officeDocument/2006/relationships/image" Target="../media/image18.png"/><Relationship Id="rId14" Type="http://schemas.openxmlformats.org/officeDocument/2006/relationships/image" Target="../media/image6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image" Target="../media/image32.jpg"/><Relationship Id="rId3" Type="http://schemas.openxmlformats.org/officeDocument/2006/relationships/image" Target="../media/image22.jpg"/><Relationship Id="rId7" Type="http://schemas.openxmlformats.org/officeDocument/2006/relationships/image" Target="../media/image26.jpg"/><Relationship Id="rId12" Type="http://schemas.openxmlformats.org/officeDocument/2006/relationships/image" Target="../media/image31.jpg"/><Relationship Id="rId17" Type="http://schemas.openxmlformats.org/officeDocument/2006/relationships/image" Target="../media/image36.tif"/><Relationship Id="rId2" Type="http://schemas.openxmlformats.org/officeDocument/2006/relationships/notesSlide" Target="../notesSlides/notesSlide3.xml"/><Relationship Id="rId16" Type="http://schemas.openxmlformats.org/officeDocument/2006/relationships/image" Target="../media/image35.jpg"/><Relationship Id="rId1" Type="http://schemas.openxmlformats.org/officeDocument/2006/relationships/slideLayout" Target="../slideLayouts/slideLayout5.xml"/><Relationship Id="rId6" Type="http://schemas.openxmlformats.org/officeDocument/2006/relationships/image" Target="../media/image25.jpg"/><Relationship Id="rId11" Type="http://schemas.openxmlformats.org/officeDocument/2006/relationships/image" Target="../media/image30.jpg"/><Relationship Id="rId5" Type="http://schemas.openxmlformats.org/officeDocument/2006/relationships/image" Target="../media/image24.jpg"/><Relationship Id="rId15" Type="http://schemas.openxmlformats.org/officeDocument/2006/relationships/image" Target="../media/image34.jpg"/><Relationship Id="rId10" Type="http://schemas.openxmlformats.org/officeDocument/2006/relationships/image" Target="../media/image29.jpg"/><Relationship Id="rId4" Type="http://schemas.openxmlformats.org/officeDocument/2006/relationships/image" Target="../media/image23.png"/><Relationship Id="rId9" Type="http://schemas.openxmlformats.org/officeDocument/2006/relationships/image" Target="../media/image28.jpg"/><Relationship Id="rId14" Type="http://schemas.openxmlformats.org/officeDocument/2006/relationships/image" Target="../media/image33.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40.png"/><Relationship Id="rId4" Type="http://schemas.openxmlformats.org/officeDocument/2006/relationships/image" Target="../media/image39.jpeg"/></Relationships>
</file>

<file path=ppt/slides/_rels/slide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chor="ctr">
            <a:noAutofit/>
          </a:bodyPr>
          <a:lstStyle/>
          <a:p>
            <a:r>
              <a:rPr lang="en-US" sz="3200" b="1" dirty="0">
                <a:latin typeface="Arial" panose="020B0604020202020204" pitchFamily="34" charset="0"/>
                <a:cs typeface="Arial" panose="020B0604020202020204" pitchFamily="34" charset="0"/>
              </a:rPr>
              <a:t>Lesson 6</a:t>
            </a:r>
          </a:p>
          <a:p>
            <a:r>
              <a:rPr lang="en-US" sz="3200" i="1" dirty="0">
                <a:latin typeface="Arial" panose="020B0604020202020204" pitchFamily="34" charset="0"/>
                <a:cs typeface="Arial" panose="020B0604020202020204" pitchFamily="34" charset="0"/>
              </a:rPr>
              <a:t>A Day Without Cows</a:t>
            </a:r>
          </a:p>
        </p:txBody>
      </p:sp>
      <p:pic>
        <p:nvPicPr>
          <p:cNvPr id="3" name="Picture Placeholder 2">
            <a:extLst>
              <a:ext uri="{FF2B5EF4-FFF2-40B4-BE49-F238E27FC236}">
                <a16:creationId xmlns:a16="http://schemas.microsoft.com/office/drawing/2014/main" id="{71F00D42-8DE9-D616-BEB3-FD5867A6E57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24540" r="24540"/>
          <a:stretch/>
        </p:blipFill>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01176-CB40-924D-ECFC-10DC1047ABCA}"/>
              </a:ext>
            </a:extLst>
          </p:cNvPr>
          <p:cNvSpPr>
            <a:spLocks noGrp="1"/>
          </p:cNvSpPr>
          <p:nvPr>
            <p:ph type="title"/>
          </p:nvPr>
        </p:nvSpPr>
        <p:spPr/>
        <p:txBody>
          <a:bodyPr/>
          <a:lstStyle/>
          <a:p>
            <a:r>
              <a:rPr lang="en-US" dirty="0"/>
              <a:t>South Dakota Beef Cattle</a:t>
            </a:r>
          </a:p>
        </p:txBody>
      </p:sp>
      <p:pic>
        <p:nvPicPr>
          <p:cNvPr id="5" name="Content Placeholder 4" descr="line graph of South Dakota head of beef cattle from 2013-2023">
            <a:extLst>
              <a:ext uri="{FF2B5EF4-FFF2-40B4-BE49-F238E27FC236}">
                <a16:creationId xmlns:a16="http://schemas.microsoft.com/office/drawing/2014/main" id="{FCB61F2D-5EDA-5371-68F4-18E709976286}"/>
              </a:ext>
            </a:extLst>
          </p:cNvPr>
          <p:cNvPicPr>
            <a:picLocks noGrp="1" noChangeAspect="1"/>
          </p:cNvPicPr>
          <p:nvPr>
            <p:ph idx="1"/>
          </p:nvPr>
        </p:nvPicPr>
        <p:blipFill>
          <a:blip r:embed="rId3"/>
          <a:srcRect t="13750"/>
          <a:stretch/>
        </p:blipFill>
        <p:spPr>
          <a:xfrm>
            <a:off x="717176" y="1546410"/>
            <a:ext cx="10757648" cy="4340953"/>
          </a:xfrm>
        </p:spPr>
      </p:pic>
    </p:spTree>
    <p:extLst>
      <p:ext uri="{BB962C8B-B14F-4D97-AF65-F5344CB8AC3E}">
        <p14:creationId xmlns:p14="http://schemas.microsoft.com/office/powerpoint/2010/main" val="2552909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42F7-4152-A06C-A0F5-4994A30DC7F3}"/>
              </a:ext>
            </a:extLst>
          </p:cNvPr>
          <p:cNvSpPr>
            <a:spLocks noGrp="1"/>
          </p:cNvSpPr>
          <p:nvPr>
            <p:ph type="title"/>
          </p:nvPr>
        </p:nvSpPr>
        <p:spPr/>
        <p:txBody>
          <a:bodyPr/>
          <a:lstStyle/>
          <a:p>
            <a:r>
              <a:rPr lang="en-US" dirty="0"/>
              <a:t>Beef Careers</a:t>
            </a:r>
          </a:p>
        </p:txBody>
      </p:sp>
      <p:pic>
        <p:nvPicPr>
          <p:cNvPr id="5" name="Picture 4" descr="A cartoon of a person in a lab coat holding a syringe">
            <a:extLst>
              <a:ext uri="{FF2B5EF4-FFF2-40B4-BE49-F238E27FC236}">
                <a16:creationId xmlns:a16="http://schemas.microsoft.com/office/drawing/2014/main" id="{FB286C46-E0D6-10E1-5C6E-6972E162FB25}"/>
              </a:ext>
            </a:extLst>
          </p:cNvPr>
          <p:cNvPicPr>
            <a:picLocks noChangeAspect="1"/>
          </p:cNvPicPr>
          <p:nvPr/>
        </p:nvPicPr>
        <p:blipFill>
          <a:blip r:embed="rId3"/>
          <a:stretch>
            <a:fillRect/>
          </a:stretch>
        </p:blipFill>
        <p:spPr>
          <a:xfrm>
            <a:off x="420566" y="1984521"/>
            <a:ext cx="2056519" cy="3091218"/>
          </a:xfrm>
          <a:prstGeom prst="rect">
            <a:avLst/>
          </a:prstGeom>
        </p:spPr>
      </p:pic>
      <p:pic>
        <p:nvPicPr>
          <p:cNvPr id="8" name="Picture 7" descr="A bench in a field of flowers">
            <a:extLst>
              <a:ext uri="{FF2B5EF4-FFF2-40B4-BE49-F238E27FC236}">
                <a16:creationId xmlns:a16="http://schemas.microsoft.com/office/drawing/2014/main" id="{0A16A470-E098-EE27-C4B6-EFFE5AD6EDB4}"/>
              </a:ext>
            </a:extLst>
          </p:cNvPr>
          <p:cNvPicPr>
            <a:picLocks noChangeAspect="1"/>
          </p:cNvPicPr>
          <p:nvPr/>
        </p:nvPicPr>
        <p:blipFill>
          <a:blip r:embed="rId4"/>
          <a:stretch>
            <a:fillRect/>
          </a:stretch>
        </p:blipFill>
        <p:spPr>
          <a:xfrm>
            <a:off x="2936280" y="2152202"/>
            <a:ext cx="2327026" cy="1391368"/>
          </a:xfrm>
          <a:prstGeom prst="rect">
            <a:avLst/>
          </a:prstGeom>
        </p:spPr>
      </p:pic>
      <p:pic>
        <p:nvPicPr>
          <p:cNvPr id="10" name="Picture 9" descr="A piece of meat with white strips">
            <a:extLst>
              <a:ext uri="{FF2B5EF4-FFF2-40B4-BE49-F238E27FC236}">
                <a16:creationId xmlns:a16="http://schemas.microsoft.com/office/drawing/2014/main" id="{65BF6C39-1EA9-7BB1-2F55-638C5F20D469}"/>
              </a:ext>
            </a:extLst>
          </p:cNvPr>
          <p:cNvPicPr>
            <a:picLocks noChangeAspect="1"/>
          </p:cNvPicPr>
          <p:nvPr/>
        </p:nvPicPr>
        <p:blipFill>
          <a:blip r:embed="rId5"/>
          <a:stretch>
            <a:fillRect/>
          </a:stretch>
        </p:blipFill>
        <p:spPr>
          <a:xfrm>
            <a:off x="2766392" y="4115524"/>
            <a:ext cx="2392186" cy="1375507"/>
          </a:xfrm>
          <a:prstGeom prst="rect">
            <a:avLst/>
          </a:prstGeom>
        </p:spPr>
      </p:pic>
      <p:pic>
        <p:nvPicPr>
          <p:cNvPr id="11" name="Picture 10" descr="A green plant with yellow flowers">
            <a:extLst>
              <a:ext uri="{FF2B5EF4-FFF2-40B4-BE49-F238E27FC236}">
                <a16:creationId xmlns:a16="http://schemas.microsoft.com/office/drawing/2014/main" id="{73CB0A3A-B253-332D-7E36-9A8FB8C1C8FB}"/>
              </a:ext>
            </a:extLst>
          </p:cNvPr>
          <p:cNvPicPr>
            <a:picLocks noChangeAspect="1"/>
          </p:cNvPicPr>
          <p:nvPr/>
        </p:nvPicPr>
        <p:blipFill>
          <a:blip r:embed="rId6"/>
          <a:stretch>
            <a:fillRect/>
          </a:stretch>
        </p:blipFill>
        <p:spPr>
          <a:xfrm>
            <a:off x="5503571" y="2022823"/>
            <a:ext cx="1243186" cy="2486371"/>
          </a:xfrm>
          <a:prstGeom prst="rect">
            <a:avLst/>
          </a:prstGeom>
        </p:spPr>
      </p:pic>
      <p:pic>
        <p:nvPicPr>
          <p:cNvPr id="7" name="Picture 6" descr="A green dollar sign on a white surface">
            <a:extLst>
              <a:ext uri="{FF2B5EF4-FFF2-40B4-BE49-F238E27FC236}">
                <a16:creationId xmlns:a16="http://schemas.microsoft.com/office/drawing/2014/main" id="{8FAA3F78-E986-B41C-C836-0CFED165B064}"/>
              </a:ext>
            </a:extLst>
          </p:cNvPr>
          <p:cNvPicPr>
            <a:picLocks noChangeAspect="1"/>
          </p:cNvPicPr>
          <p:nvPr/>
        </p:nvPicPr>
        <p:blipFill>
          <a:blip r:embed="rId7"/>
          <a:stretch>
            <a:fillRect/>
          </a:stretch>
        </p:blipFill>
        <p:spPr>
          <a:xfrm>
            <a:off x="7006411" y="3305449"/>
            <a:ext cx="1478304" cy="1478304"/>
          </a:xfrm>
          <a:prstGeom prst="rect">
            <a:avLst/>
          </a:prstGeom>
        </p:spPr>
      </p:pic>
      <p:pic>
        <p:nvPicPr>
          <p:cNvPr id="9" name="Picture 8" descr="A chef grinding something in a bucket">
            <a:extLst>
              <a:ext uri="{FF2B5EF4-FFF2-40B4-BE49-F238E27FC236}">
                <a16:creationId xmlns:a16="http://schemas.microsoft.com/office/drawing/2014/main" id="{225C7DEA-2191-2FEE-A93A-759A2FA77CFF}"/>
              </a:ext>
            </a:extLst>
          </p:cNvPr>
          <p:cNvPicPr>
            <a:picLocks noChangeAspect="1"/>
          </p:cNvPicPr>
          <p:nvPr/>
        </p:nvPicPr>
        <p:blipFill>
          <a:blip r:embed="rId8"/>
          <a:stretch>
            <a:fillRect/>
          </a:stretch>
        </p:blipFill>
        <p:spPr>
          <a:xfrm>
            <a:off x="8305109" y="1622237"/>
            <a:ext cx="1428338" cy="1804216"/>
          </a:xfrm>
          <a:prstGeom prst="rect">
            <a:avLst/>
          </a:prstGeom>
        </p:spPr>
      </p:pic>
      <p:pic>
        <p:nvPicPr>
          <p:cNvPr id="6" name="Picture 5" descr="A cartoon of a doctor">
            <a:extLst>
              <a:ext uri="{FF2B5EF4-FFF2-40B4-BE49-F238E27FC236}">
                <a16:creationId xmlns:a16="http://schemas.microsoft.com/office/drawing/2014/main" id="{787DC89D-330B-5097-EE76-234C692ADFAE}"/>
              </a:ext>
            </a:extLst>
          </p:cNvPr>
          <p:cNvPicPr>
            <a:picLocks noChangeAspect="1"/>
          </p:cNvPicPr>
          <p:nvPr/>
        </p:nvPicPr>
        <p:blipFill>
          <a:blip r:embed="rId9"/>
          <a:stretch>
            <a:fillRect/>
          </a:stretch>
        </p:blipFill>
        <p:spPr>
          <a:xfrm>
            <a:off x="10575756" y="1972122"/>
            <a:ext cx="1131873" cy="1931158"/>
          </a:xfrm>
          <a:prstGeom prst="rect">
            <a:avLst/>
          </a:prstGeom>
        </p:spPr>
      </p:pic>
      <p:pic>
        <p:nvPicPr>
          <p:cNvPr id="4" name="Picture 3" descr="A cartoon of a person driving a tractor">
            <a:extLst>
              <a:ext uri="{FF2B5EF4-FFF2-40B4-BE49-F238E27FC236}">
                <a16:creationId xmlns:a16="http://schemas.microsoft.com/office/drawing/2014/main" id="{ADDB0C58-EBAA-FF5B-257B-1C74F5321900}"/>
              </a:ext>
            </a:extLst>
          </p:cNvPr>
          <p:cNvPicPr>
            <a:picLocks noChangeAspect="1"/>
          </p:cNvPicPr>
          <p:nvPr/>
        </p:nvPicPr>
        <p:blipFill>
          <a:blip r:embed="rId10"/>
          <a:stretch>
            <a:fillRect/>
          </a:stretch>
        </p:blipFill>
        <p:spPr>
          <a:xfrm>
            <a:off x="8762755" y="3779276"/>
            <a:ext cx="2542691" cy="1931158"/>
          </a:xfrm>
          <a:prstGeom prst="rect">
            <a:avLst/>
          </a:prstGeom>
        </p:spPr>
      </p:pic>
    </p:spTree>
    <p:extLst>
      <p:ext uri="{BB962C8B-B14F-4D97-AF65-F5344CB8AC3E}">
        <p14:creationId xmlns:p14="http://schemas.microsoft.com/office/powerpoint/2010/main" val="3171472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FD061-3C15-66E6-D6AA-EE08F8BE3618}"/>
              </a:ext>
            </a:extLst>
          </p:cNvPr>
          <p:cNvSpPr>
            <a:spLocks noGrp="1"/>
          </p:cNvSpPr>
          <p:nvPr>
            <p:ph type="title"/>
          </p:nvPr>
        </p:nvSpPr>
        <p:spPr/>
        <p:txBody>
          <a:bodyPr>
            <a:normAutofit/>
          </a:bodyPr>
          <a:lstStyle/>
          <a:p>
            <a:r>
              <a:rPr lang="en-US" dirty="0"/>
              <a:t>South Dakota Cattle Production Jobs</a:t>
            </a:r>
          </a:p>
        </p:txBody>
      </p:sp>
      <p:pic>
        <p:nvPicPr>
          <p:cNvPr id="4" name="Picture 3" descr="map with number of cattle production jobs in South Dakota counties">
            <a:extLst>
              <a:ext uri="{FF2B5EF4-FFF2-40B4-BE49-F238E27FC236}">
                <a16:creationId xmlns:a16="http://schemas.microsoft.com/office/drawing/2014/main" id="{0E423F9E-FC43-C44B-0B93-EFE17146C8AE}"/>
              </a:ext>
            </a:extLst>
          </p:cNvPr>
          <p:cNvPicPr>
            <a:picLocks noChangeAspect="1"/>
          </p:cNvPicPr>
          <p:nvPr/>
        </p:nvPicPr>
        <p:blipFill>
          <a:blip r:embed="rId3"/>
          <a:srcRect l="2334" t="21232" r="2336" b="2846"/>
          <a:stretch/>
        </p:blipFill>
        <p:spPr>
          <a:xfrm>
            <a:off x="3239480" y="1580224"/>
            <a:ext cx="5708342" cy="3717619"/>
          </a:xfrm>
          <a:prstGeom prst="rect">
            <a:avLst/>
          </a:prstGeom>
        </p:spPr>
      </p:pic>
      <p:sp>
        <p:nvSpPr>
          <p:cNvPr id="3" name="TextBox 2">
            <a:extLst>
              <a:ext uri="{FF2B5EF4-FFF2-40B4-BE49-F238E27FC236}">
                <a16:creationId xmlns:a16="http://schemas.microsoft.com/office/drawing/2014/main" id="{E4A8833C-9685-988E-56AE-FD6AC318FEDA}"/>
              </a:ext>
            </a:extLst>
          </p:cNvPr>
          <p:cNvSpPr txBox="1"/>
          <p:nvPr/>
        </p:nvSpPr>
        <p:spPr>
          <a:xfrm>
            <a:off x="3321050" y="5303302"/>
            <a:ext cx="5583464" cy="400110"/>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Map Source: South Dakota Department of Agriculture and Natural Resources, </a:t>
            </a:r>
            <a:r>
              <a:rPr lang="en-US" sz="1000" dirty="0">
                <a:latin typeface="Arial" panose="020B0604020202020204" pitchFamily="34" charset="0"/>
                <a:cs typeface="Arial" panose="020B0604020202020204" pitchFamily="34" charset="0"/>
                <a:hlinkClick r:id="rId4"/>
              </a:rPr>
              <a:t>https://danr.sd.gov/AboutDANR/EconomicStudy.aspx</a:t>
            </a:r>
            <a:r>
              <a:rPr lang="en-US" sz="1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053149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C2F62-ACFD-DF02-40C6-1D97D3089EAF}"/>
              </a:ext>
            </a:extLst>
          </p:cNvPr>
          <p:cNvSpPr>
            <a:spLocks noGrp="1"/>
          </p:cNvSpPr>
          <p:nvPr>
            <p:ph type="title"/>
          </p:nvPr>
        </p:nvSpPr>
        <p:spPr/>
        <p:txBody>
          <a:bodyPr>
            <a:normAutofit/>
          </a:bodyPr>
          <a:lstStyle/>
          <a:p>
            <a:r>
              <a:rPr lang="en-US" dirty="0"/>
              <a:t>South Dakota Livestock Processing Jobs</a:t>
            </a:r>
          </a:p>
        </p:txBody>
      </p:sp>
      <p:pic>
        <p:nvPicPr>
          <p:cNvPr id="4" name="Picture 3" descr="map of the number of livestock processing jobs per South Dakota county">
            <a:extLst>
              <a:ext uri="{FF2B5EF4-FFF2-40B4-BE49-F238E27FC236}">
                <a16:creationId xmlns:a16="http://schemas.microsoft.com/office/drawing/2014/main" id="{26273DE6-AE52-81E2-4B27-30A3774419A1}"/>
              </a:ext>
            </a:extLst>
          </p:cNvPr>
          <p:cNvPicPr>
            <a:picLocks noChangeAspect="1"/>
          </p:cNvPicPr>
          <p:nvPr/>
        </p:nvPicPr>
        <p:blipFill>
          <a:blip r:embed="rId3"/>
          <a:srcRect l="2732" t="21359" r="3061" b="2797"/>
          <a:stretch/>
        </p:blipFill>
        <p:spPr>
          <a:xfrm>
            <a:off x="3321050" y="1600200"/>
            <a:ext cx="5549901" cy="3653684"/>
          </a:xfrm>
          <a:prstGeom prst="rect">
            <a:avLst/>
          </a:prstGeom>
        </p:spPr>
      </p:pic>
      <p:sp>
        <p:nvSpPr>
          <p:cNvPr id="5" name="TextBox 4">
            <a:extLst>
              <a:ext uri="{FF2B5EF4-FFF2-40B4-BE49-F238E27FC236}">
                <a16:creationId xmlns:a16="http://schemas.microsoft.com/office/drawing/2014/main" id="{2C9BA2DE-6AB5-860F-90AE-616FB8B2929E}"/>
              </a:ext>
            </a:extLst>
          </p:cNvPr>
          <p:cNvSpPr txBox="1"/>
          <p:nvPr/>
        </p:nvSpPr>
        <p:spPr>
          <a:xfrm>
            <a:off x="3321050" y="5303302"/>
            <a:ext cx="5583464" cy="400110"/>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Map Source: South Dakota Department of Agriculture and Natural Resources, </a:t>
            </a:r>
            <a:r>
              <a:rPr lang="en-US" sz="1000" dirty="0">
                <a:latin typeface="Arial" panose="020B0604020202020204" pitchFamily="34" charset="0"/>
                <a:cs typeface="Arial" panose="020B0604020202020204" pitchFamily="34" charset="0"/>
                <a:hlinkClick r:id="rId4"/>
              </a:rPr>
              <a:t>https://danr.sd.gov/AboutDANR/EconomicStudy.aspx</a:t>
            </a:r>
            <a:r>
              <a:rPr lang="en-US" sz="1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453763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A919F-D4CA-C3F2-5265-D2EFD68BB429}"/>
              </a:ext>
            </a:extLst>
          </p:cNvPr>
          <p:cNvSpPr>
            <a:spLocks noGrp="1"/>
          </p:cNvSpPr>
          <p:nvPr>
            <p:ph type="title"/>
          </p:nvPr>
        </p:nvSpPr>
        <p:spPr/>
        <p:txBody>
          <a:bodyPr/>
          <a:lstStyle/>
          <a:p>
            <a:r>
              <a:rPr lang="en-US" dirty="0"/>
              <a:t>Beef from Farm to Table</a:t>
            </a:r>
          </a:p>
        </p:txBody>
      </p:sp>
      <p:pic>
        <p:nvPicPr>
          <p:cNvPr id="4" name="Picture 3" descr="a cow and calf silhouette">
            <a:extLst>
              <a:ext uri="{FF2B5EF4-FFF2-40B4-BE49-F238E27FC236}">
                <a16:creationId xmlns:a16="http://schemas.microsoft.com/office/drawing/2014/main" id="{2B2FAF71-191E-FABC-27F2-D1A5AC4722D1}"/>
              </a:ext>
            </a:extLst>
          </p:cNvPr>
          <p:cNvPicPr>
            <a:picLocks noChangeAspect="1"/>
          </p:cNvPicPr>
          <p:nvPr/>
        </p:nvPicPr>
        <p:blipFill>
          <a:blip r:embed="rId3"/>
          <a:stretch>
            <a:fillRect/>
          </a:stretch>
        </p:blipFill>
        <p:spPr>
          <a:xfrm>
            <a:off x="1407586" y="2517004"/>
            <a:ext cx="4428653" cy="2818653"/>
          </a:xfrm>
          <a:prstGeom prst="rect">
            <a:avLst/>
          </a:prstGeom>
        </p:spPr>
      </p:pic>
      <p:sp>
        <p:nvSpPr>
          <p:cNvPr id="5" name="Text Placeholder 2">
            <a:extLst>
              <a:ext uri="{FF2B5EF4-FFF2-40B4-BE49-F238E27FC236}">
                <a16:creationId xmlns:a16="http://schemas.microsoft.com/office/drawing/2014/main" id="{B3A7166B-5BC5-BF9F-D512-D276B2E17CBC}"/>
              </a:ext>
            </a:extLst>
          </p:cNvPr>
          <p:cNvSpPr txBox="1">
            <a:spLocks/>
          </p:cNvSpPr>
          <p:nvPr/>
        </p:nvSpPr>
        <p:spPr>
          <a:xfrm>
            <a:off x="6150400" y="1774426"/>
            <a:ext cx="5393899" cy="408027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sz="3600" dirty="0">
                <a:solidFill>
                  <a:schemeClr val="tx1"/>
                </a:solidFill>
                <a:latin typeface="Arial" panose="020B0604020202020204" pitchFamily="34" charset="0"/>
                <a:cs typeface="Arial" panose="020B0604020202020204" pitchFamily="34" charset="0"/>
              </a:rPr>
              <a:t>Raising beef cattle begins at the cow-calf operation where cows are bred, and baby calves are born. </a:t>
            </a:r>
          </a:p>
        </p:txBody>
      </p:sp>
    </p:spTree>
    <p:extLst>
      <p:ext uri="{BB962C8B-B14F-4D97-AF65-F5344CB8AC3E}">
        <p14:creationId xmlns:p14="http://schemas.microsoft.com/office/powerpoint/2010/main" val="3533401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38C7-C25D-6829-CB1A-AFD6A5261DFA}"/>
              </a:ext>
            </a:extLst>
          </p:cNvPr>
          <p:cNvSpPr>
            <a:spLocks noGrp="1"/>
          </p:cNvSpPr>
          <p:nvPr>
            <p:ph type="title"/>
          </p:nvPr>
        </p:nvSpPr>
        <p:spPr/>
        <p:txBody>
          <a:bodyPr/>
          <a:lstStyle/>
          <a:p>
            <a:r>
              <a:rPr lang="en-US" dirty="0"/>
              <a:t>Beef from Farm to Table</a:t>
            </a:r>
            <a:r>
              <a:rPr lang="en-US" dirty="0">
                <a:solidFill>
                  <a:schemeClr val="bg1"/>
                </a:solidFill>
              </a:rPr>
              <a:t> 2</a:t>
            </a:r>
          </a:p>
        </p:txBody>
      </p:sp>
      <p:pic>
        <p:nvPicPr>
          <p:cNvPr id="4" name="Picture 3" descr="a cow and calf silhouette">
            <a:extLst>
              <a:ext uri="{FF2B5EF4-FFF2-40B4-BE49-F238E27FC236}">
                <a16:creationId xmlns:a16="http://schemas.microsoft.com/office/drawing/2014/main" id="{866B153F-019E-1F80-8677-42848A7E6207}"/>
              </a:ext>
            </a:extLst>
          </p:cNvPr>
          <p:cNvPicPr>
            <a:picLocks noChangeAspect="1"/>
          </p:cNvPicPr>
          <p:nvPr/>
        </p:nvPicPr>
        <p:blipFill>
          <a:blip r:embed="rId3"/>
          <a:stretch>
            <a:fillRect/>
          </a:stretch>
        </p:blipFill>
        <p:spPr>
          <a:xfrm>
            <a:off x="488687" y="3802797"/>
            <a:ext cx="2166813" cy="1379086"/>
          </a:xfrm>
          <a:prstGeom prst="rect">
            <a:avLst/>
          </a:prstGeom>
        </p:spPr>
      </p:pic>
      <p:sp>
        <p:nvSpPr>
          <p:cNvPr id="7" name="Arrow: Bent 7">
            <a:extLst>
              <a:ext uri="{FF2B5EF4-FFF2-40B4-BE49-F238E27FC236}">
                <a16:creationId xmlns:a16="http://schemas.microsoft.com/office/drawing/2014/main" id="{23324374-AF78-61E3-D421-5805C11D3083}"/>
              </a:ext>
              <a:ext uri="{C183D7F6-B498-43B3-948B-1728B52AA6E4}">
                <adec:decorative xmlns:adec="http://schemas.microsoft.com/office/drawing/2017/decorative" val="1"/>
              </a:ext>
            </a:extLst>
          </p:cNvPr>
          <p:cNvSpPr/>
          <p:nvPr/>
        </p:nvSpPr>
        <p:spPr>
          <a:xfrm>
            <a:off x="1450264" y="2584696"/>
            <a:ext cx="1894759" cy="1104071"/>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calf silhouette">
            <a:extLst>
              <a:ext uri="{FF2B5EF4-FFF2-40B4-BE49-F238E27FC236}">
                <a16:creationId xmlns:a16="http://schemas.microsoft.com/office/drawing/2014/main" id="{1F86950D-F2A9-0C2A-0A52-1C71EB31A786}"/>
              </a:ext>
            </a:extLst>
          </p:cNvPr>
          <p:cNvPicPr>
            <a:picLocks noChangeAspect="1"/>
          </p:cNvPicPr>
          <p:nvPr/>
        </p:nvPicPr>
        <p:blipFill>
          <a:blip r:embed="rId4"/>
          <a:stretch>
            <a:fillRect/>
          </a:stretch>
        </p:blipFill>
        <p:spPr>
          <a:xfrm>
            <a:off x="3218023" y="2009205"/>
            <a:ext cx="2611460" cy="2219895"/>
          </a:xfrm>
          <a:prstGeom prst="rect">
            <a:avLst/>
          </a:prstGeom>
        </p:spPr>
      </p:pic>
      <p:sp>
        <p:nvSpPr>
          <p:cNvPr id="5" name="Text Placeholder 2">
            <a:extLst>
              <a:ext uri="{FF2B5EF4-FFF2-40B4-BE49-F238E27FC236}">
                <a16:creationId xmlns:a16="http://schemas.microsoft.com/office/drawing/2014/main" id="{51212361-8357-7720-6540-B9F67F9D38E3}"/>
              </a:ext>
            </a:extLst>
          </p:cNvPr>
          <p:cNvSpPr txBox="1">
            <a:spLocks/>
          </p:cNvSpPr>
          <p:nvPr/>
        </p:nvSpPr>
        <p:spPr>
          <a:xfrm>
            <a:off x="6057900" y="1765300"/>
            <a:ext cx="5745215" cy="375219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sz="3600" dirty="0">
                <a:solidFill>
                  <a:schemeClr val="tx1"/>
                </a:solidFill>
                <a:latin typeface="Arial" panose="020B0604020202020204" pitchFamily="34" charset="0"/>
                <a:cs typeface="Arial" panose="020B0604020202020204" pitchFamily="34" charset="0"/>
              </a:rPr>
              <a:t>Once calves are old enough, they are weaned from their mothers’ milk. They will continue to graze grass.</a:t>
            </a:r>
          </a:p>
        </p:txBody>
      </p:sp>
    </p:spTree>
    <p:extLst>
      <p:ext uri="{BB962C8B-B14F-4D97-AF65-F5344CB8AC3E}">
        <p14:creationId xmlns:p14="http://schemas.microsoft.com/office/powerpoint/2010/main" val="4108910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2EAF2-C976-B13D-7ACC-F086364231BF}"/>
              </a:ext>
            </a:extLst>
          </p:cNvPr>
          <p:cNvSpPr>
            <a:spLocks noGrp="1"/>
          </p:cNvSpPr>
          <p:nvPr>
            <p:ph type="title"/>
          </p:nvPr>
        </p:nvSpPr>
        <p:spPr/>
        <p:txBody>
          <a:bodyPr/>
          <a:lstStyle/>
          <a:p>
            <a:r>
              <a:rPr lang="en-US" dirty="0"/>
              <a:t>Beef from Farm to Table</a:t>
            </a:r>
            <a:r>
              <a:rPr lang="en-US" dirty="0">
                <a:solidFill>
                  <a:schemeClr val="bg1"/>
                </a:solidFill>
              </a:rPr>
              <a:t> 3</a:t>
            </a:r>
          </a:p>
        </p:txBody>
      </p:sp>
      <p:pic>
        <p:nvPicPr>
          <p:cNvPr id="4" name="Picture 3" descr="a cow and calf silhouette">
            <a:extLst>
              <a:ext uri="{FF2B5EF4-FFF2-40B4-BE49-F238E27FC236}">
                <a16:creationId xmlns:a16="http://schemas.microsoft.com/office/drawing/2014/main" id="{A331441E-9EDF-DAB5-2327-79092C43A22D}"/>
              </a:ext>
            </a:extLst>
          </p:cNvPr>
          <p:cNvPicPr>
            <a:picLocks noChangeAspect="1"/>
          </p:cNvPicPr>
          <p:nvPr/>
        </p:nvPicPr>
        <p:blipFill>
          <a:blip r:embed="rId3"/>
          <a:stretch>
            <a:fillRect/>
          </a:stretch>
        </p:blipFill>
        <p:spPr>
          <a:xfrm>
            <a:off x="567709" y="3929797"/>
            <a:ext cx="2166813" cy="1379086"/>
          </a:xfrm>
          <a:prstGeom prst="rect">
            <a:avLst/>
          </a:prstGeom>
        </p:spPr>
      </p:pic>
      <p:sp>
        <p:nvSpPr>
          <p:cNvPr id="7" name="Arrow: Bent 7">
            <a:extLst>
              <a:ext uri="{FF2B5EF4-FFF2-40B4-BE49-F238E27FC236}">
                <a16:creationId xmlns:a16="http://schemas.microsoft.com/office/drawing/2014/main" id="{106400D8-BB96-7CF1-C674-94D2C68EEE51}"/>
              </a:ext>
              <a:ext uri="{C183D7F6-B498-43B3-948B-1728B52AA6E4}">
                <adec:decorative xmlns:adec="http://schemas.microsoft.com/office/drawing/2017/decorative" val="1"/>
              </a:ext>
            </a:extLst>
          </p:cNvPr>
          <p:cNvSpPr/>
          <p:nvPr/>
        </p:nvSpPr>
        <p:spPr>
          <a:xfrm>
            <a:off x="1310564" y="2635496"/>
            <a:ext cx="1894759" cy="1104071"/>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calf silhouette">
            <a:extLst>
              <a:ext uri="{FF2B5EF4-FFF2-40B4-BE49-F238E27FC236}">
                <a16:creationId xmlns:a16="http://schemas.microsoft.com/office/drawing/2014/main" id="{E71ECADD-964D-74EF-2AF5-43DF248DD019}"/>
              </a:ext>
            </a:extLst>
          </p:cNvPr>
          <p:cNvPicPr>
            <a:picLocks noChangeAspect="1"/>
          </p:cNvPicPr>
          <p:nvPr/>
        </p:nvPicPr>
        <p:blipFill>
          <a:blip r:embed="rId4"/>
          <a:stretch>
            <a:fillRect/>
          </a:stretch>
        </p:blipFill>
        <p:spPr>
          <a:xfrm>
            <a:off x="3116423" y="2441005"/>
            <a:ext cx="2865442" cy="2435795"/>
          </a:xfrm>
          <a:prstGeom prst="rect">
            <a:avLst/>
          </a:prstGeom>
        </p:spPr>
      </p:pic>
      <p:sp>
        <p:nvSpPr>
          <p:cNvPr id="8" name="Arrow: Left 9">
            <a:extLst>
              <a:ext uri="{FF2B5EF4-FFF2-40B4-BE49-F238E27FC236}">
                <a16:creationId xmlns:a16="http://schemas.microsoft.com/office/drawing/2014/main" id="{65FA572B-B4CB-03B3-155A-7F761E06FC3D}"/>
              </a:ext>
              <a:ext uri="{C183D7F6-B498-43B3-948B-1728B52AA6E4}">
                <adec:decorative xmlns:adec="http://schemas.microsoft.com/office/drawing/2017/decorative" val="1"/>
              </a:ext>
            </a:extLst>
          </p:cNvPr>
          <p:cNvSpPr/>
          <p:nvPr/>
        </p:nvSpPr>
        <p:spPr>
          <a:xfrm>
            <a:off x="2594822" y="4543140"/>
            <a:ext cx="1003725" cy="525023"/>
          </a:xfrm>
          <a:prstGeom prst="lef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2">
            <a:extLst>
              <a:ext uri="{FF2B5EF4-FFF2-40B4-BE49-F238E27FC236}">
                <a16:creationId xmlns:a16="http://schemas.microsoft.com/office/drawing/2014/main" id="{97288582-26E7-52E4-FA35-A47464AC22CF}"/>
              </a:ext>
            </a:extLst>
          </p:cNvPr>
          <p:cNvSpPr txBox="1">
            <a:spLocks/>
          </p:cNvSpPr>
          <p:nvPr/>
        </p:nvSpPr>
        <p:spPr>
          <a:xfrm>
            <a:off x="6683801" y="1714500"/>
            <a:ext cx="4801815" cy="39751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sz="3600" dirty="0">
                <a:solidFill>
                  <a:schemeClr val="tx1"/>
                </a:solidFill>
                <a:latin typeface="Arial" panose="020B0604020202020204" pitchFamily="34" charset="0"/>
                <a:cs typeface="Arial" panose="020B0604020202020204" pitchFamily="34" charset="0"/>
              </a:rPr>
              <a:t>Some heifers and bulls will be kept to raise the next generation of calves.</a:t>
            </a:r>
          </a:p>
        </p:txBody>
      </p:sp>
    </p:spTree>
    <p:extLst>
      <p:ext uri="{BB962C8B-B14F-4D97-AF65-F5344CB8AC3E}">
        <p14:creationId xmlns:p14="http://schemas.microsoft.com/office/powerpoint/2010/main" val="2694706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0BAB7-386E-750F-576A-664086398560}"/>
              </a:ext>
            </a:extLst>
          </p:cNvPr>
          <p:cNvSpPr>
            <a:spLocks noGrp="1"/>
          </p:cNvSpPr>
          <p:nvPr>
            <p:ph type="title"/>
          </p:nvPr>
        </p:nvSpPr>
        <p:spPr/>
        <p:txBody>
          <a:bodyPr/>
          <a:lstStyle/>
          <a:p>
            <a:r>
              <a:rPr lang="en-US" dirty="0"/>
              <a:t>Beef from Farm to Table</a:t>
            </a:r>
            <a:r>
              <a:rPr lang="en-US" dirty="0">
                <a:solidFill>
                  <a:schemeClr val="bg1"/>
                </a:solidFill>
              </a:rPr>
              <a:t> 4</a:t>
            </a:r>
          </a:p>
        </p:txBody>
      </p:sp>
      <p:pic>
        <p:nvPicPr>
          <p:cNvPr id="4" name="Picture 3" descr="a cow and calf silhouette">
            <a:extLst>
              <a:ext uri="{FF2B5EF4-FFF2-40B4-BE49-F238E27FC236}">
                <a16:creationId xmlns:a16="http://schemas.microsoft.com/office/drawing/2014/main" id="{1EDC7E27-C739-6BC0-45AA-555485D6748E}"/>
              </a:ext>
            </a:extLst>
          </p:cNvPr>
          <p:cNvPicPr>
            <a:picLocks noChangeAspect="1"/>
          </p:cNvPicPr>
          <p:nvPr/>
        </p:nvPicPr>
        <p:blipFill>
          <a:blip r:embed="rId3"/>
          <a:stretch>
            <a:fillRect/>
          </a:stretch>
        </p:blipFill>
        <p:spPr>
          <a:xfrm>
            <a:off x="313709" y="3116997"/>
            <a:ext cx="2166813" cy="1379086"/>
          </a:xfrm>
          <a:prstGeom prst="rect">
            <a:avLst/>
          </a:prstGeom>
        </p:spPr>
      </p:pic>
      <p:sp>
        <p:nvSpPr>
          <p:cNvPr id="6" name="Arrow: Bent 9">
            <a:extLst>
              <a:ext uri="{FF2B5EF4-FFF2-40B4-BE49-F238E27FC236}">
                <a16:creationId xmlns:a16="http://schemas.microsoft.com/office/drawing/2014/main" id="{87AB49BF-00F1-BB19-5503-EDE2774316DD}"/>
              </a:ext>
              <a:ext uri="{C183D7F6-B498-43B3-948B-1728B52AA6E4}">
                <adec:decorative xmlns:adec="http://schemas.microsoft.com/office/drawing/2017/decorative" val="1"/>
              </a:ext>
            </a:extLst>
          </p:cNvPr>
          <p:cNvSpPr/>
          <p:nvPr/>
        </p:nvSpPr>
        <p:spPr>
          <a:xfrm>
            <a:off x="1087082" y="1898896"/>
            <a:ext cx="1393440" cy="1104071"/>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descr="a calf silhouette">
            <a:extLst>
              <a:ext uri="{FF2B5EF4-FFF2-40B4-BE49-F238E27FC236}">
                <a16:creationId xmlns:a16="http://schemas.microsoft.com/office/drawing/2014/main" id="{2F7C6BF4-3F12-F61F-C0C7-66F1C6C2D39A}"/>
              </a:ext>
            </a:extLst>
          </p:cNvPr>
          <p:cNvPicPr>
            <a:picLocks noChangeAspect="1"/>
          </p:cNvPicPr>
          <p:nvPr/>
        </p:nvPicPr>
        <p:blipFill>
          <a:blip r:embed="rId4"/>
          <a:stretch>
            <a:fillRect/>
          </a:stretch>
        </p:blipFill>
        <p:spPr>
          <a:xfrm>
            <a:off x="2708885" y="1806764"/>
            <a:ext cx="1298817" cy="1104071"/>
          </a:xfrm>
          <a:prstGeom prst="rect">
            <a:avLst/>
          </a:prstGeom>
        </p:spPr>
      </p:pic>
      <p:sp>
        <p:nvSpPr>
          <p:cNvPr id="5" name="Text Placeholder 2">
            <a:extLst>
              <a:ext uri="{FF2B5EF4-FFF2-40B4-BE49-F238E27FC236}">
                <a16:creationId xmlns:a16="http://schemas.microsoft.com/office/drawing/2014/main" id="{F75C8201-F674-E0AD-6107-DCE79216B5EE}"/>
              </a:ext>
            </a:extLst>
          </p:cNvPr>
          <p:cNvSpPr txBox="1">
            <a:spLocks/>
          </p:cNvSpPr>
          <p:nvPr/>
        </p:nvSpPr>
        <p:spPr>
          <a:xfrm>
            <a:off x="4097020" y="1607847"/>
            <a:ext cx="5664541" cy="1077747"/>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solidFill>
                  <a:schemeClr val="tx1"/>
                </a:solidFill>
                <a:latin typeface="Arial" panose="020B0604020202020204" pitchFamily="34" charset="0"/>
                <a:cs typeface="Arial" panose="020B0604020202020204" pitchFamily="34" charset="0"/>
              </a:rPr>
              <a:t>Other heifers and steers will be moved to a feed yard.  </a:t>
            </a:r>
          </a:p>
        </p:txBody>
      </p:sp>
      <p:sp>
        <p:nvSpPr>
          <p:cNvPr id="10" name="Arrow: Bent 13">
            <a:extLst>
              <a:ext uri="{FF2B5EF4-FFF2-40B4-BE49-F238E27FC236}">
                <a16:creationId xmlns:a16="http://schemas.microsoft.com/office/drawing/2014/main" id="{E713DA2B-AE02-E57E-6E46-904FDDD6C689}"/>
              </a:ext>
              <a:ext uri="{C183D7F6-B498-43B3-948B-1728B52AA6E4}">
                <adec:decorative xmlns:adec="http://schemas.microsoft.com/office/drawing/2017/decorative" val="1"/>
              </a:ext>
            </a:extLst>
          </p:cNvPr>
          <p:cNvSpPr/>
          <p:nvPr/>
        </p:nvSpPr>
        <p:spPr>
          <a:xfrm flipH="1" flipV="1">
            <a:off x="2576870" y="2996373"/>
            <a:ext cx="664448" cy="729407"/>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Bent 12">
            <a:extLst>
              <a:ext uri="{FF2B5EF4-FFF2-40B4-BE49-F238E27FC236}">
                <a16:creationId xmlns:a16="http://schemas.microsoft.com/office/drawing/2014/main" id="{9246FC73-D58F-6639-4796-0BB52612122B}"/>
              </a:ext>
              <a:ext uri="{C183D7F6-B498-43B3-948B-1728B52AA6E4}">
                <adec:decorative xmlns:adec="http://schemas.microsoft.com/office/drawing/2017/decorative" val="1"/>
              </a:ext>
            </a:extLst>
          </p:cNvPr>
          <p:cNvSpPr/>
          <p:nvPr/>
        </p:nvSpPr>
        <p:spPr>
          <a:xfrm flipV="1">
            <a:off x="3449396" y="3122962"/>
            <a:ext cx="852434" cy="1297726"/>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descr="A black silhouette of a bull">
            <a:extLst>
              <a:ext uri="{FF2B5EF4-FFF2-40B4-BE49-F238E27FC236}">
                <a16:creationId xmlns:a16="http://schemas.microsoft.com/office/drawing/2014/main" id="{7013898B-9B1C-C879-68DF-6D80E3EDA0A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746" b="99511" l="2917" r="99792">
                        <a14:foregroundMark x1="3438" y1="33876" x2="18021" y2="48046"/>
                        <a14:foregroundMark x1="18021" y1="48046" x2="28229" y2="69707"/>
                        <a14:foregroundMark x1="28229" y1="69707" x2="30787" y2="94310"/>
                        <a14:foregroundMark x1="30938" y1="95765" x2="40625" y2="72964"/>
                        <a14:foregroundMark x1="40625" y1="72964" x2="56667" y2="63355"/>
                        <a14:foregroundMark x1="56667" y1="63355" x2="84063" y2="98208"/>
                        <a14:foregroundMark x1="84063" y1="98208" x2="97708" y2="81922"/>
                        <a14:foregroundMark x1="97708" y1="81922" x2="97917" y2="26384"/>
                        <a14:foregroundMark x1="97917" y1="26384" x2="90833" y2="2443"/>
                        <a14:foregroundMark x1="90833" y1="2443" x2="2292" y2="9609"/>
                        <a14:foregroundMark x1="2292" y1="9609" x2="3021" y2="35993"/>
                        <a14:foregroundMark x1="3021" y1="35993" x2="10938" y2="12052"/>
                        <a14:foregroundMark x1="10938" y1="12052" x2="13854" y2="22476"/>
                        <a14:foregroundMark x1="17500" y1="26710" x2="56250" y2="33550"/>
                        <a14:foregroundMark x1="56250" y1="33550" x2="21354" y2="25081"/>
                        <a14:foregroundMark x1="21354" y1="25081" x2="55729" y2="32410"/>
                        <a14:foregroundMark x1="55729" y1="32410" x2="20625" y2="26547"/>
                        <a14:foregroundMark x1="20625" y1="26547" x2="23021" y2="27199"/>
                        <a14:foregroundMark x1="55000" y1="32899" x2="66875" y2="35342"/>
                        <a14:foregroundMark x1="17500" y1="21010" x2="20208" y2="32410"/>
                        <a14:foregroundMark x1="12604" y1="27687" x2="3229" y2="5863"/>
                        <a14:foregroundMark x1="3229" y1="5863" x2="1979" y2="32573"/>
                        <a14:foregroundMark x1="1979" y1="32573" x2="1979" y2="326"/>
                        <a14:foregroundMark x1="1979" y1="326" x2="2708" y2="28502"/>
                        <a14:foregroundMark x1="2708" y1="28502" x2="16667" y2="42834"/>
                        <a14:foregroundMark x1="16667" y1="42834" x2="1146" y2="33388"/>
                        <a14:foregroundMark x1="1146" y1="33388" x2="17083" y2="46580"/>
                        <a14:foregroundMark x1="17083" y1="46580" x2="3229" y2="30782"/>
                        <a14:foregroundMark x1="3229" y1="30782" x2="2708" y2="3909"/>
                        <a14:foregroundMark x1="2708" y1="3909" x2="26458" y2="4560"/>
                        <a14:foregroundMark x1="26458" y1="4560" x2="5104" y2="6678"/>
                        <a14:foregroundMark x1="5104" y1="6678" x2="37813" y2="3909"/>
                        <a14:foregroundMark x1="37813" y1="3909" x2="14167" y2="2932"/>
                        <a14:foregroundMark x1="14167" y1="2932" x2="31250" y2="1466"/>
                        <a14:foregroundMark x1="31250" y1="1466" x2="9063" y2="3746"/>
                        <a14:foregroundMark x1="9063" y1="3746" x2="28646" y2="9772"/>
                        <a14:foregroundMark x1="28646" y1="9772" x2="1563" y2="16775"/>
                        <a14:foregroundMark x1="1563" y1="16775" x2="23229" y2="19707"/>
                        <a14:foregroundMark x1="23229" y1="19707" x2="3750" y2="20195"/>
                        <a14:foregroundMark x1="3750" y1="20195" x2="27187" y2="25407"/>
                        <a14:foregroundMark x1="27187" y1="25407" x2="9479" y2="33062"/>
                        <a14:foregroundMark x1="9479" y1="33062" x2="21354" y2="54072"/>
                        <a14:foregroundMark x1="21354" y1="54072" x2="26875" y2="80782"/>
                        <a14:foregroundMark x1="26875" y1="80782" x2="19063" y2="52280"/>
                        <a14:foregroundMark x1="19063" y1="52280" x2="26771" y2="80619"/>
                        <a14:foregroundMark x1="26771" y1="80619" x2="19688" y2="55049"/>
                        <a14:foregroundMark x1="19688" y1="55049" x2="27292" y2="83713"/>
                        <a14:foregroundMark x1="27292" y1="83713" x2="41042" y2="99511"/>
                        <a14:foregroundMark x1="41042" y1="99511" x2="60000" y2="99186"/>
                        <a14:foregroundMark x1="60000" y1="99186" x2="39063" y2="99349"/>
                        <a14:foregroundMark x1="39063" y1="99349" x2="71146" y2="97720"/>
                        <a14:foregroundMark x1="71146" y1="97720" x2="44479" y2="97883"/>
                        <a14:foregroundMark x1="44479" y1="97883" x2="80833" y2="99511"/>
                        <a14:foregroundMark x1="80833" y1="99511" x2="49167" y2="98860"/>
                        <a14:foregroundMark x1="49167" y1="98860" x2="88958" y2="99186"/>
                        <a14:foregroundMark x1="88958" y1="99186" x2="68750" y2="94137"/>
                        <a14:foregroundMark x1="68750" y1="94137" x2="88854" y2="94300"/>
                        <a14:foregroundMark x1="88854" y1="94300" x2="50625" y2="96580"/>
                        <a14:foregroundMark x1="50625" y1="96580" x2="86563" y2="96254"/>
                        <a14:foregroundMark x1="86563" y1="96254" x2="37500" y2="96580"/>
                        <a14:foregroundMark x1="37500" y1="96580" x2="56146" y2="95928"/>
                        <a14:foregroundMark x1="56146" y1="95928" x2="37083" y2="96091"/>
                        <a14:foregroundMark x1="37083" y1="96091" x2="57917" y2="94300"/>
                        <a14:foregroundMark x1="57917" y1="94300" x2="31250" y2="92508"/>
                        <a14:foregroundMark x1="31250" y1="92508" x2="53854" y2="90065"/>
                        <a14:foregroundMark x1="53854" y1="90065" x2="31667" y2="93322"/>
                        <a14:foregroundMark x1="31667" y1="93322" x2="96771" y2="83876"/>
                        <a14:foregroundMark x1="96771" y1="83876" x2="99479" y2="12378"/>
                        <a14:foregroundMark x1="99479" y1="12378" x2="98542" y2="47231"/>
                        <a14:foregroundMark x1="98542" y1="47231" x2="98958" y2="15472"/>
                        <a14:foregroundMark x1="98958" y1="15472" x2="81667" y2="977"/>
                        <a14:foregroundMark x1="81667" y1="977" x2="98854" y2="1303"/>
                        <a14:foregroundMark x1="98854" y1="1303" x2="62917" y2="1954"/>
                        <a14:foregroundMark x1="62917" y1="1954" x2="79896" y2="2932"/>
                        <a14:foregroundMark x1="79896" y1="2932" x2="39167" y2="4723"/>
                        <a14:foregroundMark x1="39167" y1="4723" x2="67917" y2="651"/>
                        <a14:foregroundMark x1="67917" y1="651" x2="45417" y2="3583"/>
                        <a14:foregroundMark x1="45417" y1="3583" x2="72083" y2="2932"/>
                        <a14:foregroundMark x1="72083" y1="2932" x2="27292" y2="4723"/>
                        <a14:foregroundMark x1="27292" y1="4723" x2="67500" y2="3909"/>
                        <a14:foregroundMark x1="67500" y1="3909" x2="33750" y2="2280"/>
                        <a14:foregroundMark x1="33750" y1="2280" x2="52083" y2="5049"/>
                        <a14:foregroundMark x1="52083" y1="5049" x2="79063" y2="2443"/>
                        <a14:foregroundMark x1="79063" y1="2443" x2="57813" y2="1954"/>
                        <a14:foregroundMark x1="57813" y1="1954" x2="78854" y2="163"/>
                        <a14:foregroundMark x1="78854" y1="163" x2="32604" y2="1466"/>
                        <a14:foregroundMark x1="32604" y1="1466" x2="58750" y2="977"/>
                        <a14:foregroundMark x1="58750" y1="977" x2="4792" y2="1466"/>
                        <a14:foregroundMark x1="4792" y1="1466" x2="31667" y2="1303"/>
                        <a14:foregroundMark x1="31667" y1="1303" x2="8542" y2="3746"/>
                        <a14:foregroundMark x1="8542" y1="3746" x2="7500" y2="33388"/>
                        <a14:foregroundMark x1="7500" y1="33388" x2="18333" y2="56515"/>
                        <a14:foregroundMark x1="18333" y1="56515" x2="25104" y2="85831"/>
                        <a14:foregroundMark x1="25104" y1="85831" x2="29063" y2="58958"/>
                        <a14:foregroundMark x1="29063" y1="58958" x2="28438" y2="85342"/>
                        <a14:foregroundMark x1="28438" y1="85342" x2="26875" y2="57003"/>
                        <a14:foregroundMark x1="26875" y1="57003" x2="29063" y2="89088"/>
                        <a14:foregroundMark x1="29063" y1="89088" x2="30000" y2="56678"/>
                        <a14:foregroundMark x1="30000" y1="56678" x2="31042" y2="83876"/>
                        <a14:foregroundMark x1="31042" y1="83876" x2="43750" y2="86319"/>
                        <a14:foregroundMark x1="92188" y1="2443" x2="98854" y2="87622"/>
                        <a14:foregroundMark x1="98854" y1="87622" x2="82188" y2="97231"/>
                        <a14:foregroundMark x1="82188" y1="97231" x2="99167" y2="99511"/>
                        <a14:foregroundMark x1="99167" y1="99511" x2="80104" y2="98697"/>
                        <a14:foregroundMark x1="80104" y1="98697" x2="96771" y2="95928"/>
                        <a14:foregroundMark x1="96771" y1="95928" x2="79896" y2="89902"/>
                        <a14:foregroundMark x1="79896" y1="89902" x2="98542" y2="83550"/>
                        <a14:foregroundMark x1="98542" y1="83550" x2="93333" y2="49511"/>
                        <a14:foregroundMark x1="93333" y1="49511" x2="93021" y2="81596"/>
                        <a14:foregroundMark x1="93021" y1="81596" x2="92292" y2="23290"/>
                        <a14:foregroundMark x1="92292" y1="23290" x2="93854" y2="62215"/>
                        <a14:foregroundMark x1="93854" y1="62215" x2="89167" y2="16450"/>
                        <a14:foregroundMark x1="89167" y1="16450" x2="92500" y2="94137"/>
                        <a14:foregroundMark x1="92500" y1="94137" x2="94167" y2="18730"/>
                        <a14:foregroundMark x1="94167" y1="18730" x2="93542" y2="63681"/>
                        <a14:foregroundMark x1="93542" y1="63681" x2="98333" y2="33876"/>
                        <a14:foregroundMark x1="98333" y1="33876" x2="98229" y2="78013"/>
                        <a14:foregroundMark x1="98229" y1="78013" x2="97604" y2="28013"/>
                        <a14:foregroundMark x1="97604" y1="28013" x2="99479" y2="61401"/>
                        <a14:foregroundMark x1="99479" y1="61401" x2="98854" y2="26384"/>
                        <a14:foregroundMark x1="98854" y1="26384" x2="95521" y2="90065"/>
                        <a14:foregroundMark x1="95521" y1="90065" x2="98750" y2="64007"/>
                        <a14:foregroundMark x1="98750" y1="64007" x2="96563" y2="93648"/>
                        <a14:foregroundMark x1="96563" y1="93648" x2="59271" y2="99511"/>
                        <a14:foregroundMark x1="59271" y1="99511" x2="78646" y2="98208"/>
                        <a14:foregroundMark x1="78646" y1="98208" x2="60208" y2="99511"/>
                        <a14:foregroundMark x1="60208" y1="99511" x2="81875" y2="98697"/>
                        <a14:foregroundMark x1="81875" y1="98697" x2="44792" y2="99023"/>
                        <a14:foregroundMark x1="44792" y1="99023" x2="72292" y2="98208"/>
                        <a14:foregroundMark x1="72292" y1="98208" x2="44792" y2="98860"/>
                        <a14:foregroundMark x1="44792" y1="98860" x2="69375" y2="96906"/>
                        <a14:foregroundMark x1="69375" y1="96906" x2="51354" y2="99349"/>
                        <a14:foregroundMark x1="51354" y1="99349" x2="71875" y2="96254"/>
                        <a14:foregroundMark x1="71875" y1="96254" x2="35938" y2="96743"/>
                        <a14:foregroundMark x1="35938" y1="96743" x2="57292" y2="95603"/>
                        <a14:foregroundMark x1="57292" y1="95603" x2="30312" y2="96254"/>
                        <a14:foregroundMark x1="30312" y1="96254" x2="50521" y2="96743"/>
                        <a14:foregroundMark x1="50521" y1="96743" x2="22917" y2="97231"/>
                        <a14:foregroundMark x1="22917" y1="97231" x2="43750" y2="96254"/>
                        <a14:foregroundMark x1="43750" y1="96254" x2="6146" y2="93811"/>
                        <a14:foregroundMark x1="6146" y1="93811" x2="22917" y2="93811"/>
                        <a14:foregroundMark x1="22917" y1="93811" x2="1979" y2="93322"/>
                        <a14:foregroundMark x1="1979" y1="93322" x2="26250" y2="92997"/>
                        <a14:foregroundMark x1="26250" y1="92997" x2="2604" y2="92997"/>
                        <a14:foregroundMark x1="2604" y1="92997" x2="25000" y2="89739"/>
                        <a14:foregroundMark x1="25000" y1="89739" x2="1667" y2="89577"/>
                        <a14:foregroundMark x1="1667" y1="89577" x2="41979" y2="90228"/>
                        <a14:foregroundMark x1="41979" y1="90228" x2="1042" y2="97720"/>
                        <a14:foregroundMark x1="1042" y1="97720" x2="41250" y2="98860"/>
                        <a14:foregroundMark x1="41250" y1="98860" x2="9063" y2="95277"/>
                        <a14:foregroundMark x1="9063" y1="95277" x2="39583" y2="98697"/>
                        <a14:foregroundMark x1="39583" y1="98697" x2="3021" y2="97883"/>
                        <a14:foregroundMark x1="3021" y1="97883" x2="23854" y2="99511"/>
                        <a14:foregroundMark x1="23854" y1="99511" x2="3438" y2="99186"/>
                        <a14:foregroundMark x1="3438" y1="99186" x2="24583" y2="98534"/>
                        <a14:foregroundMark x1="24583" y1="98534" x2="6875" y2="95277"/>
                        <a14:foregroundMark x1="6875" y1="95277" x2="33646" y2="94463"/>
                        <a14:foregroundMark x1="33646" y1="94463" x2="7396" y2="91368"/>
                        <a14:foregroundMark x1="7396" y1="91368" x2="30938" y2="87459"/>
                        <a14:foregroundMark x1="30938" y1="87459" x2="2188" y2="86645"/>
                        <a14:foregroundMark x1="2188" y1="86645" x2="34063" y2="83550"/>
                        <a14:foregroundMark x1="34063" y1="83550" x2="16563" y2="83876"/>
                        <a14:foregroundMark x1="16563" y1="83876" x2="34896" y2="82410"/>
                        <a14:foregroundMark x1="34896" y1="82410" x2="2604" y2="82899"/>
                        <a14:foregroundMark x1="2604" y1="82899" x2="33021" y2="83388"/>
                        <a14:foregroundMark x1="33021" y1="83388" x2="16042" y2="85668"/>
                        <a14:foregroundMark x1="16042" y1="85668" x2="79792" y2="90879"/>
                        <a14:foregroundMark x1="79792" y1="90879" x2="32604" y2="91531"/>
                        <a14:foregroundMark x1="32604" y1="91531" x2="86354" y2="94788"/>
                        <a14:foregroundMark x1="86354" y1="94788" x2="47396" y2="96091"/>
                        <a14:foregroundMark x1="47396" y1="96091" x2="78229" y2="95603"/>
                        <a14:foregroundMark x1="78229" y1="95603" x2="38958" y2="94300"/>
                        <a14:foregroundMark x1="38958" y1="94300" x2="73021" y2="92997"/>
                        <a14:foregroundMark x1="73021" y1="92997" x2="38646" y2="93322"/>
                        <a14:foregroundMark x1="38646" y1="93322" x2="68438" y2="91857"/>
                        <a14:foregroundMark x1="68438" y1="91857" x2="33333" y2="86645"/>
                        <a14:foregroundMark x1="33333" y1="86645" x2="71458" y2="88436"/>
                        <a14:foregroundMark x1="71458" y1="88436" x2="43854" y2="86156"/>
                        <a14:foregroundMark x1="43854" y1="86156" x2="71667" y2="85342"/>
                        <a14:foregroundMark x1="71667" y1="85342" x2="88542" y2="85342"/>
                        <a14:foregroundMark x1="88542" y1="85342" x2="54479" y2="85831"/>
                        <a14:foregroundMark x1="54479" y1="85831" x2="83333" y2="88274"/>
                        <a14:foregroundMark x1="83333" y1="88274" x2="92500" y2="85831"/>
                        <a14:foregroundMark x1="13542" y1="46743" x2="2917" y2="39088"/>
                        <a14:foregroundMark x1="94271" y1="2932" x2="99167" y2="37785"/>
                        <a14:foregroundMark x1="99167" y1="37785" x2="98229" y2="8469"/>
                        <a14:foregroundMark x1="98229" y1="8469" x2="98438" y2="76384"/>
                        <a14:foregroundMark x1="98438" y1="76384" x2="99479" y2="49023"/>
                        <a14:foregroundMark x1="99479" y1="49023" x2="98542" y2="83062"/>
                        <a14:foregroundMark x1="98542" y1="83062" x2="97396" y2="42345"/>
                        <a14:foregroundMark x1="97396" y1="42345" x2="96979" y2="71661"/>
                        <a14:foregroundMark x1="96979" y1="71661" x2="95417" y2="38925"/>
                        <a14:foregroundMark x1="95417" y1="38925" x2="93333" y2="90554"/>
                        <a14:foregroundMark x1="93333" y1="90554" x2="96563" y2="55863"/>
                        <a14:foregroundMark x1="96563" y1="55863" x2="96771" y2="89251"/>
                        <a14:foregroundMark x1="96771" y1="89251" x2="96042" y2="61564"/>
                        <a14:foregroundMark x1="96042" y1="61564" x2="94583" y2="92345"/>
                        <a14:foregroundMark x1="94583" y1="92345" x2="97292" y2="8143"/>
                        <a14:foregroundMark x1="97292" y1="8143" x2="95208" y2="36319"/>
                        <a14:foregroundMark x1="95208" y1="36319" x2="95208" y2="5700"/>
                        <a14:foregroundMark x1="95208" y1="5700" x2="95208" y2="34365"/>
                        <a14:foregroundMark x1="95208" y1="34365" x2="96146" y2="1954"/>
                        <a14:foregroundMark x1="96146" y1="1954" x2="97604" y2="71824"/>
                        <a14:foregroundMark x1="97604" y1="71824" x2="99792" y2="29967"/>
                        <a14:foregroundMark x1="99792" y1="29967" x2="96771" y2="99511"/>
                        <a14:backgroundMark x1="1354" y1="54397" x2="1354" y2="54397"/>
                        <a14:backgroundMark x1="9271" y1="62378" x2="9271" y2="62378"/>
                        <a14:backgroundMark x1="9583" y1="76710" x2="9583" y2="76710"/>
                        <a14:backgroundMark x1="17890" y1="80321" x2="19375" y2="70521"/>
                        <a14:backgroundMark x1="19375" y1="70521" x2="10104" y2="47883"/>
                        <a14:backgroundMark x1="10104" y1="47883" x2="104" y2="70847"/>
                        <a14:backgroundMark x1="844" y1="91911" x2="962" y2="95268"/>
                        <a14:backgroundMark x1="680" y1="87238" x2="833" y2="91610"/>
                        <a14:backgroundMark x1="104" y1="70847" x2="676" y2="87137"/>
                        <a14:backgroundMark x1="18160" y1="80317" x2="18438" y2="70358"/>
                        <a14:backgroundMark x1="18438" y1="70358" x2="7604" y2="48534"/>
                        <a14:backgroundMark x1="7604" y1="48534" x2="12917" y2="74756"/>
                        <a14:backgroundMark x1="12917" y1="74756" x2="1458" y2="55375"/>
                        <a14:backgroundMark x1="2209" y1="81935" x2="2260" y2="83738"/>
                        <a14:backgroundMark x1="1458" y1="55375" x2="2170" y2="80559"/>
                        <a14:backgroundMark x1="2539" y1="80554" x2="3854" y2="57655"/>
                        <a14:backgroundMark x1="2372" y1="83465" x2="2429" y2="82471"/>
                        <a14:backgroundMark x1="3854" y1="57655" x2="6406" y2="80495"/>
                        <a14:backgroundMark x1="6586" y1="80492" x2="5000" y2="57492"/>
                        <a14:backgroundMark x1="5000" y1="57492" x2="16563" y2="77199"/>
                        <a14:backgroundMark x1="16563" y1="77199" x2="16261" y2="80346"/>
                        <a14:backgroundMark x1="9896" y1="55212" x2="2917" y2="64821"/>
                        <a14:backgroundMark x1="9583" y1="51466" x2="5938" y2="49511"/>
                        <a14:backgroundMark x1="8646" y1="53909" x2="12604" y2="55212"/>
                        <a14:backgroundMark x1="6250" y1="53909" x2="7187" y2="56189"/>
                        <a14:backgroundMark x1="104" y1="67590" x2="8333" y2="56189"/>
                        <a14:backgroundMark x1="16875" y1="72964" x2="19954" y2="80290"/>
                        <a14:backgroundMark x1="11146" y1="49023" x2="11667" y2="50977"/>
                        <a14:backgroundMark x1="11146" y1="51954" x2="19226" y2="80301"/>
                        <a14:backgroundMark x1="7500" y1="51466" x2="104" y2="76221"/>
                        <a14:backgroundMark x1="104" y1="76221" x2="8542" y2="51792"/>
                        <a14:backgroundMark x1="8542" y1="51792" x2="19518" y2="80296"/>
                        <a14:backgroundMark x1="1042" y1="54886" x2="5000" y2="61889"/>
                      </a14:backgroundRemoval>
                    </a14:imgEffect>
                  </a14:imgLayer>
                </a14:imgProps>
              </a:ext>
            </a:extLst>
          </a:blip>
          <a:stretch>
            <a:fillRect/>
          </a:stretch>
        </p:blipFill>
        <p:spPr>
          <a:xfrm>
            <a:off x="3923681" y="3117267"/>
            <a:ext cx="2858119" cy="1828005"/>
          </a:xfrm>
          <a:prstGeom prst="rect">
            <a:avLst/>
          </a:prstGeom>
        </p:spPr>
      </p:pic>
      <p:sp>
        <p:nvSpPr>
          <p:cNvPr id="11" name="Text Placeholder 2">
            <a:extLst>
              <a:ext uri="{FF2B5EF4-FFF2-40B4-BE49-F238E27FC236}">
                <a16:creationId xmlns:a16="http://schemas.microsoft.com/office/drawing/2014/main" id="{81FDF872-9B04-58BC-3541-C464AED4516C}"/>
              </a:ext>
            </a:extLst>
          </p:cNvPr>
          <p:cNvSpPr txBox="1">
            <a:spLocks/>
          </p:cNvSpPr>
          <p:nvPr/>
        </p:nvSpPr>
        <p:spPr>
          <a:xfrm>
            <a:off x="7124700" y="2832100"/>
            <a:ext cx="4787900" cy="295910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solidFill>
                  <a:schemeClr val="tx1"/>
                </a:solidFill>
                <a:latin typeface="Arial" panose="020B0604020202020204" pitchFamily="34" charset="0"/>
                <a:cs typeface="Arial" panose="020B0604020202020204" pitchFamily="34" charset="0"/>
              </a:rPr>
              <a:t>They will stay here for around 9-12 months and be fed a balanced diet. This will help them grow and build muscle for meat.</a:t>
            </a:r>
          </a:p>
        </p:txBody>
      </p:sp>
    </p:spTree>
    <p:extLst>
      <p:ext uri="{BB962C8B-B14F-4D97-AF65-F5344CB8AC3E}">
        <p14:creationId xmlns:p14="http://schemas.microsoft.com/office/powerpoint/2010/main" val="1414753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4D2B7-AEBB-9C85-B25E-21BF35C04D16}"/>
              </a:ext>
            </a:extLst>
          </p:cNvPr>
          <p:cNvSpPr>
            <a:spLocks noGrp="1"/>
          </p:cNvSpPr>
          <p:nvPr>
            <p:ph type="title"/>
          </p:nvPr>
        </p:nvSpPr>
        <p:spPr/>
        <p:txBody>
          <a:bodyPr/>
          <a:lstStyle/>
          <a:p>
            <a:r>
              <a:rPr lang="en-US" dirty="0"/>
              <a:t>Beef from Farm to Table</a:t>
            </a:r>
            <a:r>
              <a:rPr lang="en-US" dirty="0">
                <a:solidFill>
                  <a:schemeClr val="bg1"/>
                </a:solidFill>
              </a:rPr>
              <a:t> 5</a:t>
            </a:r>
          </a:p>
        </p:txBody>
      </p:sp>
      <p:pic>
        <p:nvPicPr>
          <p:cNvPr id="4" name="Picture 3" descr=" a cow and calf silhouette">
            <a:extLst>
              <a:ext uri="{FF2B5EF4-FFF2-40B4-BE49-F238E27FC236}">
                <a16:creationId xmlns:a16="http://schemas.microsoft.com/office/drawing/2014/main" id="{9A112297-A757-AF95-E06A-2143A30A99F8}"/>
              </a:ext>
            </a:extLst>
          </p:cNvPr>
          <p:cNvPicPr>
            <a:picLocks noChangeAspect="1"/>
          </p:cNvPicPr>
          <p:nvPr/>
        </p:nvPicPr>
        <p:blipFill>
          <a:blip r:embed="rId3"/>
          <a:stretch>
            <a:fillRect/>
          </a:stretch>
        </p:blipFill>
        <p:spPr>
          <a:xfrm>
            <a:off x="836607" y="3091597"/>
            <a:ext cx="2166813" cy="1379086"/>
          </a:xfrm>
          <a:prstGeom prst="rect">
            <a:avLst/>
          </a:prstGeom>
        </p:spPr>
      </p:pic>
      <p:sp>
        <p:nvSpPr>
          <p:cNvPr id="5" name="Arrow: Bent 9">
            <a:extLst>
              <a:ext uri="{FF2B5EF4-FFF2-40B4-BE49-F238E27FC236}">
                <a16:creationId xmlns:a16="http://schemas.microsoft.com/office/drawing/2014/main" id="{61F4EF8F-F402-0C7D-B925-645ADEDED01E}"/>
              </a:ext>
              <a:ext uri="{C183D7F6-B498-43B3-948B-1728B52AA6E4}">
                <adec:decorative xmlns:adec="http://schemas.microsoft.com/office/drawing/2017/decorative" val="1"/>
              </a:ext>
            </a:extLst>
          </p:cNvPr>
          <p:cNvSpPr/>
          <p:nvPr/>
        </p:nvSpPr>
        <p:spPr>
          <a:xfrm>
            <a:off x="1609980" y="1873496"/>
            <a:ext cx="1393440" cy="1104071"/>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descr="a calf silhouette">
            <a:extLst>
              <a:ext uri="{FF2B5EF4-FFF2-40B4-BE49-F238E27FC236}">
                <a16:creationId xmlns:a16="http://schemas.microsoft.com/office/drawing/2014/main" id="{F2194DA4-03B4-52BB-049D-4351C03E6772}"/>
              </a:ext>
            </a:extLst>
          </p:cNvPr>
          <p:cNvPicPr>
            <a:picLocks noChangeAspect="1"/>
          </p:cNvPicPr>
          <p:nvPr/>
        </p:nvPicPr>
        <p:blipFill>
          <a:blip r:embed="rId4"/>
          <a:stretch>
            <a:fillRect/>
          </a:stretch>
        </p:blipFill>
        <p:spPr>
          <a:xfrm>
            <a:off x="3231783" y="1781364"/>
            <a:ext cx="1298817" cy="1104071"/>
          </a:xfrm>
          <a:prstGeom prst="rect">
            <a:avLst/>
          </a:prstGeom>
        </p:spPr>
      </p:pic>
      <p:sp>
        <p:nvSpPr>
          <p:cNvPr id="9" name="Arrow: Bent 13">
            <a:extLst>
              <a:ext uri="{FF2B5EF4-FFF2-40B4-BE49-F238E27FC236}">
                <a16:creationId xmlns:a16="http://schemas.microsoft.com/office/drawing/2014/main" id="{4FEF16E7-3ADE-4BF9-28D5-031571437C4C}"/>
              </a:ext>
              <a:ext uri="{C183D7F6-B498-43B3-948B-1728B52AA6E4}">
                <adec:decorative xmlns:adec="http://schemas.microsoft.com/office/drawing/2017/decorative" val="1"/>
              </a:ext>
            </a:extLst>
          </p:cNvPr>
          <p:cNvSpPr/>
          <p:nvPr/>
        </p:nvSpPr>
        <p:spPr>
          <a:xfrm flipH="1" flipV="1">
            <a:off x="3099768" y="2970973"/>
            <a:ext cx="664448" cy="729407"/>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Arrow: Bent 12">
            <a:extLst>
              <a:ext uri="{FF2B5EF4-FFF2-40B4-BE49-F238E27FC236}">
                <a16:creationId xmlns:a16="http://schemas.microsoft.com/office/drawing/2014/main" id="{18798E83-7474-0361-565D-8EB13A6D8796}"/>
              </a:ext>
              <a:ext uri="{C183D7F6-B498-43B3-948B-1728B52AA6E4}">
                <adec:decorative xmlns:adec="http://schemas.microsoft.com/office/drawing/2017/decorative" val="1"/>
              </a:ext>
            </a:extLst>
          </p:cNvPr>
          <p:cNvSpPr/>
          <p:nvPr/>
        </p:nvSpPr>
        <p:spPr>
          <a:xfrm flipV="1">
            <a:off x="3972294" y="3097562"/>
            <a:ext cx="852434" cy="1297726"/>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black silhouette of a bull">
            <a:extLst>
              <a:ext uri="{FF2B5EF4-FFF2-40B4-BE49-F238E27FC236}">
                <a16:creationId xmlns:a16="http://schemas.microsoft.com/office/drawing/2014/main" id="{636FCF15-CFA4-2ADE-93F3-E89CEC6005AF}"/>
              </a:ext>
            </a:extLst>
          </p:cNvPr>
          <p:cNvPicPr>
            <a:picLocks noChangeAspect="1"/>
          </p:cNvPicPr>
          <p:nvPr/>
        </p:nvPicPr>
        <p:blipFill>
          <a:blip r:embed="rId5"/>
          <a:stretch>
            <a:fillRect/>
          </a:stretch>
        </p:blipFill>
        <p:spPr>
          <a:xfrm>
            <a:off x="4671905" y="3071011"/>
            <a:ext cx="2112042" cy="1350827"/>
          </a:xfrm>
          <a:prstGeom prst="rect">
            <a:avLst/>
          </a:prstGeom>
        </p:spPr>
      </p:pic>
      <p:sp>
        <p:nvSpPr>
          <p:cNvPr id="11" name="Arrow: Left 10">
            <a:extLst>
              <a:ext uri="{FF2B5EF4-FFF2-40B4-BE49-F238E27FC236}">
                <a16:creationId xmlns:a16="http://schemas.microsoft.com/office/drawing/2014/main" id="{5604250D-DD89-726E-32C2-766E9E0AA9C7}"/>
              </a:ext>
              <a:ext uri="{C183D7F6-B498-43B3-948B-1728B52AA6E4}">
                <adec:decorative xmlns:adec="http://schemas.microsoft.com/office/drawing/2017/decorative" val="1"/>
              </a:ext>
            </a:extLst>
          </p:cNvPr>
          <p:cNvSpPr/>
          <p:nvPr/>
        </p:nvSpPr>
        <p:spPr>
          <a:xfrm flipH="1">
            <a:off x="7189773" y="3483912"/>
            <a:ext cx="1003725" cy="525023"/>
          </a:xfrm>
          <a:prstGeom prst="lef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diagram of a cow">
            <a:extLst>
              <a:ext uri="{FF2B5EF4-FFF2-40B4-BE49-F238E27FC236}">
                <a16:creationId xmlns:a16="http://schemas.microsoft.com/office/drawing/2014/main" id="{778C9EF0-4046-5B92-9CEB-701BE8D7C4EC}"/>
              </a:ext>
            </a:extLst>
          </p:cNvPr>
          <p:cNvPicPr>
            <a:picLocks noChangeAspect="1"/>
          </p:cNvPicPr>
          <p:nvPr/>
        </p:nvPicPr>
        <p:blipFill>
          <a:blip r:embed="rId6"/>
          <a:stretch>
            <a:fillRect/>
          </a:stretch>
        </p:blipFill>
        <p:spPr>
          <a:xfrm>
            <a:off x="7775658" y="2082800"/>
            <a:ext cx="3579736" cy="2341744"/>
          </a:xfrm>
          <a:prstGeom prst="rect">
            <a:avLst/>
          </a:prstGeom>
        </p:spPr>
      </p:pic>
      <p:sp>
        <p:nvSpPr>
          <p:cNvPr id="12" name="Text Placeholder 2">
            <a:extLst>
              <a:ext uri="{FF2B5EF4-FFF2-40B4-BE49-F238E27FC236}">
                <a16:creationId xmlns:a16="http://schemas.microsoft.com/office/drawing/2014/main" id="{3F42B853-1B37-113D-A7E9-9338F7F8F302}"/>
              </a:ext>
            </a:extLst>
          </p:cNvPr>
          <p:cNvSpPr txBox="1">
            <a:spLocks/>
          </p:cNvSpPr>
          <p:nvPr/>
        </p:nvSpPr>
        <p:spPr>
          <a:xfrm>
            <a:off x="622301" y="4737100"/>
            <a:ext cx="10967830" cy="109220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sz="2800" dirty="0">
                <a:solidFill>
                  <a:schemeClr val="tx1"/>
                </a:solidFill>
                <a:latin typeface="Arial" panose="020B0604020202020204" pitchFamily="34" charset="0"/>
                <a:cs typeface="Arial" panose="020B0604020202020204" pitchFamily="34" charset="0"/>
              </a:rPr>
              <a:t>Once cattle reach their market weight, they are sent to processing facilities. These facilities are inspected to ensure that animal welfare and food safety are present. </a:t>
            </a:r>
          </a:p>
        </p:txBody>
      </p:sp>
    </p:spTree>
    <p:extLst>
      <p:ext uri="{BB962C8B-B14F-4D97-AF65-F5344CB8AC3E}">
        <p14:creationId xmlns:p14="http://schemas.microsoft.com/office/powerpoint/2010/main" val="28083047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AAF08-2D12-1627-853E-E482B32FAB38}"/>
              </a:ext>
            </a:extLst>
          </p:cNvPr>
          <p:cNvSpPr>
            <a:spLocks noGrp="1"/>
          </p:cNvSpPr>
          <p:nvPr>
            <p:ph type="title"/>
          </p:nvPr>
        </p:nvSpPr>
        <p:spPr/>
        <p:txBody>
          <a:bodyPr/>
          <a:lstStyle/>
          <a:p>
            <a:r>
              <a:rPr lang="en-US" dirty="0"/>
              <a:t>Beef from Farm to Table</a:t>
            </a:r>
            <a:r>
              <a:rPr lang="en-US" dirty="0">
                <a:solidFill>
                  <a:schemeClr val="bg1"/>
                </a:solidFill>
              </a:rPr>
              <a:t> 6</a:t>
            </a:r>
          </a:p>
        </p:txBody>
      </p:sp>
      <p:pic>
        <p:nvPicPr>
          <p:cNvPr id="4" name="Picture 3" descr="a cow and calf silhouette">
            <a:extLst>
              <a:ext uri="{FF2B5EF4-FFF2-40B4-BE49-F238E27FC236}">
                <a16:creationId xmlns:a16="http://schemas.microsoft.com/office/drawing/2014/main" id="{239DF66E-C2C2-D73E-2A60-6C0CD39522B4}"/>
              </a:ext>
            </a:extLst>
          </p:cNvPr>
          <p:cNvPicPr>
            <a:picLocks noChangeAspect="1"/>
          </p:cNvPicPr>
          <p:nvPr/>
        </p:nvPicPr>
        <p:blipFill>
          <a:blip r:embed="rId3"/>
          <a:stretch>
            <a:fillRect/>
          </a:stretch>
        </p:blipFill>
        <p:spPr>
          <a:xfrm>
            <a:off x="301009" y="3320197"/>
            <a:ext cx="2166813" cy="1379086"/>
          </a:xfrm>
          <a:prstGeom prst="rect">
            <a:avLst/>
          </a:prstGeom>
        </p:spPr>
      </p:pic>
      <p:sp>
        <p:nvSpPr>
          <p:cNvPr id="5" name="Arrow: Bent 9">
            <a:extLst>
              <a:ext uri="{FF2B5EF4-FFF2-40B4-BE49-F238E27FC236}">
                <a16:creationId xmlns:a16="http://schemas.microsoft.com/office/drawing/2014/main" id="{51498197-E4AD-DD6E-C258-8AC9A7CA971C}"/>
              </a:ext>
              <a:ext uri="{C183D7F6-B498-43B3-948B-1728B52AA6E4}">
                <adec:decorative xmlns:adec="http://schemas.microsoft.com/office/drawing/2017/decorative" val="1"/>
              </a:ext>
            </a:extLst>
          </p:cNvPr>
          <p:cNvSpPr/>
          <p:nvPr/>
        </p:nvSpPr>
        <p:spPr>
          <a:xfrm>
            <a:off x="1074382" y="2102096"/>
            <a:ext cx="1393440" cy="1104071"/>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descr="a calf silhouette">
            <a:extLst>
              <a:ext uri="{FF2B5EF4-FFF2-40B4-BE49-F238E27FC236}">
                <a16:creationId xmlns:a16="http://schemas.microsoft.com/office/drawing/2014/main" id="{5A7DBE4C-E39C-CC5D-BBD1-5F5F3A6D6264}"/>
              </a:ext>
            </a:extLst>
          </p:cNvPr>
          <p:cNvPicPr>
            <a:picLocks noChangeAspect="1"/>
          </p:cNvPicPr>
          <p:nvPr/>
        </p:nvPicPr>
        <p:blipFill>
          <a:blip r:embed="rId4"/>
          <a:stretch>
            <a:fillRect/>
          </a:stretch>
        </p:blipFill>
        <p:spPr>
          <a:xfrm>
            <a:off x="2696185" y="2009964"/>
            <a:ext cx="1298817" cy="1104071"/>
          </a:xfrm>
          <a:prstGeom prst="rect">
            <a:avLst/>
          </a:prstGeom>
        </p:spPr>
      </p:pic>
      <p:sp>
        <p:nvSpPr>
          <p:cNvPr id="9" name="Arrow: Bent 13">
            <a:extLst>
              <a:ext uri="{FF2B5EF4-FFF2-40B4-BE49-F238E27FC236}">
                <a16:creationId xmlns:a16="http://schemas.microsoft.com/office/drawing/2014/main" id="{31946722-9939-B1E5-7B44-4BE17855F66F}"/>
              </a:ext>
              <a:ext uri="{C183D7F6-B498-43B3-948B-1728B52AA6E4}">
                <adec:decorative xmlns:adec="http://schemas.microsoft.com/office/drawing/2017/decorative" val="1"/>
              </a:ext>
            </a:extLst>
          </p:cNvPr>
          <p:cNvSpPr/>
          <p:nvPr/>
        </p:nvSpPr>
        <p:spPr>
          <a:xfrm flipH="1" flipV="1">
            <a:off x="2564170" y="3199573"/>
            <a:ext cx="664448" cy="729407"/>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Arrow: Bent 12">
            <a:extLst>
              <a:ext uri="{FF2B5EF4-FFF2-40B4-BE49-F238E27FC236}">
                <a16:creationId xmlns:a16="http://schemas.microsoft.com/office/drawing/2014/main" id="{CEFB2C18-09F2-B065-3CE3-F302811E6FCD}"/>
              </a:ext>
              <a:ext uri="{C183D7F6-B498-43B3-948B-1728B52AA6E4}">
                <adec:decorative xmlns:adec="http://schemas.microsoft.com/office/drawing/2017/decorative" val="1"/>
              </a:ext>
            </a:extLst>
          </p:cNvPr>
          <p:cNvSpPr/>
          <p:nvPr/>
        </p:nvSpPr>
        <p:spPr>
          <a:xfrm flipV="1">
            <a:off x="3436696" y="3326162"/>
            <a:ext cx="852434" cy="1297726"/>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black silhouette of a bull">
            <a:extLst>
              <a:ext uri="{FF2B5EF4-FFF2-40B4-BE49-F238E27FC236}">
                <a16:creationId xmlns:a16="http://schemas.microsoft.com/office/drawing/2014/main" id="{20581D7E-C716-1CFE-22CE-57C5B7F64BA8}"/>
              </a:ext>
            </a:extLst>
          </p:cNvPr>
          <p:cNvPicPr>
            <a:picLocks noChangeAspect="1"/>
          </p:cNvPicPr>
          <p:nvPr/>
        </p:nvPicPr>
        <p:blipFill>
          <a:blip r:embed="rId5"/>
          <a:stretch>
            <a:fillRect/>
          </a:stretch>
        </p:blipFill>
        <p:spPr>
          <a:xfrm>
            <a:off x="4136307" y="3299611"/>
            <a:ext cx="2112042" cy="1350827"/>
          </a:xfrm>
          <a:prstGeom prst="rect">
            <a:avLst/>
          </a:prstGeom>
        </p:spPr>
      </p:pic>
      <p:sp>
        <p:nvSpPr>
          <p:cNvPr id="12" name="Arrow: Bent 3">
            <a:extLst>
              <a:ext uri="{FF2B5EF4-FFF2-40B4-BE49-F238E27FC236}">
                <a16:creationId xmlns:a16="http://schemas.microsoft.com/office/drawing/2014/main" id="{11DF9E20-44D5-CF3A-5C77-514D4E2385E2}"/>
              </a:ext>
              <a:ext uri="{C183D7F6-B498-43B3-948B-1728B52AA6E4}">
                <adec:decorative xmlns:adec="http://schemas.microsoft.com/office/drawing/2017/decorative" val="1"/>
              </a:ext>
            </a:extLst>
          </p:cNvPr>
          <p:cNvSpPr/>
          <p:nvPr/>
        </p:nvSpPr>
        <p:spPr>
          <a:xfrm rot="16200000" flipV="1">
            <a:off x="6453612" y="2831133"/>
            <a:ext cx="852435" cy="990057"/>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0" name="Picture 9" descr="A diagram of a cow">
            <a:extLst>
              <a:ext uri="{FF2B5EF4-FFF2-40B4-BE49-F238E27FC236}">
                <a16:creationId xmlns:a16="http://schemas.microsoft.com/office/drawing/2014/main" id="{F8A640B6-E5BA-BEBA-AB05-53D8BF46E417}"/>
              </a:ext>
            </a:extLst>
          </p:cNvPr>
          <p:cNvPicPr>
            <a:picLocks noChangeAspect="1"/>
          </p:cNvPicPr>
          <p:nvPr/>
        </p:nvPicPr>
        <p:blipFill>
          <a:blip r:embed="rId6"/>
          <a:stretch>
            <a:fillRect/>
          </a:stretch>
        </p:blipFill>
        <p:spPr>
          <a:xfrm>
            <a:off x="6048375" y="1591803"/>
            <a:ext cx="2021434" cy="1322355"/>
          </a:xfrm>
          <a:prstGeom prst="rect">
            <a:avLst/>
          </a:prstGeom>
        </p:spPr>
      </p:pic>
      <p:sp>
        <p:nvSpPr>
          <p:cNvPr id="14" name="Arrow: Bent 15">
            <a:extLst>
              <a:ext uri="{FF2B5EF4-FFF2-40B4-BE49-F238E27FC236}">
                <a16:creationId xmlns:a16="http://schemas.microsoft.com/office/drawing/2014/main" id="{91F3851D-8EA8-DF42-46EA-75071EF0F55F}"/>
              </a:ext>
              <a:ext uri="{C183D7F6-B498-43B3-948B-1728B52AA6E4}">
                <adec:decorative xmlns:adec="http://schemas.microsoft.com/office/drawing/2017/decorative" val="1"/>
              </a:ext>
            </a:extLst>
          </p:cNvPr>
          <p:cNvSpPr/>
          <p:nvPr/>
        </p:nvSpPr>
        <p:spPr>
          <a:xfrm rot="16200000" flipH="1" flipV="1">
            <a:off x="8325947" y="1654715"/>
            <a:ext cx="628696" cy="1052698"/>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descr="a group of people gathered for an outdoor cookout">
            <a:extLst>
              <a:ext uri="{FF2B5EF4-FFF2-40B4-BE49-F238E27FC236}">
                <a16:creationId xmlns:a16="http://schemas.microsoft.com/office/drawing/2014/main" id="{F230DAA1-6556-2727-694C-984F426C4099}"/>
              </a:ext>
            </a:extLst>
          </p:cNvPr>
          <p:cNvPicPr>
            <a:picLocks noChangeAspect="1"/>
          </p:cNvPicPr>
          <p:nvPr/>
        </p:nvPicPr>
        <p:blipFill>
          <a:blip r:embed="rId7"/>
          <a:stretch>
            <a:fillRect/>
          </a:stretch>
        </p:blipFill>
        <p:spPr>
          <a:xfrm>
            <a:off x="8113946" y="2282723"/>
            <a:ext cx="3739970" cy="2423189"/>
          </a:xfrm>
          <a:prstGeom prst="rect">
            <a:avLst/>
          </a:prstGeom>
        </p:spPr>
      </p:pic>
      <p:sp>
        <p:nvSpPr>
          <p:cNvPr id="11" name="Text Placeholder 2">
            <a:extLst>
              <a:ext uri="{FF2B5EF4-FFF2-40B4-BE49-F238E27FC236}">
                <a16:creationId xmlns:a16="http://schemas.microsoft.com/office/drawing/2014/main" id="{27F8DE6F-610C-1ABF-98A4-905158F9C569}"/>
              </a:ext>
            </a:extLst>
          </p:cNvPr>
          <p:cNvSpPr txBox="1">
            <a:spLocks/>
          </p:cNvSpPr>
          <p:nvPr/>
        </p:nvSpPr>
        <p:spPr>
          <a:xfrm>
            <a:off x="685801" y="5080000"/>
            <a:ext cx="10904330" cy="728692"/>
          </a:xfrm>
          <a:prstGeom prst="rect">
            <a:avLst/>
          </a:prstGeom>
        </p:spPr>
        <p:txBody>
          <a:bodyPr vert="horz" lIns="91440" tIns="45720" rIns="91440" bIns="45720" rtlCol="0" anchor="ctr">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Trebuchet MS" panose="020B070302020209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solidFill>
                  <a:schemeClr val="tx1"/>
                </a:solidFill>
                <a:latin typeface="Arial" panose="020B0604020202020204" pitchFamily="34" charset="0"/>
                <a:cs typeface="Arial" panose="020B0604020202020204" pitchFamily="34" charset="0"/>
              </a:rPr>
              <a:t>Once processed, beef is may go directly to consumers; but it also is shipped to grocery stores and restaurants all over the United States. </a:t>
            </a:r>
          </a:p>
        </p:txBody>
      </p:sp>
    </p:spTree>
    <p:extLst>
      <p:ext uri="{BB962C8B-B14F-4D97-AF65-F5344CB8AC3E}">
        <p14:creationId xmlns:p14="http://schemas.microsoft.com/office/powerpoint/2010/main" val="3687682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Lesson 5 Review</a:t>
            </a:r>
          </a:p>
        </p:txBody>
      </p:sp>
      <p:pic>
        <p:nvPicPr>
          <p:cNvPr id="4" name="Picture 3" descr="a cow and calf silhouette">
            <a:extLst>
              <a:ext uri="{FF2B5EF4-FFF2-40B4-BE49-F238E27FC236}">
                <a16:creationId xmlns:a16="http://schemas.microsoft.com/office/drawing/2014/main" id="{ACC9C1CB-6E3E-2C06-FF77-5BD2D4B34270}"/>
              </a:ext>
            </a:extLst>
          </p:cNvPr>
          <p:cNvPicPr>
            <a:picLocks noChangeAspect="1"/>
          </p:cNvPicPr>
          <p:nvPr/>
        </p:nvPicPr>
        <p:blipFill>
          <a:blip r:embed="rId3"/>
          <a:stretch>
            <a:fillRect/>
          </a:stretch>
        </p:blipFill>
        <p:spPr>
          <a:xfrm>
            <a:off x="1531716" y="2508460"/>
            <a:ext cx="1854935" cy="1180589"/>
          </a:xfrm>
          <a:prstGeom prst="rect">
            <a:avLst/>
          </a:prstGeom>
        </p:spPr>
      </p:pic>
      <p:sp>
        <p:nvSpPr>
          <p:cNvPr id="11" name="Arrow: Bent 16">
            <a:extLst>
              <a:ext uri="{FF2B5EF4-FFF2-40B4-BE49-F238E27FC236}">
                <a16:creationId xmlns:a16="http://schemas.microsoft.com/office/drawing/2014/main" id="{34CA873D-1B8E-08D7-F0B3-4414394B544B}"/>
              </a:ext>
              <a:ext uri="{C183D7F6-B498-43B3-948B-1728B52AA6E4}">
                <adec:decorative xmlns:adec="http://schemas.microsoft.com/office/drawing/2017/decorative" val="1"/>
              </a:ext>
            </a:extLst>
          </p:cNvPr>
          <p:cNvSpPr/>
          <p:nvPr/>
        </p:nvSpPr>
        <p:spPr>
          <a:xfrm rot="5400000" flipV="1">
            <a:off x="4973310" y="-888140"/>
            <a:ext cx="674164" cy="6009193"/>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cow silhouette">
            <a:extLst>
              <a:ext uri="{FF2B5EF4-FFF2-40B4-BE49-F238E27FC236}">
                <a16:creationId xmlns:a16="http://schemas.microsoft.com/office/drawing/2014/main" id="{B6AE9A30-4716-1F7A-0798-05174B34B1B1}"/>
              </a:ext>
            </a:extLst>
          </p:cNvPr>
          <p:cNvPicPr>
            <a:picLocks noChangeAspect="1"/>
          </p:cNvPicPr>
          <p:nvPr/>
        </p:nvPicPr>
        <p:blipFill>
          <a:blip r:embed="rId4"/>
          <a:stretch>
            <a:fillRect/>
          </a:stretch>
        </p:blipFill>
        <p:spPr>
          <a:xfrm>
            <a:off x="8803769" y="1770233"/>
            <a:ext cx="1405292" cy="1023228"/>
          </a:xfrm>
          <a:prstGeom prst="rect">
            <a:avLst/>
          </a:prstGeom>
        </p:spPr>
      </p:pic>
      <p:sp>
        <p:nvSpPr>
          <p:cNvPr id="10" name="Arrow: Bent 15">
            <a:extLst>
              <a:ext uri="{FF2B5EF4-FFF2-40B4-BE49-F238E27FC236}">
                <a16:creationId xmlns:a16="http://schemas.microsoft.com/office/drawing/2014/main" id="{76DECD5D-5F5C-5EC0-B424-5ED24C3F555E}"/>
              </a:ext>
              <a:ext uri="{C183D7F6-B498-43B3-948B-1728B52AA6E4}">
                <adec:decorative xmlns:adec="http://schemas.microsoft.com/office/drawing/2017/decorative" val="1"/>
              </a:ext>
            </a:extLst>
          </p:cNvPr>
          <p:cNvSpPr/>
          <p:nvPr/>
        </p:nvSpPr>
        <p:spPr>
          <a:xfrm rot="10800000" flipH="1">
            <a:off x="2976577" y="3557922"/>
            <a:ext cx="1345131" cy="705323"/>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alf silhouette">
            <a:extLst>
              <a:ext uri="{FF2B5EF4-FFF2-40B4-BE49-F238E27FC236}">
                <a16:creationId xmlns:a16="http://schemas.microsoft.com/office/drawing/2014/main" id="{9B112B68-808E-2CD0-2665-AC2C6A178898}"/>
              </a:ext>
            </a:extLst>
          </p:cNvPr>
          <p:cNvPicPr>
            <a:picLocks noChangeAspect="1"/>
          </p:cNvPicPr>
          <p:nvPr/>
        </p:nvPicPr>
        <p:blipFill>
          <a:blip r:embed="rId5"/>
          <a:stretch>
            <a:fillRect/>
          </a:stretch>
        </p:blipFill>
        <p:spPr>
          <a:xfrm>
            <a:off x="4289074" y="2961403"/>
            <a:ext cx="2205296" cy="1874632"/>
          </a:xfrm>
          <a:prstGeom prst="rect">
            <a:avLst/>
          </a:prstGeom>
        </p:spPr>
      </p:pic>
      <p:sp>
        <p:nvSpPr>
          <p:cNvPr id="9" name="Arrow: Right 7">
            <a:extLst>
              <a:ext uri="{FF2B5EF4-FFF2-40B4-BE49-F238E27FC236}">
                <a16:creationId xmlns:a16="http://schemas.microsoft.com/office/drawing/2014/main" id="{9444A0B0-3C7E-7FD5-6D4D-04834D181F05}"/>
              </a:ext>
              <a:ext uri="{C183D7F6-B498-43B3-948B-1728B52AA6E4}">
                <adec:decorative xmlns:adec="http://schemas.microsoft.com/office/drawing/2017/decorative" val="1"/>
              </a:ext>
            </a:extLst>
          </p:cNvPr>
          <p:cNvSpPr/>
          <p:nvPr/>
        </p:nvSpPr>
        <p:spPr>
          <a:xfrm rot="10800000" flipH="1" flipV="1">
            <a:off x="6500607" y="3569100"/>
            <a:ext cx="708295" cy="367557"/>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Bent 3">
            <a:extLst>
              <a:ext uri="{FF2B5EF4-FFF2-40B4-BE49-F238E27FC236}">
                <a16:creationId xmlns:a16="http://schemas.microsoft.com/office/drawing/2014/main" id="{23D54DE0-33D7-3538-0A3D-87F513367004}"/>
              </a:ext>
              <a:ext uri="{C183D7F6-B498-43B3-948B-1728B52AA6E4}">
                <adec:decorative xmlns:adec="http://schemas.microsoft.com/office/drawing/2017/decorative" val="1"/>
              </a:ext>
            </a:extLst>
          </p:cNvPr>
          <p:cNvSpPr/>
          <p:nvPr/>
        </p:nvSpPr>
        <p:spPr>
          <a:xfrm rot="10800000" flipH="1" flipV="1">
            <a:off x="7414960" y="2600520"/>
            <a:ext cx="859255" cy="1172960"/>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black silhouette of a bull">
            <a:extLst>
              <a:ext uri="{FF2B5EF4-FFF2-40B4-BE49-F238E27FC236}">
                <a16:creationId xmlns:a16="http://schemas.microsoft.com/office/drawing/2014/main" id="{A70200F7-7C98-C190-C1B9-7856CE575B43}"/>
              </a:ext>
            </a:extLst>
          </p:cNvPr>
          <p:cNvPicPr>
            <a:picLocks noChangeAspect="1"/>
          </p:cNvPicPr>
          <p:nvPr/>
        </p:nvPicPr>
        <p:blipFill>
          <a:blip r:embed="rId6"/>
          <a:stretch>
            <a:fillRect/>
          </a:stretch>
        </p:blipFill>
        <p:spPr>
          <a:xfrm>
            <a:off x="8725314" y="2793907"/>
            <a:ext cx="1560771" cy="998243"/>
          </a:xfrm>
          <a:prstGeom prst="rect">
            <a:avLst/>
          </a:prstGeom>
        </p:spPr>
      </p:pic>
      <p:sp>
        <p:nvSpPr>
          <p:cNvPr id="7" name="Arrow: Bent 10">
            <a:extLst>
              <a:ext uri="{FF2B5EF4-FFF2-40B4-BE49-F238E27FC236}">
                <a16:creationId xmlns:a16="http://schemas.microsoft.com/office/drawing/2014/main" id="{0EBE1B9C-D8CA-34EA-82C1-A1F8BAD082F6}"/>
              </a:ext>
              <a:ext uri="{C183D7F6-B498-43B3-948B-1728B52AA6E4}">
                <adec:decorative xmlns:adec="http://schemas.microsoft.com/office/drawing/2017/decorative" val="1"/>
              </a:ext>
            </a:extLst>
          </p:cNvPr>
          <p:cNvSpPr/>
          <p:nvPr/>
        </p:nvSpPr>
        <p:spPr>
          <a:xfrm rot="10800000" flipH="1">
            <a:off x="7414960" y="3760629"/>
            <a:ext cx="859255" cy="1172960"/>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of a cow">
            <a:extLst>
              <a:ext uri="{FF2B5EF4-FFF2-40B4-BE49-F238E27FC236}">
                <a16:creationId xmlns:a16="http://schemas.microsoft.com/office/drawing/2014/main" id="{22E629C9-3033-95B6-72E1-3687D95F0D77}"/>
              </a:ext>
            </a:extLst>
          </p:cNvPr>
          <p:cNvPicPr>
            <a:picLocks noChangeAspect="1"/>
          </p:cNvPicPr>
          <p:nvPr/>
        </p:nvPicPr>
        <p:blipFill>
          <a:blip r:embed="rId7"/>
          <a:stretch>
            <a:fillRect/>
          </a:stretch>
        </p:blipFill>
        <p:spPr>
          <a:xfrm>
            <a:off x="8249510" y="4215930"/>
            <a:ext cx="2410775" cy="1577049"/>
          </a:xfrm>
          <a:prstGeom prst="rect">
            <a:avLst/>
          </a:prstGeom>
        </p:spPr>
      </p:pic>
    </p:spTree>
    <p:extLst>
      <p:ext uri="{BB962C8B-B14F-4D97-AF65-F5344CB8AC3E}">
        <p14:creationId xmlns:p14="http://schemas.microsoft.com/office/powerpoint/2010/main" val="4074330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33C19-11A2-805C-E434-427320F7722A}"/>
              </a:ext>
            </a:extLst>
          </p:cNvPr>
          <p:cNvSpPr>
            <a:spLocks noGrp="1"/>
          </p:cNvSpPr>
          <p:nvPr>
            <p:ph type="title"/>
          </p:nvPr>
        </p:nvSpPr>
        <p:spPr/>
        <p:txBody>
          <a:bodyPr/>
          <a:lstStyle/>
          <a:p>
            <a:r>
              <a:rPr lang="en-US" dirty="0"/>
              <a:t>Beef from Farm to Table: Careers</a:t>
            </a:r>
          </a:p>
        </p:txBody>
      </p:sp>
      <p:sp>
        <p:nvSpPr>
          <p:cNvPr id="15" name="Rectangle 14">
            <a:extLst>
              <a:ext uri="{FF2B5EF4-FFF2-40B4-BE49-F238E27FC236}">
                <a16:creationId xmlns:a16="http://schemas.microsoft.com/office/drawing/2014/main" id="{E26184F1-0DB4-271C-9BEA-D4EDF69A1444}"/>
              </a:ext>
            </a:extLst>
          </p:cNvPr>
          <p:cNvSpPr/>
          <p:nvPr/>
        </p:nvSpPr>
        <p:spPr>
          <a:xfrm>
            <a:off x="317018" y="1556149"/>
            <a:ext cx="2193229" cy="769441"/>
          </a:xfrm>
          <a:prstGeom prst="rect">
            <a:avLst/>
          </a:prstGeom>
          <a:noFill/>
        </p:spPr>
        <p:txBody>
          <a:bodyPr wrap="none" lIns="91440" tIns="45720" rIns="91440" bIns="45720">
            <a:spAutoFit/>
          </a:bodyPr>
          <a:lstStyle/>
          <a:p>
            <a:pPr algn="ctr"/>
            <a:r>
              <a:rPr lang="en-US" sz="44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Breeder</a:t>
            </a:r>
            <a:endParaRPr lang="en-US" sz="44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50D1B6BF-5281-0F91-A205-BF81899BCB80}"/>
              </a:ext>
            </a:extLst>
          </p:cNvPr>
          <p:cNvSpPr/>
          <p:nvPr/>
        </p:nvSpPr>
        <p:spPr>
          <a:xfrm>
            <a:off x="2312850" y="1682211"/>
            <a:ext cx="4062549" cy="461665"/>
          </a:xfrm>
          <a:prstGeom prst="rect">
            <a:avLst/>
          </a:prstGeom>
          <a:noFill/>
        </p:spPr>
        <p:txBody>
          <a:bodyPr wrap="square" lIns="91440" tIns="45720" rIns="91440" bIns="45720">
            <a:spAutoFit/>
          </a:bodyPr>
          <a:lstStyle/>
          <a:p>
            <a:pPr algn="ctr"/>
            <a:r>
              <a:rPr lang="en-US" sz="24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Food Safety Specialist</a:t>
            </a:r>
            <a:endParaRPr lang="en-US" sz="24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2AB2DF8A-5F2B-4498-0056-1BCE2FB6D3B9}"/>
              </a:ext>
            </a:extLst>
          </p:cNvPr>
          <p:cNvSpPr txBox="1"/>
          <p:nvPr/>
        </p:nvSpPr>
        <p:spPr>
          <a:xfrm>
            <a:off x="6299200" y="1548650"/>
            <a:ext cx="3034804" cy="646331"/>
          </a:xfrm>
          <a:prstGeom prst="rect">
            <a:avLst/>
          </a:prstGeom>
          <a:noFill/>
        </p:spPr>
        <p:txBody>
          <a:bodyPr wrap="square">
            <a:spAutoFit/>
          </a:bodyPr>
          <a:lstStyle/>
          <a:p>
            <a:pPr algn="ctr"/>
            <a:r>
              <a:rPr lang="en-US" sz="36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Feed Sales</a:t>
            </a:r>
            <a:endParaRPr lang="en-US" sz="36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F9FD7D8B-8C8B-586E-42AF-ADE0CE096D6F}"/>
              </a:ext>
            </a:extLst>
          </p:cNvPr>
          <p:cNvSpPr/>
          <p:nvPr/>
        </p:nvSpPr>
        <p:spPr>
          <a:xfrm>
            <a:off x="9348902" y="1669511"/>
            <a:ext cx="2111475" cy="400110"/>
          </a:xfrm>
          <a:prstGeom prst="rect">
            <a:avLst/>
          </a:prstGeom>
          <a:noFill/>
        </p:spPr>
        <p:txBody>
          <a:bodyPr wrap="none" lIns="91440" tIns="45720" rIns="91440" bIns="45720">
            <a:spAutoFit/>
          </a:bodyPr>
          <a:lstStyle/>
          <a:p>
            <a:pPr algn="ctr"/>
            <a:r>
              <a:rPr lang="en-US" sz="20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Range Specialist</a:t>
            </a:r>
            <a:endParaRPr lang="en-US" sz="20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048D8FC1-C10E-7E57-EA8C-8BF5079BCA60}"/>
              </a:ext>
            </a:extLst>
          </p:cNvPr>
          <p:cNvSpPr txBox="1"/>
          <p:nvPr/>
        </p:nvSpPr>
        <p:spPr>
          <a:xfrm>
            <a:off x="1431526" y="2294664"/>
            <a:ext cx="3521474" cy="584775"/>
          </a:xfrm>
          <a:prstGeom prst="rect">
            <a:avLst/>
          </a:prstGeom>
          <a:noFill/>
        </p:spPr>
        <p:txBody>
          <a:bodyPr wrap="square">
            <a:spAutoFit/>
          </a:bodyPr>
          <a:lstStyle/>
          <a:p>
            <a:pPr algn="ctr"/>
            <a:r>
              <a:rPr lang="en-US" sz="32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Meat Inspector</a:t>
            </a:r>
            <a:endParaRPr lang="en-US" sz="32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5BDA369E-9A28-55D6-0EBE-4C1703904D48}"/>
              </a:ext>
            </a:extLst>
          </p:cNvPr>
          <p:cNvSpPr/>
          <p:nvPr/>
        </p:nvSpPr>
        <p:spPr>
          <a:xfrm>
            <a:off x="5002675" y="2069808"/>
            <a:ext cx="2723823" cy="523220"/>
          </a:xfrm>
          <a:prstGeom prst="rect">
            <a:avLst/>
          </a:prstGeom>
          <a:noFill/>
        </p:spPr>
        <p:txBody>
          <a:bodyPr wrap="none" lIns="91440" tIns="45720" rIns="91440" bIns="45720">
            <a:spAutoFit/>
          </a:bodyPr>
          <a:lstStyle/>
          <a:p>
            <a:pPr algn="ctr"/>
            <a:r>
              <a:rPr lang="en-US" sz="28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Brand Inspector</a:t>
            </a:r>
            <a:endParaRPr lang="en-US" sz="28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F82BFC08-796D-5997-2416-4E1F317ED317}"/>
              </a:ext>
            </a:extLst>
          </p:cNvPr>
          <p:cNvSpPr/>
          <p:nvPr/>
        </p:nvSpPr>
        <p:spPr>
          <a:xfrm>
            <a:off x="4903041" y="2524902"/>
            <a:ext cx="3878242" cy="923330"/>
          </a:xfrm>
          <a:prstGeom prst="rect">
            <a:avLst/>
          </a:prstGeom>
          <a:noFill/>
        </p:spPr>
        <p:txBody>
          <a:bodyPr wrap="none" lIns="91440" tIns="45720" rIns="91440" bIns="45720">
            <a:spAutoFit/>
          </a:bodyPr>
          <a:lstStyle/>
          <a:p>
            <a:pPr algn="ctr"/>
            <a:r>
              <a:rPr lang="en-US" sz="54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Veterinarian</a:t>
            </a:r>
            <a:endParaRPr lang="en-US" sz="54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FC83631F-774F-9224-2316-89B17182189C}"/>
              </a:ext>
            </a:extLst>
          </p:cNvPr>
          <p:cNvSpPr txBox="1"/>
          <p:nvPr/>
        </p:nvSpPr>
        <p:spPr>
          <a:xfrm>
            <a:off x="9360130" y="2112465"/>
            <a:ext cx="2424105" cy="523220"/>
          </a:xfrm>
          <a:prstGeom prst="rect">
            <a:avLst/>
          </a:prstGeom>
          <a:noFill/>
        </p:spPr>
        <p:txBody>
          <a:bodyPr wrap="square">
            <a:spAutoFit/>
          </a:bodyPr>
          <a:lstStyle/>
          <a:p>
            <a:pPr algn="ctr"/>
            <a:r>
              <a:rPr lang="en-US" sz="28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Meat Grader</a:t>
            </a:r>
            <a:endParaRPr lang="en-US" sz="28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C5C1A50B-592B-74E4-597B-27033CA39158}"/>
              </a:ext>
            </a:extLst>
          </p:cNvPr>
          <p:cNvSpPr txBox="1"/>
          <p:nvPr/>
        </p:nvSpPr>
        <p:spPr>
          <a:xfrm>
            <a:off x="9083584" y="2639041"/>
            <a:ext cx="2424105" cy="584775"/>
          </a:xfrm>
          <a:prstGeom prst="rect">
            <a:avLst/>
          </a:prstGeom>
          <a:noFill/>
        </p:spPr>
        <p:txBody>
          <a:bodyPr wrap="square">
            <a:spAutoFit/>
          </a:bodyPr>
          <a:lstStyle/>
          <a:p>
            <a:pPr algn="ctr"/>
            <a:r>
              <a:rPr lang="en-US" sz="32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Truck Driver</a:t>
            </a:r>
            <a:endParaRPr lang="en-US" sz="32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A5743381-A0CD-2D97-EE35-66459413FCED}"/>
              </a:ext>
            </a:extLst>
          </p:cNvPr>
          <p:cNvSpPr/>
          <p:nvPr/>
        </p:nvSpPr>
        <p:spPr>
          <a:xfrm>
            <a:off x="150329" y="2810417"/>
            <a:ext cx="3094117" cy="1015663"/>
          </a:xfrm>
          <a:prstGeom prst="rect">
            <a:avLst/>
          </a:prstGeom>
          <a:noFill/>
        </p:spPr>
        <p:txBody>
          <a:bodyPr wrap="none" lIns="91440" tIns="45720" rIns="91440" bIns="45720">
            <a:spAutoFit/>
          </a:bodyPr>
          <a:lstStyle/>
          <a:p>
            <a:pPr algn="ctr"/>
            <a:r>
              <a:rPr lang="en-US" sz="60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Rancher</a:t>
            </a:r>
            <a:endParaRPr lang="en-US" sz="60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681A9B86-3D15-6D2D-9C2C-ADB18860F916}"/>
              </a:ext>
            </a:extLst>
          </p:cNvPr>
          <p:cNvSpPr txBox="1"/>
          <p:nvPr/>
        </p:nvSpPr>
        <p:spPr>
          <a:xfrm>
            <a:off x="3192723" y="3403600"/>
            <a:ext cx="3487477" cy="461665"/>
          </a:xfrm>
          <a:prstGeom prst="rect">
            <a:avLst/>
          </a:prstGeom>
          <a:noFill/>
        </p:spPr>
        <p:txBody>
          <a:bodyPr wrap="square">
            <a:spAutoFit/>
          </a:bodyPr>
          <a:lstStyle/>
          <a:p>
            <a:pPr algn="ctr"/>
            <a:r>
              <a:rPr lang="en-US" sz="24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Grocery Store Manager</a:t>
            </a:r>
            <a:endParaRPr lang="en-US" sz="24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D0E4BB4A-E26C-24DD-4ED2-195140177E57}"/>
              </a:ext>
            </a:extLst>
          </p:cNvPr>
          <p:cNvSpPr/>
          <p:nvPr/>
        </p:nvSpPr>
        <p:spPr>
          <a:xfrm>
            <a:off x="7396051" y="3275347"/>
            <a:ext cx="3903634" cy="646331"/>
          </a:xfrm>
          <a:prstGeom prst="rect">
            <a:avLst/>
          </a:prstGeom>
          <a:noFill/>
        </p:spPr>
        <p:txBody>
          <a:bodyPr wrap="none" lIns="91440" tIns="45720" rIns="91440" bIns="45720">
            <a:spAutoFit/>
          </a:bodyPr>
          <a:lstStyle/>
          <a:p>
            <a:pPr algn="ctr"/>
            <a:r>
              <a:rPr lang="en-US" sz="36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Animal Nutritionist</a:t>
            </a:r>
            <a:endParaRPr lang="en-US" sz="36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63E34067-7A72-A723-C894-D5CEBE39B76B}"/>
              </a:ext>
            </a:extLst>
          </p:cNvPr>
          <p:cNvSpPr/>
          <p:nvPr/>
        </p:nvSpPr>
        <p:spPr>
          <a:xfrm>
            <a:off x="6520527" y="3924065"/>
            <a:ext cx="5055808" cy="523220"/>
          </a:xfrm>
          <a:prstGeom prst="rect">
            <a:avLst/>
          </a:prstGeom>
          <a:noFill/>
        </p:spPr>
        <p:txBody>
          <a:bodyPr wrap="none" lIns="91440" tIns="45720" rIns="91440" bIns="45720">
            <a:spAutoFit/>
          </a:bodyPr>
          <a:lstStyle/>
          <a:p>
            <a:pPr algn="ctr"/>
            <a:r>
              <a:rPr lang="en-US" sz="28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Quality Assurance Technicians</a:t>
            </a:r>
            <a:endParaRPr lang="en-US" sz="28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835D048C-2169-3C32-2A8B-7606F6D4814B}"/>
              </a:ext>
            </a:extLst>
          </p:cNvPr>
          <p:cNvSpPr txBox="1"/>
          <p:nvPr/>
        </p:nvSpPr>
        <p:spPr>
          <a:xfrm>
            <a:off x="5555930" y="4474313"/>
            <a:ext cx="2057400" cy="584775"/>
          </a:xfrm>
          <a:prstGeom prst="rect">
            <a:avLst/>
          </a:prstGeom>
          <a:noFill/>
        </p:spPr>
        <p:txBody>
          <a:bodyPr wrap="square">
            <a:spAutoFit/>
          </a:bodyPr>
          <a:lstStyle/>
          <a:p>
            <a:pPr algn="ctr"/>
            <a:r>
              <a:rPr lang="en-US" sz="32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Butcher</a:t>
            </a:r>
            <a:endParaRPr lang="en-US" sz="32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CA25EF73-388F-723A-349C-B8C483F1600B}"/>
              </a:ext>
            </a:extLst>
          </p:cNvPr>
          <p:cNvSpPr txBox="1"/>
          <p:nvPr/>
        </p:nvSpPr>
        <p:spPr>
          <a:xfrm>
            <a:off x="7691232" y="4469993"/>
            <a:ext cx="2953822" cy="461665"/>
          </a:xfrm>
          <a:prstGeom prst="rect">
            <a:avLst/>
          </a:prstGeom>
          <a:noFill/>
        </p:spPr>
        <p:txBody>
          <a:bodyPr wrap="square">
            <a:spAutoFit/>
          </a:bodyPr>
          <a:lstStyle/>
          <a:p>
            <a:pPr algn="ctr"/>
            <a:r>
              <a:rPr lang="en-US" sz="24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Human Nutritionist</a:t>
            </a:r>
            <a:endParaRPr lang="en-US" sz="24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C6643B26-C196-618C-7817-A2BB27957107}"/>
              </a:ext>
            </a:extLst>
          </p:cNvPr>
          <p:cNvSpPr txBox="1"/>
          <p:nvPr/>
        </p:nvSpPr>
        <p:spPr>
          <a:xfrm>
            <a:off x="10680700" y="4379156"/>
            <a:ext cx="1193800" cy="584775"/>
          </a:xfrm>
          <a:prstGeom prst="rect">
            <a:avLst/>
          </a:prstGeom>
          <a:noFill/>
        </p:spPr>
        <p:txBody>
          <a:bodyPr wrap="square">
            <a:spAutoFit/>
          </a:bodyPr>
          <a:lstStyle/>
          <a:p>
            <a:pPr algn="ctr"/>
            <a:r>
              <a:rPr lang="en-US" sz="32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Chef</a:t>
            </a:r>
            <a:endParaRPr lang="en-US" sz="32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0C3FFE69-414B-5360-E0C4-F457220B8E8A}"/>
              </a:ext>
            </a:extLst>
          </p:cNvPr>
          <p:cNvSpPr txBox="1"/>
          <p:nvPr/>
        </p:nvSpPr>
        <p:spPr>
          <a:xfrm>
            <a:off x="7151911" y="4885281"/>
            <a:ext cx="2725862" cy="707886"/>
          </a:xfrm>
          <a:prstGeom prst="rect">
            <a:avLst/>
          </a:prstGeom>
          <a:noFill/>
        </p:spPr>
        <p:txBody>
          <a:bodyPr wrap="square">
            <a:spAutoFit/>
          </a:bodyPr>
          <a:lstStyle/>
          <a:p>
            <a:pPr algn="ctr"/>
            <a:r>
              <a:rPr lang="en-US" sz="40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Auctioneer</a:t>
            </a:r>
            <a:endParaRPr lang="en-US" sz="40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29C9DC83-30B0-1167-F9D7-685B15107651}"/>
              </a:ext>
            </a:extLst>
          </p:cNvPr>
          <p:cNvSpPr txBox="1"/>
          <p:nvPr/>
        </p:nvSpPr>
        <p:spPr>
          <a:xfrm>
            <a:off x="9946795" y="4967093"/>
            <a:ext cx="2057400" cy="523220"/>
          </a:xfrm>
          <a:prstGeom prst="rect">
            <a:avLst/>
          </a:prstGeom>
          <a:noFill/>
        </p:spPr>
        <p:txBody>
          <a:bodyPr wrap="square">
            <a:spAutoFit/>
          </a:bodyPr>
          <a:lstStyle/>
          <a:p>
            <a:pPr algn="ctr"/>
            <a:r>
              <a:rPr lang="en-US" sz="280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Agronomist</a:t>
            </a:r>
            <a:endParaRPr lang="en-US" sz="2800" b="0" cap="none" spc="0" dirty="0">
              <a:ln w="0"/>
              <a:solidFill>
                <a:srgbClr val="0033A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A9CCF22B-CC26-367F-7BD2-CE630F538F66}"/>
              </a:ext>
            </a:extLst>
          </p:cNvPr>
          <p:cNvSpPr/>
          <p:nvPr/>
        </p:nvSpPr>
        <p:spPr>
          <a:xfrm>
            <a:off x="8991239" y="5356996"/>
            <a:ext cx="1672253" cy="646331"/>
          </a:xfrm>
          <a:prstGeom prst="rect">
            <a:avLst/>
          </a:prstGeom>
          <a:noFill/>
        </p:spPr>
        <p:txBody>
          <a:bodyPr wrap="none" lIns="91440" tIns="45720" rIns="91440" bIns="45720">
            <a:spAutoFit/>
          </a:bodyPr>
          <a:lstStyle/>
          <a:p>
            <a:pPr algn="ctr"/>
            <a:r>
              <a:rPr lang="en-US" sz="360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Farmer</a:t>
            </a:r>
            <a:endParaRPr lang="en-US" sz="3600" b="0" cap="none" spc="0" dirty="0">
              <a:ln w="0"/>
              <a:solidFill>
                <a:srgbClr val="0C2340"/>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p:txBody>
      </p:sp>
      <p:pic>
        <p:nvPicPr>
          <p:cNvPr id="4" name="Picture 3" descr="a cow and calf silhouette">
            <a:extLst>
              <a:ext uri="{FF2B5EF4-FFF2-40B4-BE49-F238E27FC236}">
                <a16:creationId xmlns:a16="http://schemas.microsoft.com/office/drawing/2014/main" id="{7AAB7E4F-3B66-8F40-EDA8-F45EDA42CCD9}"/>
              </a:ext>
            </a:extLst>
          </p:cNvPr>
          <p:cNvPicPr>
            <a:picLocks noChangeAspect="1"/>
          </p:cNvPicPr>
          <p:nvPr/>
        </p:nvPicPr>
        <p:blipFill>
          <a:blip r:embed="rId3"/>
          <a:stretch>
            <a:fillRect/>
          </a:stretch>
        </p:blipFill>
        <p:spPr>
          <a:xfrm>
            <a:off x="250210" y="4888145"/>
            <a:ext cx="1379410" cy="877937"/>
          </a:xfrm>
          <a:prstGeom prst="rect">
            <a:avLst/>
          </a:prstGeom>
        </p:spPr>
      </p:pic>
      <p:sp>
        <p:nvSpPr>
          <p:cNvPr id="5" name="Arrow: Bent 9">
            <a:extLst>
              <a:ext uri="{FF2B5EF4-FFF2-40B4-BE49-F238E27FC236}">
                <a16:creationId xmlns:a16="http://schemas.microsoft.com/office/drawing/2014/main" id="{0F8EB352-101B-AC2D-E3FA-20E6EC731CC4}"/>
              </a:ext>
              <a:ext uri="{C183D7F6-B498-43B3-948B-1728B52AA6E4}">
                <adec:decorative xmlns:adec="http://schemas.microsoft.com/office/drawing/2017/decorative" val="1"/>
              </a:ext>
            </a:extLst>
          </p:cNvPr>
          <p:cNvSpPr/>
          <p:nvPr/>
        </p:nvSpPr>
        <p:spPr>
          <a:xfrm>
            <a:off x="839788" y="4238253"/>
            <a:ext cx="606038" cy="527415"/>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descr="a calf silhouette">
            <a:extLst>
              <a:ext uri="{FF2B5EF4-FFF2-40B4-BE49-F238E27FC236}">
                <a16:creationId xmlns:a16="http://schemas.microsoft.com/office/drawing/2014/main" id="{0FEA28AB-0970-484F-FA20-767FDF6BC6A9}"/>
              </a:ext>
            </a:extLst>
          </p:cNvPr>
          <p:cNvPicPr>
            <a:picLocks noChangeAspect="1"/>
          </p:cNvPicPr>
          <p:nvPr/>
        </p:nvPicPr>
        <p:blipFill>
          <a:blip r:embed="rId4"/>
          <a:stretch>
            <a:fillRect/>
          </a:stretch>
        </p:blipFill>
        <p:spPr>
          <a:xfrm>
            <a:off x="1489963" y="4201792"/>
            <a:ext cx="891146" cy="757527"/>
          </a:xfrm>
          <a:prstGeom prst="rect">
            <a:avLst/>
          </a:prstGeom>
        </p:spPr>
      </p:pic>
      <p:sp>
        <p:nvSpPr>
          <p:cNvPr id="11" name="Arrow: Bent 16">
            <a:extLst>
              <a:ext uri="{FF2B5EF4-FFF2-40B4-BE49-F238E27FC236}">
                <a16:creationId xmlns:a16="http://schemas.microsoft.com/office/drawing/2014/main" id="{A12A58FF-6808-0638-4C76-9CC3DAB647D2}"/>
              </a:ext>
              <a:ext uri="{C183D7F6-B498-43B3-948B-1728B52AA6E4}">
                <adec:decorative xmlns:adec="http://schemas.microsoft.com/office/drawing/2017/decorative" val="1"/>
              </a:ext>
            </a:extLst>
          </p:cNvPr>
          <p:cNvSpPr/>
          <p:nvPr/>
        </p:nvSpPr>
        <p:spPr>
          <a:xfrm flipH="1" flipV="1">
            <a:off x="1601888" y="5041824"/>
            <a:ext cx="329173" cy="375015"/>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Arrow: Bent 10">
            <a:extLst>
              <a:ext uri="{FF2B5EF4-FFF2-40B4-BE49-F238E27FC236}">
                <a16:creationId xmlns:a16="http://schemas.microsoft.com/office/drawing/2014/main" id="{0101FF18-EF3F-9B71-1DA1-FB2215FDF7C1}"/>
              </a:ext>
              <a:ext uri="{C183D7F6-B498-43B3-948B-1728B52AA6E4}">
                <adec:decorative xmlns:adec="http://schemas.microsoft.com/office/drawing/2017/decorative" val="1"/>
              </a:ext>
            </a:extLst>
          </p:cNvPr>
          <p:cNvSpPr/>
          <p:nvPr/>
        </p:nvSpPr>
        <p:spPr>
          <a:xfrm flipV="1">
            <a:off x="2078090" y="5095692"/>
            <a:ext cx="606038" cy="527415"/>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black silhouette of a bull">
            <a:extLst>
              <a:ext uri="{FF2B5EF4-FFF2-40B4-BE49-F238E27FC236}">
                <a16:creationId xmlns:a16="http://schemas.microsoft.com/office/drawing/2014/main" id="{717055B0-0345-6B8C-CA01-7D196BC2C76D}"/>
              </a:ext>
            </a:extLst>
          </p:cNvPr>
          <p:cNvPicPr>
            <a:picLocks noChangeAspect="1"/>
          </p:cNvPicPr>
          <p:nvPr/>
        </p:nvPicPr>
        <p:blipFill>
          <a:blip r:embed="rId5"/>
          <a:stretch>
            <a:fillRect/>
          </a:stretch>
        </p:blipFill>
        <p:spPr>
          <a:xfrm>
            <a:off x="2440368" y="4888145"/>
            <a:ext cx="1296302" cy="829093"/>
          </a:xfrm>
          <a:prstGeom prst="rect">
            <a:avLst/>
          </a:prstGeom>
        </p:spPr>
      </p:pic>
      <p:sp>
        <p:nvSpPr>
          <p:cNvPr id="12" name="Arrow: Bent 17">
            <a:extLst>
              <a:ext uri="{FF2B5EF4-FFF2-40B4-BE49-F238E27FC236}">
                <a16:creationId xmlns:a16="http://schemas.microsoft.com/office/drawing/2014/main" id="{19CBE7DF-DB81-C662-A67D-E5DA1CDE1004}"/>
              </a:ext>
              <a:ext uri="{C183D7F6-B498-43B3-948B-1728B52AA6E4}">
                <adec:decorative xmlns:adec="http://schemas.microsoft.com/office/drawing/2017/decorative" val="1"/>
              </a:ext>
            </a:extLst>
          </p:cNvPr>
          <p:cNvSpPr/>
          <p:nvPr/>
        </p:nvSpPr>
        <p:spPr>
          <a:xfrm rot="16200000" flipV="1">
            <a:off x="3869245" y="4872089"/>
            <a:ext cx="459404" cy="425957"/>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descr="A diagram of a cow">
            <a:extLst>
              <a:ext uri="{FF2B5EF4-FFF2-40B4-BE49-F238E27FC236}">
                <a16:creationId xmlns:a16="http://schemas.microsoft.com/office/drawing/2014/main" id="{0A11E9E8-DC33-24CA-4B08-F4E15715B681}"/>
              </a:ext>
            </a:extLst>
          </p:cNvPr>
          <p:cNvPicPr>
            <a:picLocks noChangeAspect="1"/>
          </p:cNvPicPr>
          <p:nvPr/>
        </p:nvPicPr>
        <p:blipFill>
          <a:blip r:embed="rId6"/>
          <a:stretch>
            <a:fillRect/>
          </a:stretch>
        </p:blipFill>
        <p:spPr>
          <a:xfrm>
            <a:off x="3470536" y="4237548"/>
            <a:ext cx="1229466" cy="804276"/>
          </a:xfrm>
          <a:prstGeom prst="rect">
            <a:avLst/>
          </a:prstGeom>
        </p:spPr>
      </p:pic>
      <p:sp>
        <p:nvSpPr>
          <p:cNvPr id="13" name="Arrow: Bent 18">
            <a:extLst>
              <a:ext uri="{FF2B5EF4-FFF2-40B4-BE49-F238E27FC236}">
                <a16:creationId xmlns:a16="http://schemas.microsoft.com/office/drawing/2014/main" id="{DC7F3135-A9A3-5B03-6C23-42F63BC4783C}"/>
              </a:ext>
              <a:ext uri="{C183D7F6-B498-43B3-948B-1728B52AA6E4}">
                <adec:decorative xmlns:adec="http://schemas.microsoft.com/office/drawing/2017/decorative" val="1"/>
              </a:ext>
            </a:extLst>
          </p:cNvPr>
          <p:cNvSpPr/>
          <p:nvPr/>
        </p:nvSpPr>
        <p:spPr>
          <a:xfrm rot="5400000">
            <a:off x="4748007" y="4334727"/>
            <a:ext cx="606038" cy="527415"/>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descr="a group of people gathered for an outdoor cookout">
            <a:extLst>
              <a:ext uri="{FF2B5EF4-FFF2-40B4-BE49-F238E27FC236}">
                <a16:creationId xmlns:a16="http://schemas.microsoft.com/office/drawing/2014/main" id="{D181DA02-08E7-6D9D-8C0E-6272A5E40D44}"/>
              </a:ext>
            </a:extLst>
          </p:cNvPr>
          <p:cNvPicPr>
            <a:picLocks noChangeAspect="1"/>
          </p:cNvPicPr>
          <p:nvPr/>
        </p:nvPicPr>
        <p:blipFill>
          <a:blip r:embed="rId7"/>
          <a:stretch>
            <a:fillRect/>
          </a:stretch>
        </p:blipFill>
        <p:spPr>
          <a:xfrm>
            <a:off x="4574453" y="4959319"/>
            <a:ext cx="1355015" cy="877937"/>
          </a:xfrm>
          <a:prstGeom prst="rect">
            <a:avLst/>
          </a:prstGeom>
        </p:spPr>
      </p:pic>
    </p:spTree>
    <p:extLst>
      <p:ext uri="{BB962C8B-B14F-4D97-AF65-F5344CB8AC3E}">
        <p14:creationId xmlns:p14="http://schemas.microsoft.com/office/powerpoint/2010/main" val="199057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25" grpId="0"/>
      <p:bldP spid="31" grpId="0"/>
      <p:bldP spid="30" grpId="0"/>
      <p:bldP spid="17" grpId="0"/>
      <p:bldP spid="16" grpId="0"/>
      <p:bldP spid="29" grpId="0"/>
      <p:bldP spid="27" grpId="0"/>
      <p:bldP spid="14" grpId="0"/>
      <p:bldP spid="32" grpId="0"/>
      <p:bldP spid="21" grpId="0"/>
      <p:bldP spid="28" grpId="0"/>
      <p:bldP spid="23" grpId="0"/>
      <p:bldP spid="24" grpId="0"/>
      <p:bldP spid="26" grpId="0"/>
      <p:bldP spid="22"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E7302-6A03-181B-4955-2CE4D42A4280}"/>
              </a:ext>
            </a:extLst>
          </p:cNvPr>
          <p:cNvSpPr>
            <a:spLocks noGrp="1"/>
          </p:cNvSpPr>
          <p:nvPr>
            <p:ph type="title"/>
          </p:nvPr>
        </p:nvSpPr>
        <p:spPr/>
        <p:txBody>
          <a:bodyPr>
            <a:normAutofit fontScale="90000"/>
          </a:bodyPr>
          <a:lstStyle/>
          <a:p>
            <a:r>
              <a:rPr lang="en-US" dirty="0"/>
              <a:t>What would your life be like if there were no cows?</a:t>
            </a:r>
            <a:r>
              <a:rPr lang="en-US" dirty="0">
                <a:solidFill>
                  <a:schemeClr val="bg1"/>
                </a:solidFill>
              </a:rPr>
              <a:t> 2</a:t>
            </a:r>
          </a:p>
        </p:txBody>
      </p:sp>
      <p:pic>
        <p:nvPicPr>
          <p:cNvPr id="5" name="Content Placeholder 4">
            <a:extLst>
              <a:ext uri="{FF2B5EF4-FFF2-40B4-BE49-F238E27FC236}">
                <a16:creationId xmlns:a16="http://schemas.microsoft.com/office/drawing/2014/main" id="{040E2FDD-F393-4D94-7DC0-4E78BF9E39E2}"/>
              </a:ext>
              <a:ext uri="{C183D7F6-B498-43B3-948B-1728B52AA6E4}">
                <adec:decorative xmlns:adec="http://schemas.microsoft.com/office/drawing/2017/decorative" val="1"/>
              </a:ext>
            </a:extLst>
          </p:cNvPr>
          <p:cNvPicPr>
            <a:picLocks noGrp="1" noChangeAspect="1"/>
          </p:cNvPicPr>
          <p:nvPr>
            <p:ph idx="1"/>
          </p:nvPr>
        </p:nvPicPr>
        <p:blipFill>
          <a:blip r:embed="rId3"/>
          <a:srcRect l="9928" t="50216" r="3850" b="4341"/>
          <a:stretch/>
        </p:blipFill>
        <p:spPr>
          <a:xfrm>
            <a:off x="276092" y="1727200"/>
            <a:ext cx="11661908" cy="3975101"/>
          </a:xfrm>
        </p:spPr>
      </p:pic>
    </p:spTree>
    <p:extLst>
      <p:ext uri="{BB962C8B-B14F-4D97-AF65-F5344CB8AC3E}">
        <p14:creationId xmlns:p14="http://schemas.microsoft.com/office/powerpoint/2010/main" val="427563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97F02-63E0-C8C9-D13E-565A65D90366}"/>
              </a:ext>
            </a:extLst>
          </p:cNvPr>
          <p:cNvSpPr>
            <a:spLocks noGrp="1"/>
          </p:cNvSpPr>
          <p:nvPr>
            <p:ph type="title"/>
          </p:nvPr>
        </p:nvSpPr>
        <p:spPr/>
        <p:txBody>
          <a:bodyPr/>
          <a:lstStyle/>
          <a:p>
            <a:r>
              <a:rPr lang="en-US" dirty="0"/>
              <a:t>Thank Moo!</a:t>
            </a:r>
          </a:p>
        </p:txBody>
      </p:sp>
      <p:pic>
        <p:nvPicPr>
          <p:cNvPr id="5" name="Picture 7">
            <a:extLst>
              <a:ext uri="{FF2B5EF4-FFF2-40B4-BE49-F238E27FC236}">
                <a16:creationId xmlns:a16="http://schemas.microsoft.com/office/drawing/2014/main" id="{B0D1B5FE-EB5C-6568-E1A0-942D3D38F3AD}"/>
              </a:ext>
              <a:ext uri="{C183D7F6-B498-43B3-948B-1728B52AA6E4}">
                <adec:decorative xmlns:adec="http://schemas.microsoft.com/office/drawing/2017/decorative" val="1"/>
              </a:ext>
            </a:extLst>
          </p:cNvPr>
          <p:cNvPicPr>
            <a:picLocks noChangeAspect="1" noChangeArrowheads="1"/>
          </p:cNvPicPr>
          <p:nvPr/>
        </p:nvPicPr>
        <p:blipFill>
          <a:blip r:embed="rId3"/>
          <a:srcRect/>
          <a:stretch/>
        </p:blipFill>
        <p:spPr bwMode="auto">
          <a:xfrm>
            <a:off x="234950" y="1919245"/>
            <a:ext cx="2406196" cy="15848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a:extLst>
              <a:ext uri="{FF2B5EF4-FFF2-40B4-BE49-F238E27FC236}">
                <a16:creationId xmlns:a16="http://schemas.microsoft.com/office/drawing/2014/main" id="{1DCCD295-9956-2AC8-10BD-9E42327E860A}"/>
              </a:ext>
              <a:ext uri="{C183D7F6-B498-43B3-948B-1728B52AA6E4}">
                <adec:decorative xmlns:adec="http://schemas.microsoft.com/office/drawing/2017/decorative" val="1"/>
              </a:ext>
            </a:extLst>
          </p:cNvPr>
          <p:cNvPicPr>
            <a:picLocks noChangeAspect="1" noChangeArrowheads="1"/>
          </p:cNvPicPr>
          <p:nvPr/>
        </p:nvPicPr>
        <p:blipFill rotWithShape="1">
          <a:blip r:embed="rId4"/>
          <a:srcRect t="8073"/>
          <a:stretch/>
        </p:blipFill>
        <p:spPr bwMode="auto">
          <a:xfrm>
            <a:off x="2825529" y="1919245"/>
            <a:ext cx="2223703" cy="15796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a:extLst>
              <a:ext uri="{FF2B5EF4-FFF2-40B4-BE49-F238E27FC236}">
                <a16:creationId xmlns:a16="http://schemas.microsoft.com/office/drawing/2014/main" id="{7AB4A168-D056-F1BA-8E2A-DF0F1E9BC030}"/>
              </a:ext>
              <a:ext uri="{C183D7F6-B498-43B3-948B-1728B52AA6E4}">
                <adec:decorative xmlns:adec="http://schemas.microsoft.com/office/drawing/2017/decorative" val="1"/>
              </a:ext>
            </a:extLst>
          </p:cNvPr>
          <p:cNvPicPr>
            <a:picLocks noChangeAspect="1" noChangeArrowheads="1"/>
          </p:cNvPicPr>
          <p:nvPr/>
        </p:nvPicPr>
        <p:blipFill>
          <a:blip r:embed="rId5"/>
          <a:srcRect l="14733" r="14733"/>
          <a:stretch/>
        </p:blipFill>
        <p:spPr bwMode="auto">
          <a:xfrm>
            <a:off x="5233615" y="1988362"/>
            <a:ext cx="1872579" cy="149336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a:extLst>
              <a:ext uri="{FF2B5EF4-FFF2-40B4-BE49-F238E27FC236}">
                <a16:creationId xmlns:a16="http://schemas.microsoft.com/office/drawing/2014/main" id="{AEA89B94-A5E0-4F7C-8F50-0FD16983DB3B}"/>
              </a:ext>
              <a:ext uri="{C183D7F6-B498-43B3-948B-1728B52AA6E4}">
                <adec:decorative xmlns:adec="http://schemas.microsoft.com/office/drawing/2017/decorative" val="1"/>
              </a:ext>
            </a:extLst>
          </p:cNvPr>
          <p:cNvPicPr>
            <a:picLocks noChangeAspect="1" noChangeArrowheads="1"/>
          </p:cNvPicPr>
          <p:nvPr/>
        </p:nvPicPr>
        <p:blipFill>
          <a:blip r:embed="rId6"/>
          <a:srcRect/>
          <a:stretch/>
        </p:blipFill>
        <p:spPr bwMode="auto">
          <a:xfrm>
            <a:off x="7290577" y="2021577"/>
            <a:ext cx="1242305" cy="142693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9">
            <a:extLst>
              <a:ext uri="{FF2B5EF4-FFF2-40B4-BE49-F238E27FC236}">
                <a16:creationId xmlns:a16="http://schemas.microsoft.com/office/drawing/2014/main" id="{FC4FD89D-AAC9-0890-F6A3-E851AB8CB1C8}"/>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17265" y="2015378"/>
            <a:ext cx="2237028" cy="14106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8" descr="A person in blue scrubs with his arms crossed">
            <a:extLst>
              <a:ext uri="{FF2B5EF4-FFF2-40B4-BE49-F238E27FC236}">
                <a16:creationId xmlns:a16="http://schemas.microsoft.com/office/drawing/2014/main" id="{B290CF49-C759-4AFC-8F28-86A578B7156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50318"/>
          <a:stretch/>
        </p:blipFill>
        <p:spPr bwMode="auto">
          <a:xfrm>
            <a:off x="11138674" y="2012950"/>
            <a:ext cx="1053326" cy="14124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calf silhouette">
            <a:extLst>
              <a:ext uri="{FF2B5EF4-FFF2-40B4-BE49-F238E27FC236}">
                <a16:creationId xmlns:a16="http://schemas.microsoft.com/office/drawing/2014/main" id="{C371D785-42F5-6AAE-8585-B3EB8B868DF6}"/>
              </a:ext>
            </a:extLst>
          </p:cNvPr>
          <p:cNvPicPr>
            <a:picLocks noChangeAspect="1"/>
          </p:cNvPicPr>
          <p:nvPr/>
        </p:nvPicPr>
        <p:blipFill>
          <a:blip r:embed="rId9"/>
          <a:stretch>
            <a:fillRect/>
          </a:stretch>
        </p:blipFill>
        <p:spPr>
          <a:xfrm>
            <a:off x="441155" y="4300533"/>
            <a:ext cx="734993" cy="637633"/>
          </a:xfrm>
          <a:prstGeom prst="rect">
            <a:avLst/>
          </a:prstGeom>
        </p:spPr>
      </p:pic>
      <p:sp>
        <p:nvSpPr>
          <p:cNvPr id="21" name="Arrow: Right 17">
            <a:extLst>
              <a:ext uri="{FF2B5EF4-FFF2-40B4-BE49-F238E27FC236}">
                <a16:creationId xmlns:a16="http://schemas.microsoft.com/office/drawing/2014/main" id="{8ABC315E-1320-1AD7-E949-1BCC03420253}"/>
              </a:ext>
              <a:ext uri="{C183D7F6-B498-43B3-948B-1728B52AA6E4}">
                <adec:decorative xmlns:adec="http://schemas.microsoft.com/office/drawing/2017/decorative" val="1"/>
              </a:ext>
            </a:extLst>
          </p:cNvPr>
          <p:cNvSpPr/>
          <p:nvPr/>
        </p:nvSpPr>
        <p:spPr>
          <a:xfrm rot="10800000" flipH="1" flipV="1">
            <a:off x="1171806" y="4524606"/>
            <a:ext cx="236065" cy="102624"/>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Bent 16">
            <a:extLst>
              <a:ext uri="{FF2B5EF4-FFF2-40B4-BE49-F238E27FC236}">
                <a16:creationId xmlns:a16="http://schemas.microsoft.com/office/drawing/2014/main" id="{D568203C-1D0C-6A32-F74F-0063218A2E59}"/>
              </a:ext>
              <a:ext uri="{C183D7F6-B498-43B3-948B-1728B52AA6E4}">
                <adec:decorative xmlns:adec="http://schemas.microsoft.com/office/drawing/2017/decorative" val="1"/>
              </a:ext>
            </a:extLst>
          </p:cNvPr>
          <p:cNvSpPr/>
          <p:nvPr/>
        </p:nvSpPr>
        <p:spPr>
          <a:xfrm rot="10800000" flipH="1" flipV="1">
            <a:off x="1386852" y="4251748"/>
            <a:ext cx="286377" cy="327498"/>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Bent 15">
            <a:extLst>
              <a:ext uri="{FF2B5EF4-FFF2-40B4-BE49-F238E27FC236}">
                <a16:creationId xmlns:a16="http://schemas.microsoft.com/office/drawing/2014/main" id="{13CA872E-1186-C5CD-B84B-1B2A7145936C}"/>
              </a:ext>
              <a:ext uri="{C183D7F6-B498-43B3-948B-1728B52AA6E4}">
                <adec:decorative xmlns:adec="http://schemas.microsoft.com/office/drawing/2017/decorative" val="1"/>
              </a:ext>
            </a:extLst>
          </p:cNvPr>
          <p:cNvSpPr/>
          <p:nvPr/>
        </p:nvSpPr>
        <p:spPr>
          <a:xfrm rot="10800000" flipH="1">
            <a:off x="1386852" y="4579246"/>
            <a:ext cx="286377" cy="327498"/>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cow silhouette">
            <a:extLst>
              <a:ext uri="{FF2B5EF4-FFF2-40B4-BE49-F238E27FC236}">
                <a16:creationId xmlns:a16="http://schemas.microsoft.com/office/drawing/2014/main" id="{94E50F0B-EE8F-E4D1-E8CF-4262CF6EAEFE}"/>
              </a:ext>
            </a:extLst>
          </p:cNvPr>
          <p:cNvPicPr>
            <a:picLocks noChangeAspect="1"/>
          </p:cNvPicPr>
          <p:nvPr/>
        </p:nvPicPr>
        <p:blipFill>
          <a:blip r:embed="rId10"/>
          <a:stretch>
            <a:fillRect/>
          </a:stretch>
        </p:blipFill>
        <p:spPr>
          <a:xfrm>
            <a:off x="1807777" y="4006036"/>
            <a:ext cx="402715" cy="285693"/>
          </a:xfrm>
          <a:prstGeom prst="rect">
            <a:avLst/>
          </a:prstGeom>
        </p:spPr>
      </p:pic>
      <p:pic>
        <p:nvPicPr>
          <p:cNvPr id="23" name="Picture 22" descr="A black silhouette of a bull">
            <a:extLst>
              <a:ext uri="{FF2B5EF4-FFF2-40B4-BE49-F238E27FC236}">
                <a16:creationId xmlns:a16="http://schemas.microsoft.com/office/drawing/2014/main" id="{87B6265D-0B4A-091A-D215-956E034991F0}"/>
              </a:ext>
            </a:extLst>
          </p:cNvPr>
          <p:cNvPicPr>
            <a:picLocks noChangeAspect="1"/>
          </p:cNvPicPr>
          <p:nvPr/>
        </p:nvPicPr>
        <p:blipFill>
          <a:blip r:embed="rId11"/>
          <a:stretch>
            <a:fillRect/>
          </a:stretch>
        </p:blipFill>
        <p:spPr>
          <a:xfrm>
            <a:off x="1781868" y="4289110"/>
            <a:ext cx="447461" cy="278717"/>
          </a:xfrm>
          <a:prstGeom prst="rect">
            <a:avLst/>
          </a:prstGeom>
        </p:spPr>
      </p:pic>
      <p:pic>
        <p:nvPicPr>
          <p:cNvPr id="18" name="Picture 17" descr="A diagram of a cow">
            <a:extLst>
              <a:ext uri="{FF2B5EF4-FFF2-40B4-BE49-F238E27FC236}">
                <a16:creationId xmlns:a16="http://schemas.microsoft.com/office/drawing/2014/main" id="{95183BB9-A1B6-7FBE-1ACA-383C29EFB9E4}"/>
              </a:ext>
            </a:extLst>
          </p:cNvPr>
          <p:cNvPicPr>
            <a:picLocks noChangeAspect="1"/>
          </p:cNvPicPr>
          <p:nvPr/>
        </p:nvPicPr>
        <p:blipFill>
          <a:blip r:embed="rId12"/>
          <a:stretch>
            <a:fillRect/>
          </a:stretch>
        </p:blipFill>
        <p:spPr>
          <a:xfrm>
            <a:off x="1702523" y="4791445"/>
            <a:ext cx="850177" cy="556157"/>
          </a:xfrm>
          <a:prstGeom prst="rect">
            <a:avLst/>
          </a:prstGeom>
        </p:spPr>
      </p:pic>
      <p:pic>
        <p:nvPicPr>
          <p:cNvPr id="9" name="Picture 12" descr="Sun">
            <a:extLst>
              <a:ext uri="{FF2B5EF4-FFF2-40B4-BE49-F238E27FC236}">
                <a16:creationId xmlns:a16="http://schemas.microsoft.com/office/drawing/2014/main" id="{B71AF7C8-FE03-2B3E-0E40-A9ABB8E3CB1C}"/>
              </a:ext>
            </a:extLst>
          </p:cNvPr>
          <p:cNvPicPr>
            <a:picLocks/>
          </p:cNvPicPr>
          <p:nvPr/>
        </p:nvPicPr>
        <p:blipFill>
          <a:blip r:embed="rId13">
            <a:extLst>
              <a:ext uri="{28A0092B-C50C-407E-A947-70E740481C1C}">
                <a14:useLocalDpi xmlns:a14="http://schemas.microsoft.com/office/drawing/2010/main" val="0"/>
              </a:ext>
            </a:extLst>
          </a:blip>
          <a:srcRect/>
          <a:stretch>
            <a:fillRect/>
          </a:stretch>
        </p:blipFill>
        <p:spPr bwMode="auto">
          <a:xfrm>
            <a:off x="2896134" y="4041321"/>
            <a:ext cx="1283056" cy="126949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grass">
            <a:extLst>
              <a:ext uri="{FF2B5EF4-FFF2-40B4-BE49-F238E27FC236}">
                <a16:creationId xmlns:a16="http://schemas.microsoft.com/office/drawing/2014/main" id="{AAC6EBF7-5665-4C21-979C-72700D684A10}"/>
              </a:ext>
            </a:extLst>
          </p:cNvPr>
          <p:cNvPicPr>
            <a:picLocks/>
          </p:cNvPicPr>
          <p:nvPr/>
        </p:nvPicPr>
        <p:blipFill rotWithShape="1">
          <a:blip r:embed="rId14">
            <a:extLst>
              <a:ext uri="{28A0092B-C50C-407E-A947-70E740481C1C}">
                <a14:useLocalDpi xmlns:a14="http://schemas.microsoft.com/office/drawing/2010/main" val="0"/>
              </a:ext>
            </a:extLst>
          </a:blip>
          <a:srcRect r="49870"/>
          <a:stretch/>
        </p:blipFill>
        <p:spPr bwMode="auto">
          <a:xfrm>
            <a:off x="4522624" y="4027033"/>
            <a:ext cx="1143450" cy="11308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3" descr="cow eating grass">
            <a:extLst>
              <a:ext uri="{FF2B5EF4-FFF2-40B4-BE49-F238E27FC236}">
                <a16:creationId xmlns:a16="http://schemas.microsoft.com/office/drawing/2014/main" id="{432AD627-7C4B-BFE5-698C-2E8B7750D299}"/>
              </a:ext>
            </a:extLst>
          </p:cNvPr>
          <p:cNvPicPr>
            <a:picLocks/>
          </p:cNvPicPr>
          <p:nvPr/>
        </p:nvPicPr>
        <p:blipFill>
          <a:blip r:embed="rId15">
            <a:extLst>
              <a:ext uri="{28A0092B-C50C-407E-A947-70E740481C1C}">
                <a14:useLocalDpi xmlns:a14="http://schemas.microsoft.com/office/drawing/2010/main" val="0"/>
              </a:ext>
            </a:extLst>
          </a:blip>
          <a:srcRect/>
          <a:stretch>
            <a:fillRect/>
          </a:stretch>
        </p:blipFill>
        <p:spPr bwMode="auto">
          <a:xfrm>
            <a:off x="6009508" y="4041321"/>
            <a:ext cx="1920549" cy="12694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descr="steak on grill">
            <a:extLst>
              <a:ext uri="{FF2B5EF4-FFF2-40B4-BE49-F238E27FC236}">
                <a16:creationId xmlns:a16="http://schemas.microsoft.com/office/drawing/2014/main" id="{07CB862C-A288-E99C-C027-1434A1B43255}"/>
              </a:ext>
            </a:extLst>
          </p:cNvPr>
          <p:cNvPicPr>
            <a:picLocks/>
          </p:cNvPicPr>
          <p:nvPr/>
        </p:nvPicPr>
        <p:blipFill>
          <a:blip r:embed="rId16">
            <a:extLst>
              <a:ext uri="{28A0092B-C50C-407E-A947-70E740481C1C}">
                <a14:useLocalDpi xmlns:a14="http://schemas.microsoft.com/office/drawing/2010/main" val="0"/>
              </a:ext>
            </a:extLst>
          </a:blip>
          <a:srcRect/>
          <a:stretch>
            <a:fillRect/>
          </a:stretch>
        </p:blipFill>
        <p:spPr bwMode="auto">
          <a:xfrm>
            <a:off x="8273491" y="4041321"/>
            <a:ext cx="1471345" cy="12694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6" descr="pitcher and glass of milk on a table outside">
            <a:extLst>
              <a:ext uri="{FF2B5EF4-FFF2-40B4-BE49-F238E27FC236}">
                <a16:creationId xmlns:a16="http://schemas.microsoft.com/office/drawing/2014/main" id="{C955C545-6137-06C1-7C40-3F963FCA4AB1}"/>
              </a:ext>
            </a:extLst>
          </p:cNvPr>
          <p:cNvPicPr>
            <a:picLocks/>
          </p:cNvPicPr>
          <p:nvPr/>
        </p:nvPicPr>
        <p:blipFill>
          <a:blip r:embed="rId17">
            <a:extLst>
              <a:ext uri="{28A0092B-C50C-407E-A947-70E740481C1C}">
                <a14:useLocalDpi xmlns:a14="http://schemas.microsoft.com/office/drawing/2010/main" val="0"/>
              </a:ext>
            </a:extLst>
          </a:blip>
          <a:srcRect/>
          <a:stretch>
            <a:fillRect/>
          </a:stretch>
        </p:blipFill>
        <p:spPr bwMode="auto">
          <a:xfrm>
            <a:off x="10088271" y="4041321"/>
            <a:ext cx="1925929" cy="126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17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9652-217D-F7BE-6EF5-00D3328E1F67}"/>
              </a:ext>
            </a:extLst>
          </p:cNvPr>
          <p:cNvSpPr>
            <a:spLocks noGrp="1"/>
          </p:cNvSpPr>
          <p:nvPr>
            <p:ph type="title"/>
          </p:nvPr>
        </p:nvSpPr>
        <p:spPr/>
        <p:txBody>
          <a:bodyPr>
            <a:normAutofit/>
          </a:bodyPr>
          <a:lstStyle/>
          <a:p>
            <a:r>
              <a:rPr lang="en-US" sz="800" dirty="0"/>
              <a:t>And Justice for all</a:t>
            </a:r>
            <a:r>
              <a:rPr lang="en-US" sz="800" baseline="0" dirty="0"/>
              <a:t> - English</a:t>
            </a:r>
            <a:endParaRPr lang="en-US" sz="800" dirty="0"/>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B4B34-F396-4029-3BF4-6B46FF2790FB}"/>
              </a:ext>
            </a:extLst>
          </p:cNvPr>
          <p:cNvSpPr>
            <a:spLocks noGrp="1"/>
          </p:cNvSpPr>
          <p:nvPr>
            <p:ph type="title"/>
          </p:nvPr>
        </p:nvSpPr>
        <p:spPr/>
        <p:txBody>
          <a:bodyPr>
            <a:normAutofit fontScale="90000"/>
          </a:bodyPr>
          <a:lstStyle/>
          <a:p>
            <a:r>
              <a:rPr lang="en-US" dirty="0"/>
              <a:t>What would your life be like if there were no cows?</a:t>
            </a:r>
          </a:p>
        </p:txBody>
      </p:sp>
      <p:pic>
        <p:nvPicPr>
          <p:cNvPr id="5" name="Content Placeholder 4">
            <a:extLst>
              <a:ext uri="{FF2B5EF4-FFF2-40B4-BE49-F238E27FC236}">
                <a16:creationId xmlns:a16="http://schemas.microsoft.com/office/drawing/2014/main" id="{69E502FC-15A6-C703-704C-60D21234BDE8}"/>
              </a:ext>
              <a:ext uri="{C183D7F6-B498-43B3-948B-1728B52AA6E4}">
                <adec:decorative xmlns:adec="http://schemas.microsoft.com/office/drawing/2017/decorative" val="1"/>
              </a:ext>
            </a:extLst>
          </p:cNvPr>
          <p:cNvPicPr>
            <a:picLocks noGrp="1" noChangeAspect="1"/>
          </p:cNvPicPr>
          <p:nvPr>
            <p:ph idx="1"/>
          </p:nvPr>
        </p:nvPicPr>
        <p:blipFill>
          <a:blip r:embed="rId3"/>
          <a:srcRect l="9397" t="47474" r="4502" b="4733"/>
          <a:stretch/>
        </p:blipFill>
        <p:spPr>
          <a:xfrm>
            <a:off x="432486" y="1643449"/>
            <a:ext cx="11306433" cy="4058852"/>
          </a:xfrm>
        </p:spPr>
      </p:pic>
    </p:spTree>
    <p:extLst>
      <p:ext uri="{BB962C8B-B14F-4D97-AF65-F5344CB8AC3E}">
        <p14:creationId xmlns:p14="http://schemas.microsoft.com/office/powerpoint/2010/main" val="401565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1AA68-8066-2E8F-01A4-DFF9FA4CF1F7}"/>
              </a:ext>
            </a:extLst>
          </p:cNvPr>
          <p:cNvSpPr>
            <a:spLocks noGrp="1"/>
          </p:cNvSpPr>
          <p:nvPr>
            <p:ph type="title"/>
          </p:nvPr>
        </p:nvSpPr>
        <p:spPr/>
        <p:txBody>
          <a:bodyPr/>
          <a:lstStyle/>
          <a:p>
            <a:r>
              <a:rPr lang="en-US" dirty="0"/>
              <a:t>Card Sort</a:t>
            </a:r>
          </a:p>
        </p:txBody>
      </p:sp>
      <p:pic>
        <p:nvPicPr>
          <p:cNvPr id="20" name="Picture 19" descr="pet food">
            <a:extLst>
              <a:ext uri="{FF2B5EF4-FFF2-40B4-BE49-F238E27FC236}">
                <a16:creationId xmlns:a16="http://schemas.microsoft.com/office/drawing/2014/main" id="{E65264DD-B3BD-3FC9-3B55-EF1593AE7D56}"/>
              </a:ext>
            </a:extLst>
          </p:cNvPr>
          <p:cNvPicPr>
            <a:picLocks noChangeAspect="1"/>
          </p:cNvPicPr>
          <p:nvPr/>
        </p:nvPicPr>
        <p:blipFill>
          <a:blip r:embed="rId3"/>
          <a:stretch>
            <a:fillRect/>
          </a:stretch>
        </p:blipFill>
        <p:spPr>
          <a:xfrm>
            <a:off x="1107217" y="1571197"/>
            <a:ext cx="1785037" cy="1187615"/>
          </a:xfrm>
          <a:prstGeom prst="rect">
            <a:avLst/>
          </a:prstGeom>
        </p:spPr>
      </p:pic>
      <p:pic>
        <p:nvPicPr>
          <p:cNvPr id="21" name="Picture 20" descr="shampoo">
            <a:extLst>
              <a:ext uri="{FF2B5EF4-FFF2-40B4-BE49-F238E27FC236}">
                <a16:creationId xmlns:a16="http://schemas.microsoft.com/office/drawing/2014/main" id="{CD32E48E-AD56-7B4C-353F-DD1A667A5095}"/>
              </a:ext>
            </a:extLst>
          </p:cNvPr>
          <p:cNvPicPr>
            <a:picLocks noChangeAspect="1"/>
          </p:cNvPicPr>
          <p:nvPr/>
        </p:nvPicPr>
        <p:blipFill>
          <a:blip r:embed="rId4"/>
          <a:srcRect/>
          <a:stretch/>
        </p:blipFill>
        <p:spPr>
          <a:xfrm>
            <a:off x="1418513" y="2959358"/>
            <a:ext cx="1061849" cy="1592774"/>
          </a:xfrm>
          <a:prstGeom prst="rect">
            <a:avLst/>
          </a:prstGeom>
        </p:spPr>
      </p:pic>
      <p:pic>
        <p:nvPicPr>
          <p:cNvPr id="22" name="Picture 21" descr="plywood">
            <a:extLst>
              <a:ext uri="{FF2B5EF4-FFF2-40B4-BE49-F238E27FC236}">
                <a16:creationId xmlns:a16="http://schemas.microsoft.com/office/drawing/2014/main" id="{4FAD4898-E92E-4190-C4FD-CD3813FB44CB}"/>
              </a:ext>
            </a:extLst>
          </p:cNvPr>
          <p:cNvPicPr>
            <a:picLocks noChangeAspect="1"/>
          </p:cNvPicPr>
          <p:nvPr/>
        </p:nvPicPr>
        <p:blipFill>
          <a:blip r:embed="rId5"/>
          <a:srcRect/>
          <a:stretch/>
        </p:blipFill>
        <p:spPr>
          <a:xfrm rot="16200000">
            <a:off x="1430303" y="4284705"/>
            <a:ext cx="1198604" cy="1797907"/>
          </a:xfrm>
          <a:prstGeom prst="rect">
            <a:avLst/>
          </a:prstGeom>
        </p:spPr>
      </p:pic>
      <p:pic>
        <p:nvPicPr>
          <p:cNvPr id="23" name="Picture 22" descr="Jello">
            <a:extLst>
              <a:ext uri="{FF2B5EF4-FFF2-40B4-BE49-F238E27FC236}">
                <a16:creationId xmlns:a16="http://schemas.microsoft.com/office/drawing/2014/main" id="{31AA2770-8B1B-F3EF-0255-676A48CF24E6}"/>
              </a:ext>
            </a:extLst>
          </p:cNvPr>
          <p:cNvPicPr>
            <a:picLocks noChangeAspect="1"/>
          </p:cNvPicPr>
          <p:nvPr/>
        </p:nvPicPr>
        <p:blipFill>
          <a:blip r:embed="rId6"/>
          <a:srcRect b="13219"/>
          <a:stretch/>
        </p:blipFill>
        <p:spPr>
          <a:xfrm>
            <a:off x="3079390" y="1571197"/>
            <a:ext cx="1839372" cy="1196717"/>
          </a:xfrm>
          <a:prstGeom prst="rect">
            <a:avLst/>
          </a:prstGeom>
        </p:spPr>
      </p:pic>
      <p:pic>
        <p:nvPicPr>
          <p:cNvPr id="24" name="Picture 23" descr="chewing gum">
            <a:extLst>
              <a:ext uri="{FF2B5EF4-FFF2-40B4-BE49-F238E27FC236}">
                <a16:creationId xmlns:a16="http://schemas.microsoft.com/office/drawing/2014/main" id="{F2CDA83B-FFA0-D561-10CD-26420B37AF47}"/>
              </a:ext>
            </a:extLst>
          </p:cNvPr>
          <p:cNvPicPr>
            <a:picLocks noChangeAspect="1"/>
          </p:cNvPicPr>
          <p:nvPr/>
        </p:nvPicPr>
        <p:blipFill>
          <a:blip r:embed="rId7"/>
          <a:srcRect r="14507"/>
          <a:stretch/>
        </p:blipFill>
        <p:spPr>
          <a:xfrm>
            <a:off x="3122914" y="3075838"/>
            <a:ext cx="1820562" cy="1197833"/>
          </a:xfrm>
          <a:prstGeom prst="rect">
            <a:avLst/>
          </a:prstGeom>
        </p:spPr>
      </p:pic>
      <p:pic>
        <p:nvPicPr>
          <p:cNvPr id="25" name="Picture 24" descr="perfume">
            <a:extLst>
              <a:ext uri="{FF2B5EF4-FFF2-40B4-BE49-F238E27FC236}">
                <a16:creationId xmlns:a16="http://schemas.microsoft.com/office/drawing/2014/main" id="{E5F82806-61F3-7AAF-DDBD-4E1D9D13EC02}"/>
              </a:ext>
            </a:extLst>
          </p:cNvPr>
          <p:cNvPicPr>
            <a:picLocks noChangeAspect="1"/>
          </p:cNvPicPr>
          <p:nvPr/>
        </p:nvPicPr>
        <p:blipFill>
          <a:blip r:embed="rId8"/>
          <a:srcRect/>
          <a:stretch/>
        </p:blipFill>
        <p:spPr>
          <a:xfrm>
            <a:off x="3124905" y="4569940"/>
            <a:ext cx="1781053" cy="1187615"/>
          </a:xfrm>
          <a:prstGeom prst="rect">
            <a:avLst/>
          </a:prstGeom>
        </p:spPr>
      </p:pic>
      <p:pic>
        <p:nvPicPr>
          <p:cNvPr id="26" name="Picture 25" descr="paint brushes">
            <a:extLst>
              <a:ext uri="{FF2B5EF4-FFF2-40B4-BE49-F238E27FC236}">
                <a16:creationId xmlns:a16="http://schemas.microsoft.com/office/drawing/2014/main" id="{3226C8D3-8B93-9621-8820-A6DC3DCB6ACE}"/>
              </a:ext>
            </a:extLst>
          </p:cNvPr>
          <p:cNvPicPr>
            <a:picLocks noChangeAspect="1"/>
          </p:cNvPicPr>
          <p:nvPr/>
        </p:nvPicPr>
        <p:blipFill>
          <a:blip r:embed="rId9"/>
          <a:srcRect/>
          <a:stretch/>
        </p:blipFill>
        <p:spPr>
          <a:xfrm>
            <a:off x="5183040" y="1571197"/>
            <a:ext cx="1779582" cy="1187615"/>
          </a:xfrm>
          <a:prstGeom prst="rect">
            <a:avLst/>
          </a:prstGeom>
        </p:spPr>
      </p:pic>
      <p:pic>
        <p:nvPicPr>
          <p:cNvPr id="27" name="Picture 26" descr="eyeshadow">
            <a:extLst>
              <a:ext uri="{FF2B5EF4-FFF2-40B4-BE49-F238E27FC236}">
                <a16:creationId xmlns:a16="http://schemas.microsoft.com/office/drawing/2014/main" id="{6C2A1B7D-F1DF-D1C0-DCD8-8E876BE6D8A1}"/>
              </a:ext>
            </a:extLst>
          </p:cNvPr>
          <p:cNvPicPr>
            <a:picLocks noChangeAspect="1"/>
          </p:cNvPicPr>
          <p:nvPr/>
        </p:nvPicPr>
        <p:blipFill>
          <a:blip r:embed="rId10"/>
          <a:srcRect/>
          <a:stretch/>
        </p:blipFill>
        <p:spPr>
          <a:xfrm>
            <a:off x="5182120" y="3070569"/>
            <a:ext cx="1781422" cy="1187615"/>
          </a:xfrm>
          <a:prstGeom prst="rect">
            <a:avLst/>
          </a:prstGeom>
        </p:spPr>
      </p:pic>
      <p:pic>
        <p:nvPicPr>
          <p:cNvPr id="28" name="Picture 27" descr="gummy bears">
            <a:extLst>
              <a:ext uri="{FF2B5EF4-FFF2-40B4-BE49-F238E27FC236}">
                <a16:creationId xmlns:a16="http://schemas.microsoft.com/office/drawing/2014/main" id="{63809B37-CAE0-E4B0-5ABF-CBC82CE83E91}"/>
              </a:ext>
            </a:extLst>
          </p:cNvPr>
          <p:cNvPicPr>
            <a:picLocks noChangeAspect="1"/>
          </p:cNvPicPr>
          <p:nvPr/>
        </p:nvPicPr>
        <p:blipFill>
          <a:blip r:embed="rId11"/>
          <a:srcRect l="4475" t="959" r="3620" b="1920"/>
          <a:stretch/>
        </p:blipFill>
        <p:spPr>
          <a:xfrm>
            <a:off x="5181046" y="4569941"/>
            <a:ext cx="1776582" cy="1250092"/>
          </a:xfrm>
          <a:prstGeom prst="rect">
            <a:avLst/>
          </a:prstGeom>
        </p:spPr>
      </p:pic>
      <p:pic>
        <p:nvPicPr>
          <p:cNvPr id="29" name="Picture 28" descr="medication">
            <a:extLst>
              <a:ext uri="{FF2B5EF4-FFF2-40B4-BE49-F238E27FC236}">
                <a16:creationId xmlns:a16="http://schemas.microsoft.com/office/drawing/2014/main" id="{60F0F042-12AE-3FAB-131A-41ABFDC2399D}"/>
              </a:ext>
            </a:extLst>
          </p:cNvPr>
          <p:cNvPicPr>
            <a:picLocks noChangeAspect="1"/>
          </p:cNvPicPr>
          <p:nvPr/>
        </p:nvPicPr>
        <p:blipFill>
          <a:blip r:embed="rId12"/>
          <a:srcRect/>
          <a:stretch/>
        </p:blipFill>
        <p:spPr>
          <a:xfrm>
            <a:off x="7239520" y="1571197"/>
            <a:ext cx="1781422" cy="1187615"/>
          </a:xfrm>
          <a:prstGeom prst="rect">
            <a:avLst/>
          </a:prstGeom>
        </p:spPr>
      </p:pic>
      <p:pic>
        <p:nvPicPr>
          <p:cNvPr id="30" name="Picture 29" descr="candles">
            <a:extLst>
              <a:ext uri="{FF2B5EF4-FFF2-40B4-BE49-F238E27FC236}">
                <a16:creationId xmlns:a16="http://schemas.microsoft.com/office/drawing/2014/main" id="{E0BEE1C8-96D7-E29A-8540-B2CA9E29CDCC}"/>
              </a:ext>
            </a:extLst>
          </p:cNvPr>
          <p:cNvPicPr>
            <a:picLocks noChangeAspect="1"/>
          </p:cNvPicPr>
          <p:nvPr/>
        </p:nvPicPr>
        <p:blipFill>
          <a:blip r:embed="rId13"/>
          <a:srcRect t="9110" b="3891"/>
          <a:stretch/>
        </p:blipFill>
        <p:spPr>
          <a:xfrm>
            <a:off x="7249579" y="3070569"/>
            <a:ext cx="1808695" cy="1180155"/>
          </a:xfrm>
          <a:prstGeom prst="rect">
            <a:avLst/>
          </a:prstGeom>
        </p:spPr>
      </p:pic>
      <p:pic>
        <p:nvPicPr>
          <p:cNvPr id="31" name="Picture 30" descr="bandages">
            <a:extLst>
              <a:ext uri="{FF2B5EF4-FFF2-40B4-BE49-F238E27FC236}">
                <a16:creationId xmlns:a16="http://schemas.microsoft.com/office/drawing/2014/main" id="{5AA1AF3C-1B1C-CE6A-ED6C-E697EA0CC456}"/>
              </a:ext>
            </a:extLst>
          </p:cNvPr>
          <p:cNvPicPr>
            <a:picLocks noChangeAspect="1"/>
          </p:cNvPicPr>
          <p:nvPr/>
        </p:nvPicPr>
        <p:blipFill>
          <a:blip r:embed="rId14"/>
          <a:srcRect/>
          <a:stretch/>
        </p:blipFill>
        <p:spPr>
          <a:xfrm>
            <a:off x="7238171" y="4569940"/>
            <a:ext cx="1784121" cy="1187615"/>
          </a:xfrm>
          <a:prstGeom prst="rect">
            <a:avLst/>
          </a:prstGeom>
        </p:spPr>
      </p:pic>
      <p:pic>
        <p:nvPicPr>
          <p:cNvPr id="32" name="Picture 31" descr="lotion">
            <a:extLst>
              <a:ext uri="{FF2B5EF4-FFF2-40B4-BE49-F238E27FC236}">
                <a16:creationId xmlns:a16="http://schemas.microsoft.com/office/drawing/2014/main" id="{A26E6C52-CF7E-FAFB-69F6-A3AE014D0F26}"/>
              </a:ext>
            </a:extLst>
          </p:cNvPr>
          <p:cNvPicPr>
            <a:picLocks noChangeAspect="1"/>
          </p:cNvPicPr>
          <p:nvPr/>
        </p:nvPicPr>
        <p:blipFill>
          <a:blip r:embed="rId15"/>
          <a:srcRect/>
          <a:stretch/>
        </p:blipFill>
        <p:spPr>
          <a:xfrm>
            <a:off x="9296920" y="1571197"/>
            <a:ext cx="1781422" cy="1187615"/>
          </a:xfrm>
          <a:prstGeom prst="rect">
            <a:avLst/>
          </a:prstGeom>
        </p:spPr>
      </p:pic>
      <p:pic>
        <p:nvPicPr>
          <p:cNvPr id="33" name="Picture 32" descr="crayons">
            <a:extLst>
              <a:ext uri="{FF2B5EF4-FFF2-40B4-BE49-F238E27FC236}">
                <a16:creationId xmlns:a16="http://schemas.microsoft.com/office/drawing/2014/main" id="{91403048-184A-253D-1206-AE232F722FCE}"/>
              </a:ext>
            </a:extLst>
          </p:cNvPr>
          <p:cNvPicPr>
            <a:picLocks noChangeAspect="1"/>
          </p:cNvPicPr>
          <p:nvPr/>
        </p:nvPicPr>
        <p:blipFill>
          <a:blip r:embed="rId16"/>
          <a:srcRect/>
          <a:stretch/>
        </p:blipFill>
        <p:spPr>
          <a:xfrm>
            <a:off x="9296336" y="3070569"/>
            <a:ext cx="1782591" cy="1187615"/>
          </a:xfrm>
          <a:prstGeom prst="rect">
            <a:avLst/>
          </a:prstGeom>
        </p:spPr>
      </p:pic>
      <p:pic>
        <p:nvPicPr>
          <p:cNvPr id="34" name="Picture 33">
            <a:extLst>
              <a:ext uri="{FF2B5EF4-FFF2-40B4-BE49-F238E27FC236}">
                <a16:creationId xmlns:a16="http://schemas.microsoft.com/office/drawing/2014/main" id="{41035CF3-BC1B-2BFB-7E5B-3169D5411075}"/>
              </a:ext>
            </a:extLst>
          </p:cNvPr>
          <p:cNvPicPr>
            <a:picLocks noChangeAspect="1"/>
          </p:cNvPicPr>
          <p:nvPr/>
        </p:nvPicPr>
        <p:blipFill>
          <a:blip r:embed="rId17"/>
          <a:srcRect t="4062" b="4062"/>
          <a:stretch/>
        </p:blipFill>
        <p:spPr>
          <a:xfrm>
            <a:off x="9280697" y="4572000"/>
            <a:ext cx="1804086" cy="1198605"/>
          </a:xfrm>
          <a:prstGeom prst="rect">
            <a:avLst/>
          </a:prstGeom>
        </p:spPr>
      </p:pic>
    </p:spTree>
    <p:extLst>
      <p:ext uri="{BB962C8B-B14F-4D97-AF65-F5344CB8AC3E}">
        <p14:creationId xmlns:p14="http://schemas.microsoft.com/office/powerpoint/2010/main" val="1074025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3F909-3C5D-A330-F7DA-566174FC92B5}"/>
              </a:ext>
            </a:extLst>
          </p:cNvPr>
          <p:cNvSpPr>
            <a:spLocks noGrp="1"/>
          </p:cNvSpPr>
          <p:nvPr>
            <p:ph type="title"/>
          </p:nvPr>
        </p:nvSpPr>
        <p:spPr/>
        <p:txBody>
          <a:bodyPr/>
          <a:lstStyle/>
          <a:p>
            <a:r>
              <a:rPr lang="en-US" dirty="0"/>
              <a:t>Byproducts</a:t>
            </a:r>
          </a:p>
        </p:txBody>
      </p:sp>
      <p:sp>
        <p:nvSpPr>
          <p:cNvPr id="9" name="TextBox 8">
            <a:extLst>
              <a:ext uri="{FF2B5EF4-FFF2-40B4-BE49-F238E27FC236}">
                <a16:creationId xmlns:a16="http://schemas.microsoft.com/office/drawing/2014/main" id="{6F1E45B8-1961-94D3-F5F6-19F84265DFA9}"/>
              </a:ext>
            </a:extLst>
          </p:cNvPr>
          <p:cNvSpPr txBox="1"/>
          <p:nvPr/>
        </p:nvSpPr>
        <p:spPr>
          <a:xfrm>
            <a:off x="1503595" y="1556053"/>
            <a:ext cx="2621595" cy="4314811"/>
          </a:xfrm>
          <a:prstGeom prst="rect">
            <a:avLst/>
          </a:prstGeom>
          <a:noFill/>
        </p:spPr>
        <p:txBody>
          <a:bodyPr wrap="square" numCol="1" rtlCol="0">
            <a:noAutofit/>
          </a:bodyPr>
          <a:lstStyle/>
          <a:p>
            <a:r>
              <a:rPr lang="en-US" b="1" dirty="0">
                <a:latin typeface="Arial" panose="020B0604020202020204" pitchFamily="34" charset="0"/>
                <a:cs typeface="Arial" panose="020B0604020202020204" pitchFamily="34" charset="0"/>
              </a:rPr>
              <a:t>Fats &amp; Fatty Acids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Cosmetics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Laundry Detergents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Pet Foods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Candles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Crayons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Soaps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Perfumes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Paint</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Chewing Gum</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Deodorant*</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Insecticides*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Brake Fluid*</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Antifreeze*</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Shoe Polish*</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Paint*</a:t>
            </a:r>
          </a:p>
        </p:txBody>
      </p:sp>
      <p:sp>
        <p:nvSpPr>
          <p:cNvPr id="11" name="TextBox 10">
            <a:extLst>
              <a:ext uri="{FF2B5EF4-FFF2-40B4-BE49-F238E27FC236}">
                <a16:creationId xmlns:a16="http://schemas.microsoft.com/office/drawing/2014/main" id="{43CADD75-9C66-C077-3C82-7878113531AC}"/>
              </a:ext>
            </a:extLst>
          </p:cNvPr>
          <p:cNvSpPr txBox="1"/>
          <p:nvPr/>
        </p:nvSpPr>
        <p:spPr>
          <a:xfrm>
            <a:off x="5104890" y="1556053"/>
            <a:ext cx="2791270" cy="2477601"/>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Gelatin from Bones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Jello</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Gummy Bears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Medicine (soft capsules)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Adhesive Bandages*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Glue*</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Emery Boards*</a:t>
            </a:r>
          </a:p>
          <a:p>
            <a:endParaRPr lang="en-US"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C7FDE8A8-3DBB-3E56-C77A-FF3D2C083318}"/>
              </a:ext>
            </a:extLst>
          </p:cNvPr>
          <p:cNvSpPr txBox="1"/>
          <p:nvPr/>
        </p:nvSpPr>
        <p:spPr>
          <a:xfrm>
            <a:off x="5104890" y="3979736"/>
            <a:ext cx="2791270" cy="923330"/>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Hair</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Paint Brushes*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Felt*</a:t>
            </a:r>
          </a:p>
        </p:txBody>
      </p:sp>
      <p:sp>
        <p:nvSpPr>
          <p:cNvPr id="8" name="TextBox 7">
            <a:extLst>
              <a:ext uri="{FF2B5EF4-FFF2-40B4-BE49-F238E27FC236}">
                <a16:creationId xmlns:a16="http://schemas.microsoft.com/office/drawing/2014/main" id="{A916DBB5-357E-0468-389E-052D65E13DB4}"/>
              </a:ext>
            </a:extLst>
          </p:cNvPr>
          <p:cNvSpPr txBox="1"/>
          <p:nvPr/>
        </p:nvSpPr>
        <p:spPr>
          <a:xfrm>
            <a:off x="8875861" y="1581136"/>
            <a:ext cx="2791270" cy="923330"/>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Hooves &amp; Horns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Piano Keys*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Pet Chews*</a:t>
            </a:r>
          </a:p>
        </p:txBody>
      </p:sp>
      <p:sp>
        <p:nvSpPr>
          <p:cNvPr id="6" name="TextBox 5">
            <a:extLst>
              <a:ext uri="{FF2B5EF4-FFF2-40B4-BE49-F238E27FC236}">
                <a16:creationId xmlns:a16="http://schemas.microsoft.com/office/drawing/2014/main" id="{F50496C1-E560-F969-F82C-B530B28A4B1B}"/>
              </a:ext>
            </a:extLst>
          </p:cNvPr>
          <p:cNvSpPr txBox="1"/>
          <p:nvPr/>
        </p:nvSpPr>
        <p:spPr>
          <a:xfrm>
            <a:off x="8875861" y="2776090"/>
            <a:ext cx="2791270" cy="193899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Hide</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Luggage*</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Clothing*</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Gloves*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Wallets*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Boots*</a:t>
            </a:r>
          </a:p>
          <a:p>
            <a:pPr marL="285750" indent="-285750">
              <a:buFont typeface="Arial" panose="020B0604020202020204" pitchFamily="34" charset="0"/>
              <a:buChar char="•"/>
            </a:pPr>
            <a:r>
              <a:rPr lang="en-US" sz="1700" dirty="0">
                <a:latin typeface="Arial" panose="020B0604020202020204" pitchFamily="34" charset="0"/>
                <a:cs typeface="Arial" panose="020B0604020202020204" pitchFamily="34" charset="0"/>
              </a:rPr>
              <a:t>Basketballs*</a:t>
            </a:r>
          </a:p>
        </p:txBody>
      </p:sp>
    </p:spTree>
    <p:extLst>
      <p:ext uri="{BB962C8B-B14F-4D97-AF65-F5344CB8AC3E}">
        <p14:creationId xmlns:p14="http://schemas.microsoft.com/office/powerpoint/2010/main" val="90586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 grpId="0"/>
      <p:bldP spid="8"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118C72-3D71-9BE5-FE98-75F3CEAE56A2}"/>
              </a:ext>
              <a:ext uri="{C183D7F6-B498-43B3-948B-1728B52AA6E4}">
                <adec:decorative xmlns:adec="http://schemas.microsoft.com/office/drawing/2017/decorative" val="1"/>
              </a:ext>
            </a:extLst>
          </p:cNvPr>
          <p:cNvPicPr>
            <a:picLocks noChangeAspect="1"/>
          </p:cNvPicPr>
          <p:nvPr/>
        </p:nvPicPr>
        <p:blipFill>
          <a:blip r:embed="rId3"/>
          <a:srcRect t="44726"/>
          <a:stretch/>
        </p:blipFill>
        <p:spPr>
          <a:xfrm>
            <a:off x="3885247" y="4128247"/>
            <a:ext cx="4421507" cy="1794762"/>
          </a:xfrm>
          <a:prstGeom prst="rect">
            <a:avLst/>
          </a:prstGeom>
        </p:spPr>
      </p:pic>
      <p:sp>
        <p:nvSpPr>
          <p:cNvPr id="2" name="Title 1">
            <a:extLst>
              <a:ext uri="{FF2B5EF4-FFF2-40B4-BE49-F238E27FC236}">
                <a16:creationId xmlns:a16="http://schemas.microsoft.com/office/drawing/2014/main" id="{D8A4AA0B-0AEB-BE02-284C-B98DCB4DEFB3}"/>
              </a:ext>
            </a:extLst>
          </p:cNvPr>
          <p:cNvSpPr>
            <a:spLocks noGrp="1"/>
          </p:cNvSpPr>
          <p:nvPr>
            <p:ph type="title"/>
          </p:nvPr>
        </p:nvSpPr>
        <p:spPr/>
        <p:txBody>
          <a:bodyPr/>
          <a:lstStyle/>
          <a:p>
            <a:r>
              <a:rPr lang="en-US" dirty="0"/>
              <a:t>Favorite Ways to Eat Beef</a:t>
            </a:r>
          </a:p>
        </p:txBody>
      </p:sp>
      <p:graphicFrame>
        <p:nvGraphicFramePr>
          <p:cNvPr id="4" name="Content Placeholder 3">
            <a:extLst>
              <a:ext uri="{FF2B5EF4-FFF2-40B4-BE49-F238E27FC236}">
                <a16:creationId xmlns:a16="http://schemas.microsoft.com/office/drawing/2014/main" id="{A9957E3C-2290-1635-AF96-F92E37568E66}"/>
              </a:ext>
            </a:extLst>
          </p:cNvPr>
          <p:cNvGraphicFramePr>
            <a:graphicFrameLocks noGrp="1"/>
          </p:cNvGraphicFramePr>
          <p:nvPr>
            <p:ph idx="1"/>
            <p:extLst>
              <p:ext uri="{D42A27DB-BD31-4B8C-83A1-F6EECF244321}">
                <p14:modId xmlns:p14="http://schemas.microsoft.com/office/powerpoint/2010/main" val="439500532"/>
              </p:ext>
            </p:extLst>
          </p:nvPr>
        </p:nvGraphicFramePr>
        <p:xfrm>
          <a:off x="596153" y="1798731"/>
          <a:ext cx="11068334" cy="2192551"/>
        </p:xfrm>
        <a:graphic>
          <a:graphicData uri="http://schemas.openxmlformats.org/drawingml/2006/table">
            <a:tbl>
              <a:tblPr firstRow="1" firstCol="1" bandRow="1">
                <a:tableStyleId>{5C22544A-7EE6-4342-B048-85BDC9FD1C3A}</a:tableStyleId>
              </a:tblPr>
              <a:tblGrid>
                <a:gridCol w="1845183">
                  <a:extLst>
                    <a:ext uri="{9D8B030D-6E8A-4147-A177-3AD203B41FA5}">
                      <a16:colId xmlns:a16="http://schemas.microsoft.com/office/drawing/2014/main" val="822871038"/>
                    </a:ext>
                  </a:extLst>
                </a:gridCol>
                <a:gridCol w="1845183">
                  <a:extLst>
                    <a:ext uri="{9D8B030D-6E8A-4147-A177-3AD203B41FA5}">
                      <a16:colId xmlns:a16="http://schemas.microsoft.com/office/drawing/2014/main" val="1732291268"/>
                    </a:ext>
                  </a:extLst>
                </a:gridCol>
                <a:gridCol w="1845183">
                  <a:extLst>
                    <a:ext uri="{9D8B030D-6E8A-4147-A177-3AD203B41FA5}">
                      <a16:colId xmlns:a16="http://schemas.microsoft.com/office/drawing/2014/main" val="2315344256"/>
                    </a:ext>
                  </a:extLst>
                </a:gridCol>
                <a:gridCol w="1843801">
                  <a:extLst>
                    <a:ext uri="{9D8B030D-6E8A-4147-A177-3AD203B41FA5}">
                      <a16:colId xmlns:a16="http://schemas.microsoft.com/office/drawing/2014/main" val="2903802280"/>
                    </a:ext>
                  </a:extLst>
                </a:gridCol>
                <a:gridCol w="1843801">
                  <a:extLst>
                    <a:ext uri="{9D8B030D-6E8A-4147-A177-3AD203B41FA5}">
                      <a16:colId xmlns:a16="http://schemas.microsoft.com/office/drawing/2014/main" val="1710241627"/>
                    </a:ext>
                  </a:extLst>
                </a:gridCol>
                <a:gridCol w="1845183">
                  <a:extLst>
                    <a:ext uri="{9D8B030D-6E8A-4147-A177-3AD203B41FA5}">
                      <a16:colId xmlns:a16="http://schemas.microsoft.com/office/drawing/2014/main" val="3888633714"/>
                    </a:ext>
                  </a:extLst>
                </a:gridCol>
              </a:tblGrid>
              <a:tr h="931022">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 </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Hamburger</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Steak</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Brisket</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Tacos</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Spaghetti &amp; Meatballs</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extLst>
                  <a:ext uri="{0D108BD9-81ED-4DB2-BD59-A6C34878D82A}">
                    <a16:rowId xmlns:a16="http://schemas.microsoft.com/office/drawing/2014/main" val="2171611575"/>
                  </a:ext>
                </a:extLst>
              </a:tr>
              <a:tr h="1261529">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Number of Votes</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extLst>
                  <a:ext uri="{0D108BD9-81ED-4DB2-BD59-A6C34878D82A}">
                    <a16:rowId xmlns:a16="http://schemas.microsoft.com/office/drawing/2014/main" val="405368254"/>
                  </a:ext>
                </a:extLst>
              </a:tr>
            </a:tbl>
          </a:graphicData>
        </a:graphic>
      </p:graphicFrame>
    </p:spTree>
    <p:extLst>
      <p:ext uri="{BB962C8B-B14F-4D97-AF65-F5344CB8AC3E}">
        <p14:creationId xmlns:p14="http://schemas.microsoft.com/office/powerpoint/2010/main" val="467220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18252-E852-81F4-CB32-B27A44BD6808}"/>
              </a:ext>
            </a:extLst>
          </p:cNvPr>
          <p:cNvSpPr>
            <a:spLocks noGrp="1"/>
          </p:cNvSpPr>
          <p:nvPr>
            <p:ph type="title"/>
          </p:nvPr>
        </p:nvSpPr>
        <p:spPr/>
        <p:txBody>
          <a:bodyPr/>
          <a:lstStyle/>
          <a:p>
            <a:r>
              <a:rPr lang="en-US" dirty="0"/>
              <a:t>Agriculture Economist</a:t>
            </a:r>
          </a:p>
        </p:txBody>
      </p:sp>
      <p:pic>
        <p:nvPicPr>
          <p:cNvPr id="6" name="Picture 5" descr="A close-up of money">
            <a:extLst>
              <a:ext uri="{FF2B5EF4-FFF2-40B4-BE49-F238E27FC236}">
                <a16:creationId xmlns:a16="http://schemas.microsoft.com/office/drawing/2014/main" id="{D42E4F80-3054-460C-DA3F-148B6BC7D57D}"/>
              </a:ext>
            </a:extLst>
          </p:cNvPr>
          <p:cNvPicPr>
            <a:picLocks noChangeAspect="1"/>
          </p:cNvPicPr>
          <p:nvPr/>
        </p:nvPicPr>
        <p:blipFill>
          <a:blip r:embed="rId3"/>
          <a:stretch>
            <a:fillRect/>
          </a:stretch>
        </p:blipFill>
        <p:spPr>
          <a:xfrm>
            <a:off x="3134419" y="1695268"/>
            <a:ext cx="2473007" cy="1854755"/>
          </a:xfrm>
          <a:prstGeom prst="rect">
            <a:avLst/>
          </a:prstGeom>
        </p:spPr>
      </p:pic>
      <p:pic>
        <p:nvPicPr>
          <p:cNvPr id="4" name="Picture 3" descr="A calculator and pen on a graph">
            <a:extLst>
              <a:ext uri="{FF2B5EF4-FFF2-40B4-BE49-F238E27FC236}">
                <a16:creationId xmlns:a16="http://schemas.microsoft.com/office/drawing/2014/main" id="{3CE00275-A6BA-2365-FE83-E0C732F6D307}"/>
              </a:ext>
            </a:extLst>
          </p:cNvPr>
          <p:cNvPicPr>
            <a:picLocks noChangeAspect="1"/>
          </p:cNvPicPr>
          <p:nvPr/>
        </p:nvPicPr>
        <p:blipFill>
          <a:blip r:embed="rId4"/>
          <a:stretch>
            <a:fillRect/>
          </a:stretch>
        </p:blipFill>
        <p:spPr>
          <a:xfrm>
            <a:off x="6009321" y="1695253"/>
            <a:ext cx="2771610" cy="1847740"/>
          </a:xfrm>
          <a:prstGeom prst="rect">
            <a:avLst/>
          </a:prstGeom>
        </p:spPr>
      </p:pic>
      <p:pic>
        <p:nvPicPr>
          <p:cNvPr id="5" name="Picture 4" descr="A graph with red and green arrows">
            <a:extLst>
              <a:ext uri="{FF2B5EF4-FFF2-40B4-BE49-F238E27FC236}">
                <a16:creationId xmlns:a16="http://schemas.microsoft.com/office/drawing/2014/main" id="{F70266DB-5342-F55F-4F9E-7342963C7771}"/>
              </a:ext>
            </a:extLst>
          </p:cNvPr>
          <p:cNvPicPr>
            <a:picLocks noChangeAspect="1"/>
          </p:cNvPicPr>
          <p:nvPr/>
        </p:nvPicPr>
        <p:blipFill>
          <a:blip r:embed="rId5"/>
          <a:stretch>
            <a:fillRect/>
          </a:stretch>
        </p:blipFill>
        <p:spPr>
          <a:xfrm>
            <a:off x="4027924" y="3838702"/>
            <a:ext cx="4136152" cy="1956055"/>
          </a:xfrm>
          <a:prstGeom prst="rect">
            <a:avLst/>
          </a:prstGeom>
        </p:spPr>
      </p:pic>
    </p:spTree>
    <p:extLst>
      <p:ext uri="{BB962C8B-B14F-4D97-AF65-F5344CB8AC3E}">
        <p14:creationId xmlns:p14="http://schemas.microsoft.com/office/powerpoint/2010/main" val="3694940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3909D-37CF-649D-2FA5-673164DD3C25}"/>
              </a:ext>
            </a:extLst>
          </p:cNvPr>
          <p:cNvSpPr>
            <a:spLocks noGrp="1"/>
          </p:cNvSpPr>
          <p:nvPr>
            <p:ph type="title"/>
          </p:nvPr>
        </p:nvSpPr>
        <p:spPr/>
        <p:txBody>
          <a:bodyPr/>
          <a:lstStyle/>
          <a:p>
            <a:r>
              <a:rPr lang="en-US" dirty="0"/>
              <a:t>Largest Cattle Producing States</a:t>
            </a:r>
          </a:p>
        </p:txBody>
      </p:sp>
      <p:pic>
        <p:nvPicPr>
          <p:cNvPr id="6" name="Content Placeholder 5">
            <a:extLst>
              <a:ext uri="{FF2B5EF4-FFF2-40B4-BE49-F238E27FC236}">
                <a16:creationId xmlns:a16="http://schemas.microsoft.com/office/drawing/2014/main" id="{9C6CB9ED-2E4D-D267-579B-F28915E94622}"/>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4773610" y="4010732"/>
            <a:ext cx="2644780" cy="1824088"/>
          </a:xfrm>
        </p:spPr>
      </p:pic>
      <p:graphicFrame>
        <p:nvGraphicFramePr>
          <p:cNvPr id="4" name="Content Placeholder 3">
            <a:extLst>
              <a:ext uri="{FF2B5EF4-FFF2-40B4-BE49-F238E27FC236}">
                <a16:creationId xmlns:a16="http://schemas.microsoft.com/office/drawing/2014/main" id="{E79D8D33-735A-A438-DE4E-6A276D3AEA31}"/>
              </a:ext>
            </a:extLst>
          </p:cNvPr>
          <p:cNvGraphicFramePr>
            <a:graphicFrameLocks/>
          </p:cNvGraphicFramePr>
          <p:nvPr>
            <p:extLst>
              <p:ext uri="{D42A27DB-BD31-4B8C-83A1-F6EECF244321}">
                <p14:modId xmlns:p14="http://schemas.microsoft.com/office/powerpoint/2010/main" val="1876241283"/>
              </p:ext>
            </p:extLst>
          </p:nvPr>
        </p:nvGraphicFramePr>
        <p:xfrm>
          <a:off x="262671" y="1631280"/>
          <a:ext cx="11666658" cy="2267369"/>
        </p:xfrm>
        <a:graphic>
          <a:graphicData uri="http://schemas.openxmlformats.org/drawingml/2006/table">
            <a:tbl>
              <a:tblPr firstRow="1" firstCol="1" bandRow="1">
                <a:tableStyleId>{5C22544A-7EE6-4342-B048-85BDC9FD1C3A}</a:tableStyleId>
              </a:tblPr>
              <a:tblGrid>
                <a:gridCol w="2651760">
                  <a:extLst>
                    <a:ext uri="{9D8B030D-6E8A-4147-A177-3AD203B41FA5}">
                      <a16:colId xmlns:a16="http://schemas.microsoft.com/office/drawing/2014/main" val="822871038"/>
                    </a:ext>
                  </a:extLst>
                </a:gridCol>
                <a:gridCol w="1371600">
                  <a:extLst>
                    <a:ext uri="{9D8B030D-6E8A-4147-A177-3AD203B41FA5}">
                      <a16:colId xmlns:a16="http://schemas.microsoft.com/office/drawing/2014/main" val="1732291268"/>
                    </a:ext>
                  </a:extLst>
                </a:gridCol>
                <a:gridCol w="1371600">
                  <a:extLst>
                    <a:ext uri="{9D8B030D-6E8A-4147-A177-3AD203B41FA5}">
                      <a16:colId xmlns:a16="http://schemas.microsoft.com/office/drawing/2014/main" val="2315344256"/>
                    </a:ext>
                  </a:extLst>
                </a:gridCol>
                <a:gridCol w="1632958">
                  <a:extLst>
                    <a:ext uri="{9D8B030D-6E8A-4147-A177-3AD203B41FA5}">
                      <a16:colId xmlns:a16="http://schemas.microsoft.com/office/drawing/2014/main" val="2903802280"/>
                    </a:ext>
                  </a:extLst>
                </a:gridCol>
                <a:gridCol w="1632958">
                  <a:extLst>
                    <a:ext uri="{9D8B030D-6E8A-4147-A177-3AD203B41FA5}">
                      <a16:colId xmlns:a16="http://schemas.microsoft.com/office/drawing/2014/main" val="1710241627"/>
                    </a:ext>
                  </a:extLst>
                </a:gridCol>
                <a:gridCol w="1634182">
                  <a:extLst>
                    <a:ext uri="{9D8B030D-6E8A-4147-A177-3AD203B41FA5}">
                      <a16:colId xmlns:a16="http://schemas.microsoft.com/office/drawing/2014/main" val="3888633714"/>
                    </a:ext>
                  </a:extLst>
                </a:gridCol>
                <a:gridCol w="1371600">
                  <a:extLst>
                    <a:ext uri="{9D8B030D-6E8A-4147-A177-3AD203B41FA5}">
                      <a16:colId xmlns:a16="http://schemas.microsoft.com/office/drawing/2014/main" val="2144597984"/>
                    </a:ext>
                  </a:extLst>
                </a:gridCol>
              </a:tblGrid>
              <a:tr h="1005840">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State </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Kansas</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Missouri</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Nebraska</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Oklahoma</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South Dakota</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Texas</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extLst>
                  <a:ext uri="{0D108BD9-81ED-4DB2-BD59-A6C34878D82A}">
                    <a16:rowId xmlns:a16="http://schemas.microsoft.com/office/drawing/2014/main" val="2171611575"/>
                  </a:ext>
                </a:extLst>
              </a:tr>
              <a:tr h="1261529">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1,000 head of beef cows that have calved</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0033A0"/>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1,264</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1,840</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1,637</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1,922</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1,502</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tc>
                  <a:txBody>
                    <a:bodyPr/>
                    <a:lstStyle/>
                    <a:p>
                      <a:pPr marL="0" marR="0" algn="ctr">
                        <a:lnSpc>
                          <a:spcPct val="107000"/>
                        </a:lnSpc>
                        <a:spcBef>
                          <a:spcPts val="0"/>
                        </a:spcBef>
                        <a:spcAft>
                          <a:spcPts val="0"/>
                        </a:spcAft>
                      </a:pPr>
                      <a:r>
                        <a:rPr lang="en-US" sz="2400" dirty="0">
                          <a:effectLst/>
                          <a:latin typeface="Arial" panose="020B0604020202020204" pitchFamily="34" charset="0"/>
                          <a:cs typeface="Arial" panose="020B0604020202020204" pitchFamily="34" charset="0"/>
                        </a:rPr>
                        <a:t>4,115</a:t>
                      </a:r>
                      <a:endParaRPr lang="en-US" sz="2400" dirty="0">
                        <a:effectLst/>
                        <a:latin typeface="Arial" panose="020B0604020202020204" pitchFamily="34" charset="0"/>
                        <a:ea typeface="Calibri" panose="020F0502020204030204" pitchFamily="34" charset="0"/>
                        <a:cs typeface="Arial" panose="020B0604020202020204" pitchFamily="34" charset="0"/>
                      </a:endParaRPr>
                    </a:p>
                  </a:txBody>
                  <a:tcPr marL="52572" marR="52572" marT="0" marB="0" anchor="ctr">
                    <a:solidFill>
                      <a:srgbClr val="CBD3EB"/>
                    </a:solidFill>
                  </a:tcPr>
                </a:tc>
                <a:extLst>
                  <a:ext uri="{0D108BD9-81ED-4DB2-BD59-A6C34878D82A}">
                    <a16:rowId xmlns:a16="http://schemas.microsoft.com/office/drawing/2014/main" val="405368254"/>
                  </a:ext>
                </a:extLst>
              </a:tr>
            </a:tbl>
          </a:graphicData>
        </a:graphic>
      </p:graphicFrame>
    </p:spTree>
    <p:extLst>
      <p:ext uri="{BB962C8B-B14F-4D97-AF65-F5344CB8AC3E}">
        <p14:creationId xmlns:p14="http://schemas.microsoft.com/office/powerpoint/2010/main" val="3202235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22DE1-B1FF-35D9-7245-B9CA6229D3B8}"/>
              </a:ext>
            </a:extLst>
          </p:cNvPr>
          <p:cNvSpPr>
            <a:spLocks noGrp="1"/>
          </p:cNvSpPr>
          <p:nvPr>
            <p:ph type="title"/>
          </p:nvPr>
        </p:nvSpPr>
        <p:spPr/>
        <p:txBody>
          <a:bodyPr/>
          <a:lstStyle/>
          <a:p>
            <a:r>
              <a:rPr lang="en-US" dirty="0"/>
              <a:t>Cattle Inventory</a:t>
            </a:r>
          </a:p>
        </p:txBody>
      </p:sp>
      <p:pic>
        <p:nvPicPr>
          <p:cNvPr id="5" name="Content Placeholder 4" descr="bar chart of cattle inventory in 6 different states">
            <a:extLst>
              <a:ext uri="{FF2B5EF4-FFF2-40B4-BE49-F238E27FC236}">
                <a16:creationId xmlns:a16="http://schemas.microsoft.com/office/drawing/2014/main" id="{8AC6026B-3336-2CF2-C860-EC2BC031CC91}"/>
              </a:ext>
            </a:extLst>
          </p:cNvPr>
          <p:cNvPicPr>
            <a:picLocks noGrp="1" noChangeAspect="1"/>
          </p:cNvPicPr>
          <p:nvPr>
            <p:ph idx="1"/>
          </p:nvPr>
        </p:nvPicPr>
        <p:blipFill>
          <a:blip r:embed="rId3"/>
          <a:stretch/>
        </p:blipFill>
        <p:spPr>
          <a:xfrm>
            <a:off x="2166731" y="1443671"/>
            <a:ext cx="7858539" cy="4599237"/>
          </a:xfrm>
        </p:spPr>
      </p:pic>
    </p:spTree>
    <p:extLst>
      <p:ext uri="{BB962C8B-B14F-4D97-AF65-F5344CB8AC3E}">
        <p14:creationId xmlns:p14="http://schemas.microsoft.com/office/powerpoint/2010/main" val="337398888"/>
      </p:ext>
    </p:extLst>
  </p:cSld>
  <p:clrMapOvr>
    <a:masterClrMapping/>
  </p:clrMapOvr>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Props1.xml><?xml version="1.0" encoding="utf-8"?>
<ds:datastoreItem xmlns:ds="http://schemas.openxmlformats.org/officeDocument/2006/customXml" ds:itemID="{3A02A70D-B907-4C68-93E6-EE843C4EBABB}">
  <ds:schemaRefs>
    <ds:schemaRef ds:uri="http://schemas.microsoft.com/sharepoint/v3/contenttype/forms"/>
  </ds:schemaRefs>
</ds:datastoreItem>
</file>

<file path=customXml/itemProps2.xml><?xml version="1.0" encoding="utf-8"?>
<ds:datastoreItem xmlns:ds="http://schemas.openxmlformats.org/officeDocument/2006/customXml" ds:itemID="{39266181-C4FB-483F-BD65-6BAC6582C3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4D99EE-6737-4BDF-9028-047E7BF416FD}">
  <ds:schemaRefs>
    <ds:schemaRef ds:uri="http://schemas.microsoft.com/office/2006/documentManagement/types"/>
    <ds:schemaRef ds:uri="http://www.w3.org/XML/1998/namespace"/>
    <ds:schemaRef ds:uri="http://schemas.microsoft.com/office/infopath/2007/PartnerControls"/>
    <ds:schemaRef ds:uri="http://purl.org/dc/elements/1.1/"/>
    <ds:schemaRef ds:uri="185a403c-ce5b-49a1-ab51-258427df6158"/>
    <ds:schemaRef ds:uri="http://schemas.microsoft.com/office/2006/metadata/properties"/>
    <ds:schemaRef ds:uri="eec6b29f-273a-4e96-9ad3-5ea561ae7fd8"/>
    <ds:schemaRef ds:uri="http://purl.org/dc/terms/"/>
    <ds:schemaRef ds:uri="http://schemas.openxmlformats.org/package/2006/metadata/core-properties"/>
    <ds:schemaRef ds:uri="http://purl.org/dc/dcmitype/"/>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375</TotalTime>
  <Words>2631</Words>
  <Application>Microsoft Macintosh PowerPoint</Application>
  <PresentationFormat>Widescreen</PresentationFormat>
  <Paragraphs>238</Paragraphs>
  <Slides>23</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Aptos</vt:lpstr>
      <vt:lpstr>Arial</vt:lpstr>
      <vt:lpstr>Calibri</vt:lpstr>
      <vt:lpstr>Clarendon Text Pro</vt:lpstr>
      <vt:lpstr>Palatino</vt:lpstr>
      <vt:lpstr>SDSU-Extension-PowerPoint-HD</vt:lpstr>
      <vt:lpstr>Adopt-A-Cow: Beef</vt:lpstr>
      <vt:lpstr>Lesson 5 Review</vt:lpstr>
      <vt:lpstr>What would your life be like if there were no cows?</vt:lpstr>
      <vt:lpstr>Card Sort</vt:lpstr>
      <vt:lpstr>Byproducts</vt:lpstr>
      <vt:lpstr>Favorite Ways to Eat Beef</vt:lpstr>
      <vt:lpstr>Agriculture Economist</vt:lpstr>
      <vt:lpstr>Largest Cattle Producing States</vt:lpstr>
      <vt:lpstr>Cattle Inventory</vt:lpstr>
      <vt:lpstr>South Dakota Beef Cattle</vt:lpstr>
      <vt:lpstr>Beef Careers</vt:lpstr>
      <vt:lpstr>South Dakota Cattle Production Jobs</vt:lpstr>
      <vt:lpstr>South Dakota Livestock Processing Jobs</vt:lpstr>
      <vt:lpstr>Beef from Farm to Table</vt:lpstr>
      <vt:lpstr>Beef from Farm to Table 2</vt:lpstr>
      <vt:lpstr>Beef from Farm to Table 3</vt:lpstr>
      <vt:lpstr>Beef from Farm to Table 4</vt:lpstr>
      <vt:lpstr>Beef from Farm to Table 5</vt:lpstr>
      <vt:lpstr>Beef from Farm to Table 6</vt:lpstr>
      <vt:lpstr>Beef from Farm to Table: Careers</vt:lpstr>
      <vt:lpstr>What would your life be like if there were no cows? 2</vt:lpstr>
      <vt:lpstr>Thank Moo!</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6 - A Day Without Cows</dc:title>
  <dc:subject/>
  <dc:creator>Christine Wood</dc:creator>
  <cp:keywords/>
  <dc:description/>
  <cp:lastModifiedBy>Cartney, Shelly</cp:lastModifiedBy>
  <cp:revision>7</cp:revision>
  <dcterms:created xsi:type="dcterms:W3CDTF">2024-09-03T13:12:39Z</dcterms:created>
  <dcterms:modified xsi:type="dcterms:W3CDTF">2025-09-19T16:52:12Z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