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0" r:id="rId4"/>
  </p:sldMasterIdLst>
  <p:notesMasterIdLst>
    <p:notesMasterId r:id="rId25"/>
  </p:notesMasterIdLst>
  <p:handoutMasterIdLst>
    <p:handoutMasterId r:id="rId26"/>
  </p:handoutMasterIdLst>
  <p:sldIdLst>
    <p:sldId id="256" r:id="rId5"/>
    <p:sldId id="259" r:id="rId6"/>
    <p:sldId id="286" r:id="rId7"/>
    <p:sldId id="260" r:id="rId8"/>
    <p:sldId id="287" r:id="rId9"/>
    <p:sldId id="263" r:id="rId10"/>
    <p:sldId id="266" r:id="rId11"/>
    <p:sldId id="267" r:id="rId12"/>
    <p:sldId id="270" r:id="rId13"/>
    <p:sldId id="276" r:id="rId14"/>
    <p:sldId id="277" r:id="rId15"/>
    <p:sldId id="278" r:id="rId16"/>
    <p:sldId id="279" r:id="rId17"/>
    <p:sldId id="280" r:id="rId18"/>
    <p:sldId id="281" r:id="rId19"/>
    <p:sldId id="282" r:id="rId20"/>
    <p:sldId id="283" r:id="rId21"/>
    <p:sldId id="284" r:id="rId22"/>
    <p:sldId id="285" r:id="rId23"/>
    <p:sldId id="274"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6DFD33A-E93B-884E-B4C2-448C32D644F5}" name="Wood, Christine" initials="CW" userId="S::christine.wood@sdstate.edu::34205cd6-66eb-4b86-8432-9eecf5ecaf6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BD3EB"/>
    <a:srgbClr val="0033A0"/>
    <a:srgbClr val="008550"/>
    <a:srgbClr val="0C2340"/>
    <a:srgbClr val="FFD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F41A203-B4BF-459E-9D2F-1D051E21EFB8}" v="8" dt="2025-09-04T16:19:25.03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95"/>
    <p:restoredTop sz="93272"/>
  </p:normalViewPr>
  <p:slideViewPr>
    <p:cSldViewPr snapToGrid="0" snapToObjects="1">
      <p:cViewPr varScale="1">
        <p:scale>
          <a:sx n="145" d="100"/>
          <a:sy n="145" d="100"/>
        </p:scale>
        <p:origin x="192" y="632"/>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showGuides="1">
      <p:cViewPr varScale="1">
        <p:scale>
          <a:sx n="150" d="100"/>
          <a:sy n="150" d="100"/>
        </p:scale>
        <p:origin x="4160"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sz="2000" b="1" dirty="0">
                <a:solidFill>
                  <a:schemeClr val="tx1"/>
                </a:solidFill>
                <a:latin typeface="Arial" panose="020B0604020202020204" pitchFamily="34" charset="0"/>
                <a:cs typeface="Arial" panose="020B0604020202020204" pitchFamily="34" charset="0"/>
              </a:rPr>
              <a:t>Breeding Cattle</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Breeding Cattle</c:v>
                </c:pt>
              </c:strCache>
            </c:strRef>
          </c:tx>
          <c:explosion val="7"/>
          <c:dPt>
            <c:idx val="0"/>
            <c:bubble3D val="0"/>
            <c:spPr>
              <a:solidFill>
                <a:srgbClr val="008550"/>
              </a:solidFill>
              <a:ln w="19050">
                <a:solidFill>
                  <a:schemeClr val="lt1"/>
                </a:solidFill>
              </a:ln>
              <a:effectLst/>
            </c:spPr>
            <c:extLst>
              <c:ext xmlns:c16="http://schemas.microsoft.com/office/drawing/2014/chart" uri="{C3380CC4-5D6E-409C-BE32-E72D297353CC}">
                <c16:uniqueId val="{00000001-2CC4-A74C-A476-EBDFD493AE1F}"/>
              </c:ext>
            </c:extLst>
          </c:dPt>
          <c:dPt>
            <c:idx val="1"/>
            <c:bubble3D val="0"/>
            <c:spPr>
              <a:solidFill>
                <a:srgbClr val="CBD3EB"/>
              </a:solidFill>
              <a:ln w="19050">
                <a:solidFill>
                  <a:schemeClr val="lt1"/>
                </a:solidFill>
              </a:ln>
              <a:effectLst/>
            </c:spPr>
            <c:extLst>
              <c:ext xmlns:c16="http://schemas.microsoft.com/office/drawing/2014/chart" uri="{C3380CC4-5D6E-409C-BE32-E72D297353CC}">
                <c16:uniqueId val="{00000003-2CC4-A74C-A476-EBDFD493AE1F}"/>
              </c:ext>
            </c:extLst>
          </c:dPt>
          <c:dPt>
            <c:idx val="2"/>
            <c:bubble3D val="0"/>
            <c:spPr>
              <a:solidFill>
                <a:srgbClr val="0033A0"/>
              </a:solidFill>
              <a:ln w="19050">
                <a:solidFill>
                  <a:schemeClr val="lt1"/>
                </a:solidFill>
              </a:ln>
              <a:effectLst/>
            </c:spPr>
            <c:extLst>
              <c:ext xmlns:c16="http://schemas.microsoft.com/office/drawing/2014/chart" uri="{C3380CC4-5D6E-409C-BE32-E72D297353CC}">
                <c16:uniqueId val="{00000005-2CC4-A74C-A476-EBDFD493AE1F}"/>
              </c:ext>
            </c:extLst>
          </c:dPt>
          <c:dPt>
            <c:idx val="3"/>
            <c:bubble3D val="0"/>
            <c:spPr>
              <a:solidFill>
                <a:srgbClr val="FFD100"/>
              </a:solidFill>
              <a:ln w="19050">
                <a:solidFill>
                  <a:schemeClr val="lt1"/>
                </a:solidFill>
              </a:ln>
              <a:effectLst/>
            </c:spPr>
            <c:extLst>
              <c:ext xmlns:c16="http://schemas.microsoft.com/office/drawing/2014/chart" uri="{C3380CC4-5D6E-409C-BE32-E72D297353CC}">
                <c16:uniqueId val="{00000007-2CC4-A74C-A476-EBDFD493AE1F}"/>
              </c:ext>
            </c:extLst>
          </c:dPt>
          <c:dPt>
            <c:idx val="4"/>
            <c:bubble3D val="0"/>
            <c:spPr>
              <a:solidFill>
                <a:srgbClr val="0C2340"/>
              </a:solidFill>
              <a:ln w="19050">
                <a:solidFill>
                  <a:schemeClr val="lt1"/>
                </a:solidFill>
              </a:ln>
              <a:effectLst/>
            </c:spPr>
            <c:extLst>
              <c:ext xmlns:c16="http://schemas.microsoft.com/office/drawing/2014/chart" uri="{C3380CC4-5D6E-409C-BE32-E72D297353CC}">
                <c16:uniqueId val="{00000009-2CC4-A74C-A476-EBDFD493AE1F}"/>
              </c:ext>
            </c:extLst>
          </c:dPt>
          <c:cat>
            <c:strRef>
              <c:f>Sheet1!$A$2:$A$6</c:f>
              <c:strCache>
                <c:ptCount val="5"/>
                <c:pt idx="0">
                  <c:v>Protein</c:v>
                </c:pt>
                <c:pt idx="1">
                  <c:v>Fat</c:v>
                </c:pt>
                <c:pt idx="2">
                  <c:v>Carbohydrate (Starch/Sugar)</c:v>
                </c:pt>
                <c:pt idx="3">
                  <c:v>Carbohydrate (Fiber)</c:v>
                </c:pt>
                <c:pt idx="4">
                  <c:v>Vitamins &amp; Minerals</c:v>
                </c:pt>
              </c:strCache>
            </c:strRef>
          </c:cat>
          <c:val>
            <c:numRef>
              <c:f>Sheet1!$B$2:$B$6</c:f>
              <c:numCache>
                <c:formatCode>General</c:formatCode>
                <c:ptCount val="5"/>
                <c:pt idx="0">
                  <c:v>7.5</c:v>
                </c:pt>
                <c:pt idx="1">
                  <c:v>4</c:v>
                </c:pt>
                <c:pt idx="2">
                  <c:v>15</c:v>
                </c:pt>
                <c:pt idx="3">
                  <c:v>70.5</c:v>
                </c:pt>
                <c:pt idx="4">
                  <c:v>3</c:v>
                </c:pt>
              </c:numCache>
            </c:numRef>
          </c:val>
          <c:extLst>
            <c:ext xmlns:c16="http://schemas.microsoft.com/office/drawing/2014/chart" uri="{C3380CC4-5D6E-409C-BE32-E72D297353CC}">
              <c16:uniqueId val="{0000000A-2CC4-A74C-A476-EBDFD493AE1F}"/>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sz="2000" b="1" dirty="0">
                <a:solidFill>
                  <a:schemeClr val="tx1"/>
                </a:solidFill>
                <a:latin typeface="Arial" panose="020B0604020202020204" pitchFamily="34" charset="0"/>
                <a:cs typeface="Arial" panose="020B0604020202020204" pitchFamily="34" charset="0"/>
              </a:rPr>
              <a:t>Feedlot Cattle</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Breeding Cattle</c:v>
                </c:pt>
              </c:strCache>
            </c:strRef>
          </c:tx>
          <c:explosion val="7"/>
          <c:dPt>
            <c:idx val="0"/>
            <c:bubble3D val="0"/>
            <c:spPr>
              <a:solidFill>
                <a:srgbClr val="008550"/>
              </a:solidFill>
              <a:ln w="19050">
                <a:solidFill>
                  <a:schemeClr val="lt1"/>
                </a:solidFill>
              </a:ln>
              <a:effectLst/>
            </c:spPr>
            <c:extLst>
              <c:ext xmlns:c16="http://schemas.microsoft.com/office/drawing/2014/chart" uri="{C3380CC4-5D6E-409C-BE32-E72D297353CC}">
                <c16:uniqueId val="{00000001-D030-EE46-AF16-9D5871251380}"/>
              </c:ext>
            </c:extLst>
          </c:dPt>
          <c:dPt>
            <c:idx val="1"/>
            <c:bubble3D val="0"/>
            <c:spPr>
              <a:solidFill>
                <a:srgbClr val="CBD3EB"/>
              </a:solidFill>
              <a:ln w="19050">
                <a:solidFill>
                  <a:schemeClr val="lt1"/>
                </a:solidFill>
              </a:ln>
              <a:effectLst/>
            </c:spPr>
            <c:extLst>
              <c:ext xmlns:c16="http://schemas.microsoft.com/office/drawing/2014/chart" uri="{C3380CC4-5D6E-409C-BE32-E72D297353CC}">
                <c16:uniqueId val="{00000003-D030-EE46-AF16-9D5871251380}"/>
              </c:ext>
            </c:extLst>
          </c:dPt>
          <c:dPt>
            <c:idx val="2"/>
            <c:bubble3D val="0"/>
            <c:spPr>
              <a:solidFill>
                <a:srgbClr val="0033A0"/>
              </a:solidFill>
              <a:ln w="19050">
                <a:solidFill>
                  <a:schemeClr val="lt1"/>
                </a:solidFill>
              </a:ln>
              <a:effectLst/>
            </c:spPr>
            <c:extLst>
              <c:ext xmlns:c16="http://schemas.microsoft.com/office/drawing/2014/chart" uri="{C3380CC4-5D6E-409C-BE32-E72D297353CC}">
                <c16:uniqueId val="{00000005-D030-EE46-AF16-9D5871251380}"/>
              </c:ext>
            </c:extLst>
          </c:dPt>
          <c:dPt>
            <c:idx val="3"/>
            <c:bubble3D val="0"/>
            <c:spPr>
              <a:solidFill>
                <a:srgbClr val="FFD100"/>
              </a:solidFill>
              <a:ln w="19050">
                <a:solidFill>
                  <a:schemeClr val="lt1"/>
                </a:solidFill>
              </a:ln>
              <a:effectLst/>
            </c:spPr>
            <c:extLst>
              <c:ext xmlns:c16="http://schemas.microsoft.com/office/drawing/2014/chart" uri="{C3380CC4-5D6E-409C-BE32-E72D297353CC}">
                <c16:uniqueId val="{00000007-D030-EE46-AF16-9D5871251380}"/>
              </c:ext>
            </c:extLst>
          </c:dPt>
          <c:dPt>
            <c:idx val="4"/>
            <c:bubble3D val="0"/>
            <c:spPr>
              <a:solidFill>
                <a:srgbClr val="0C2340"/>
              </a:solidFill>
              <a:ln w="19050">
                <a:solidFill>
                  <a:schemeClr val="lt1"/>
                </a:solidFill>
              </a:ln>
              <a:effectLst/>
            </c:spPr>
            <c:extLst>
              <c:ext xmlns:c16="http://schemas.microsoft.com/office/drawing/2014/chart" uri="{C3380CC4-5D6E-409C-BE32-E72D297353CC}">
                <c16:uniqueId val="{00000009-D030-EE46-AF16-9D5871251380}"/>
              </c:ext>
            </c:extLst>
          </c:dPt>
          <c:cat>
            <c:strRef>
              <c:f>Sheet1!$A$2:$A$6</c:f>
              <c:strCache>
                <c:ptCount val="5"/>
                <c:pt idx="0">
                  <c:v>Protein</c:v>
                </c:pt>
                <c:pt idx="1">
                  <c:v>Fat</c:v>
                </c:pt>
                <c:pt idx="2">
                  <c:v>Carbohydrate (Starch/Sugar)</c:v>
                </c:pt>
                <c:pt idx="3">
                  <c:v>Carbohydrate (Fiber)</c:v>
                </c:pt>
                <c:pt idx="4">
                  <c:v>Vitamins &amp; Minerals</c:v>
                </c:pt>
              </c:strCache>
            </c:strRef>
          </c:cat>
          <c:val>
            <c:numRef>
              <c:f>Sheet1!$B$2:$B$6</c:f>
              <c:numCache>
                <c:formatCode>General</c:formatCode>
                <c:ptCount val="5"/>
                <c:pt idx="0">
                  <c:v>13</c:v>
                </c:pt>
                <c:pt idx="1">
                  <c:v>4</c:v>
                </c:pt>
                <c:pt idx="2">
                  <c:v>72</c:v>
                </c:pt>
                <c:pt idx="3">
                  <c:v>8</c:v>
                </c:pt>
                <c:pt idx="4">
                  <c:v>3</c:v>
                </c:pt>
              </c:numCache>
            </c:numRef>
          </c:val>
          <c:extLst>
            <c:ext xmlns:c16="http://schemas.microsoft.com/office/drawing/2014/chart" uri="{C3380CC4-5D6E-409C-BE32-E72D297353CC}">
              <c16:uniqueId val="{0000000A-D030-EE46-AF16-9D5871251380}"/>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40B5AEC-DA65-9C5D-519C-20876A4E904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26C6B3B-248E-BF36-642B-F41CDC7D233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DEED89D-4402-EE4A-9811-87F9C4C9F77A}" type="datetimeFigureOut">
              <a:rPr lang="en-US" smtClean="0"/>
              <a:t>10/7/25</a:t>
            </a:fld>
            <a:endParaRPr lang="en-US"/>
          </a:p>
        </p:txBody>
      </p:sp>
      <p:sp>
        <p:nvSpPr>
          <p:cNvPr id="4" name="Footer Placeholder 3">
            <a:extLst>
              <a:ext uri="{FF2B5EF4-FFF2-40B4-BE49-F238E27FC236}">
                <a16:creationId xmlns:a16="http://schemas.microsoft.com/office/drawing/2014/main" id="{B07EC81C-4FF4-E4DD-A94F-E246D2D8F96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B23417D-A910-8748-AB67-F901E88C2FB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56340D0-ADD1-A24B-A510-884612EBEE7A}" type="slidenum">
              <a:rPr lang="en-US" smtClean="0"/>
              <a:t>‹#›</a:t>
            </a:fld>
            <a:endParaRPr lang="en-US"/>
          </a:p>
        </p:txBody>
      </p:sp>
    </p:spTree>
    <p:extLst>
      <p:ext uri="{BB962C8B-B14F-4D97-AF65-F5344CB8AC3E}">
        <p14:creationId xmlns:p14="http://schemas.microsoft.com/office/powerpoint/2010/main" val="198470877"/>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1E4DFFE-6730-794A-B002-F0FDEB0DDB67}" type="datetimeFigureOut">
              <a:rPr lang="en-US" smtClean="0"/>
              <a:t>10/7/25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77841F-7914-F74B-B71C-E706A0480A2D}" type="slidenum">
              <a:rPr lang="en-US" smtClean="0"/>
              <a:t>‹#›</a:t>
            </a:fld>
            <a:endParaRPr lang="en-US"/>
          </a:p>
        </p:txBody>
      </p:sp>
    </p:spTree>
    <p:extLst>
      <p:ext uri="{BB962C8B-B14F-4D97-AF65-F5344CB8AC3E}">
        <p14:creationId xmlns:p14="http://schemas.microsoft.com/office/powerpoint/2010/main" val="28273155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effectLst/>
                <a:latin typeface="Arial" panose="020B0604020202020204" pitchFamily="34" charset="0"/>
                <a:ea typeface="Aptos" panose="020B0004020202020204" pitchFamily="34" charset="0"/>
                <a:cs typeface="Arial" panose="020B0604020202020204" pitchFamily="34" charset="0"/>
              </a:rPr>
              <a:t>*This slide contains animations during slide show mode. These animations/mouse clicks are noted by a number in italicized parenthesis. *</a:t>
            </a:r>
            <a:endParaRPr lang="en-US" sz="1200"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1" dirty="0">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Arial" panose="020B0604020202020204" pitchFamily="34" charset="0"/>
                <a:cs typeface="Arial" panose="020B0604020202020204" pitchFamily="34" charset="0"/>
              </a:rPr>
              <a:t>What do you recall about what we learned during our last lesson? </a:t>
            </a:r>
          </a:p>
          <a:p>
            <a:endParaRPr lang="en-US" sz="1200" b="1" dirty="0">
              <a:latin typeface="Arial" panose="020B0604020202020204" pitchFamily="34" charset="0"/>
              <a:cs typeface="Arial" panose="020B0604020202020204" pitchFamily="34" charset="0"/>
            </a:endParaRPr>
          </a:p>
          <a:p>
            <a:r>
              <a:rPr lang="en-US" sz="1200" b="1" dirty="0">
                <a:latin typeface="Arial" panose="020B0604020202020204" pitchFamily="34" charset="0"/>
                <a:cs typeface="Arial" panose="020B0604020202020204" pitchFamily="34" charset="0"/>
              </a:rPr>
              <a:t>In lesson 4, we learned about how solar energy from the sun is transferred.</a:t>
            </a:r>
          </a:p>
          <a:p>
            <a:r>
              <a:rPr lang="en-US" sz="1200" b="0" i="1" dirty="0">
                <a:latin typeface="Arial" panose="020B0604020202020204" pitchFamily="34" charset="0"/>
                <a:cs typeface="Arial" panose="020B0604020202020204" pitchFamily="34" charset="0"/>
              </a:rPr>
              <a:t>(1) </a:t>
            </a:r>
            <a:r>
              <a:rPr lang="en-US" sz="1200" b="1" dirty="0">
                <a:latin typeface="Arial" panose="020B0604020202020204" pitchFamily="34" charset="0"/>
                <a:cs typeface="Arial" panose="020B0604020202020204" pitchFamily="34" charset="0"/>
              </a:rPr>
              <a:t>It is used by grass to grow creating sugars. </a:t>
            </a:r>
          </a:p>
          <a:p>
            <a:r>
              <a:rPr lang="en-US" sz="1200" b="0" i="1" dirty="0">
                <a:latin typeface="Arial" panose="020B0604020202020204" pitchFamily="34" charset="0"/>
                <a:cs typeface="Arial" panose="020B0604020202020204" pitchFamily="34" charset="0"/>
              </a:rPr>
              <a:t>(2) </a:t>
            </a:r>
            <a:r>
              <a:rPr lang="en-US" sz="1200" b="1" dirty="0">
                <a:latin typeface="Arial" panose="020B0604020202020204" pitchFamily="34" charset="0"/>
                <a:cs typeface="Arial" panose="020B0604020202020204" pitchFamily="34" charset="0"/>
              </a:rPr>
              <a:t>Which can be broken down by the cow’s special stomachs. </a:t>
            </a:r>
          </a:p>
          <a:p>
            <a:r>
              <a:rPr lang="en-US" sz="1200" b="0" i="1" dirty="0">
                <a:latin typeface="Arial" panose="020B0604020202020204" pitchFamily="34" charset="0"/>
                <a:cs typeface="Arial" panose="020B0604020202020204" pitchFamily="34" charset="0"/>
              </a:rPr>
              <a:t>(3) </a:t>
            </a:r>
            <a:r>
              <a:rPr lang="en-US" sz="1200" b="1" dirty="0">
                <a:latin typeface="Arial" panose="020B0604020202020204" pitchFamily="34" charset="0"/>
                <a:cs typeface="Arial" panose="020B0604020202020204" pitchFamily="34" charset="0"/>
              </a:rPr>
              <a:t>Cows use the energy they obtain for their daily functions but also to produce muscle (meat) and milk. </a:t>
            </a:r>
          </a:p>
          <a:p>
            <a:endParaRPr lang="en-US" sz="1200" b="1" dirty="0">
              <a:latin typeface="Arial" panose="020B0604020202020204" pitchFamily="34" charset="0"/>
              <a:cs typeface="Arial" panose="020B0604020202020204" pitchFamily="34" charset="0"/>
            </a:endParaRPr>
          </a:p>
          <a:p>
            <a:r>
              <a:rPr lang="en-US" sz="1200" b="1" dirty="0">
                <a:latin typeface="Arial" panose="020B0604020202020204" pitchFamily="34" charset="0"/>
                <a:cs typeface="Arial" panose="020B0604020202020204" pitchFamily="34" charset="0"/>
              </a:rPr>
              <a:t>In today’s lesson we will check in with our baby calf who is now about 6 months old. We will also learn about what will happen to our calf as he grows up.</a:t>
            </a:r>
          </a:p>
        </p:txBody>
      </p:sp>
      <p:sp>
        <p:nvSpPr>
          <p:cNvPr id="4" name="Slide Number Placeholder 3"/>
          <p:cNvSpPr>
            <a:spLocks noGrp="1"/>
          </p:cNvSpPr>
          <p:nvPr>
            <p:ph type="sldNum" sz="quarter" idx="5"/>
          </p:nvPr>
        </p:nvSpPr>
        <p:spPr/>
        <p:txBody>
          <a:bodyPr/>
          <a:lstStyle/>
          <a:p>
            <a:fld id="{B577841F-7914-F74B-B71C-E706A0480A2D}" type="slidenum">
              <a:rPr lang="en-US" smtClean="0"/>
              <a:t>2</a:t>
            </a:fld>
            <a:endParaRPr lang="en-US"/>
          </a:p>
        </p:txBody>
      </p:sp>
    </p:spTree>
    <p:extLst>
      <p:ext uri="{BB962C8B-B14F-4D97-AF65-F5344CB8AC3E}">
        <p14:creationId xmlns:p14="http://schemas.microsoft.com/office/powerpoint/2010/main" val="24300628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effectLst/>
                <a:latin typeface="Arial" panose="020B0604020202020204" pitchFamily="34" charset="0"/>
                <a:ea typeface="Aptos" panose="020B0004020202020204" pitchFamily="34" charset="0"/>
                <a:cs typeface="Arial" panose="020B0604020202020204" pitchFamily="34" charset="0"/>
              </a:rPr>
              <a:t>*This slide contains animations during slide show mode. These animations/mouse clicks are noted by a number in italicized parenthesis. *</a:t>
            </a:r>
            <a:endParaRPr lang="en-US" sz="1200" b="1" dirty="0">
              <a:latin typeface="Arial" panose="020B0604020202020204" pitchFamily="34"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a:p>
            <a:r>
              <a:rPr lang="en-US" sz="1200" b="1" dirty="0">
                <a:latin typeface="Arial" panose="020B0604020202020204" pitchFamily="34" charset="0"/>
                <a:cs typeface="Arial" panose="020B0604020202020204" pitchFamily="34" charset="0"/>
              </a:rPr>
              <a:t>Proteins provide slow release, long-term</a:t>
            </a:r>
            <a:r>
              <a:rPr lang="en-US" sz="1200" b="1" baseline="0" dirty="0">
                <a:latin typeface="Arial" panose="020B0604020202020204" pitchFamily="34" charset="0"/>
                <a:cs typeface="Arial" panose="020B0604020202020204" pitchFamily="34" charset="0"/>
              </a:rPr>
              <a:t> energy, which is used for muscle growth.</a:t>
            </a:r>
            <a:r>
              <a:rPr lang="en-US" sz="1200" b="1" kern="1200" dirty="0">
                <a:solidFill>
                  <a:schemeClr val="tx1"/>
                </a:solidFill>
                <a:effectLst/>
                <a:latin typeface="Arial" panose="020B0604020202020204" pitchFamily="34" charset="0"/>
                <a:ea typeface="+mn-ea"/>
                <a:cs typeface="Arial" panose="020B0604020202020204" pitchFamily="34" charset="0"/>
              </a:rPr>
              <a:t> </a:t>
            </a:r>
          </a:p>
          <a:p>
            <a:endParaRPr lang="en-US" sz="1200" b="1" kern="1200" dirty="0">
              <a:solidFill>
                <a:schemeClr val="tx1"/>
              </a:solidFill>
              <a:effectLst/>
              <a:latin typeface="Arial" panose="020B0604020202020204" pitchFamily="34" charset="0"/>
              <a:ea typeface="+mn-ea"/>
              <a:cs typeface="Arial" panose="020B0604020202020204" pitchFamily="34" charset="0"/>
            </a:endParaRPr>
          </a:p>
          <a:p>
            <a:r>
              <a:rPr lang="en-US" sz="1200" b="0" i="1" kern="1200" dirty="0">
                <a:solidFill>
                  <a:schemeClr val="tx1"/>
                </a:solidFill>
                <a:effectLst/>
                <a:latin typeface="Arial" panose="020B0604020202020204" pitchFamily="34" charset="0"/>
                <a:ea typeface="+mn-ea"/>
                <a:cs typeface="Arial" panose="020B0604020202020204" pitchFamily="34" charset="0"/>
              </a:rPr>
              <a:t>(1) </a:t>
            </a:r>
            <a:r>
              <a:rPr lang="en-US" sz="1200" b="1" kern="1200" dirty="0">
                <a:solidFill>
                  <a:schemeClr val="tx1"/>
                </a:solidFill>
                <a:effectLst/>
                <a:latin typeface="Arial" panose="020B0604020202020204" pitchFamily="34" charset="0"/>
                <a:ea typeface="+mn-ea"/>
                <a:cs typeface="Arial" panose="020B0604020202020204" pitchFamily="34" charset="0"/>
              </a:rPr>
              <a:t>Cow diets include alfalfa,</a:t>
            </a:r>
            <a:r>
              <a:rPr lang="en-US" sz="1200" b="1" kern="1200" baseline="0" dirty="0">
                <a:solidFill>
                  <a:schemeClr val="tx1"/>
                </a:solidFill>
                <a:effectLst/>
                <a:latin typeface="Arial" panose="020B0604020202020204" pitchFamily="34" charset="0"/>
                <a:ea typeface="+mn-ea"/>
                <a:cs typeface="Arial" panose="020B0604020202020204" pitchFamily="34" charset="0"/>
              </a:rPr>
              <a:t> soybean meal, and dried distillers' grains</a:t>
            </a:r>
          </a:p>
          <a:p>
            <a:endParaRPr lang="en-US" sz="1200" b="1" kern="1200" baseline="0" dirty="0">
              <a:solidFill>
                <a:schemeClr val="tx1"/>
              </a:solidFill>
              <a:effectLst/>
              <a:latin typeface="Arial" panose="020B0604020202020204" pitchFamily="34" charset="0"/>
              <a:ea typeface="+mn-ea"/>
              <a:cs typeface="Arial" panose="020B0604020202020204" pitchFamily="34" charset="0"/>
            </a:endParaRPr>
          </a:p>
          <a:p>
            <a:r>
              <a:rPr lang="en-US" sz="1200" b="0" i="1" kern="1200" baseline="0" dirty="0">
                <a:solidFill>
                  <a:schemeClr val="tx1"/>
                </a:solidFill>
                <a:effectLst/>
                <a:latin typeface="Arial" panose="020B0604020202020204" pitchFamily="34" charset="0"/>
                <a:ea typeface="+mn-ea"/>
                <a:cs typeface="Arial" panose="020B0604020202020204" pitchFamily="34" charset="0"/>
              </a:rPr>
              <a:t>(2) </a:t>
            </a:r>
            <a:r>
              <a:rPr lang="en-US" sz="1200" b="1" kern="1200" baseline="0" dirty="0">
                <a:solidFill>
                  <a:schemeClr val="tx1"/>
                </a:solidFill>
                <a:effectLst/>
                <a:latin typeface="Arial" panose="020B0604020202020204" pitchFamily="34" charset="0"/>
                <a:ea typeface="+mn-ea"/>
                <a:cs typeface="Arial" panose="020B0604020202020204" pitchFamily="34" charset="0"/>
              </a:rPr>
              <a:t>Human diets include meat, fish, poultry, beans</a:t>
            </a:r>
            <a:endParaRPr lang="en-US" sz="1200" b="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B577841F-7914-F74B-B71C-E706A0480A2D}" type="slidenum">
              <a:rPr lang="en-US" smtClean="0"/>
              <a:t>11</a:t>
            </a:fld>
            <a:endParaRPr lang="en-US"/>
          </a:p>
        </p:txBody>
      </p:sp>
    </p:spTree>
    <p:extLst>
      <p:ext uri="{BB962C8B-B14F-4D97-AF65-F5344CB8AC3E}">
        <p14:creationId xmlns:p14="http://schemas.microsoft.com/office/powerpoint/2010/main" val="5424701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effectLst/>
                <a:latin typeface="Arial" panose="020B0604020202020204" pitchFamily="34" charset="0"/>
                <a:ea typeface="Aptos" panose="020B0004020202020204" pitchFamily="34" charset="0"/>
                <a:cs typeface="Arial" panose="020B0604020202020204" pitchFamily="34" charset="0"/>
              </a:rPr>
              <a:t>*This slide contains animations during slide show mode. These animations/mouse clicks are noted by a number in italicized parenthesis. *</a:t>
            </a:r>
            <a:endParaRPr lang="en-US" sz="1200" b="1" dirty="0">
              <a:latin typeface="Arial" panose="020B0604020202020204" pitchFamily="34"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a:p>
            <a:r>
              <a:rPr lang="en-US" sz="1200" b="1" dirty="0">
                <a:latin typeface="Arial" panose="020B0604020202020204" pitchFamily="34" charset="0"/>
                <a:cs typeface="Arial" panose="020B0604020202020204" pitchFamily="34" charset="0"/>
              </a:rPr>
              <a:t>Fat </a:t>
            </a:r>
            <a:r>
              <a:rPr lang="en-US" sz="1200" b="1" kern="1200" dirty="0">
                <a:solidFill>
                  <a:schemeClr val="tx1"/>
                </a:solidFill>
                <a:effectLst/>
                <a:latin typeface="Arial" panose="020B0604020202020204" pitchFamily="34" charset="0"/>
                <a:ea typeface="+mn-ea"/>
                <a:cs typeface="Arial" panose="020B0604020202020204" pitchFamily="34" charset="0"/>
              </a:rPr>
              <a:t>Provides supplemented nutrients to the cow to meet requirements to keep them healthy. Your body needs some fat for energy to absorb vitamins to protect heart and brain health. There is good fat (HDL) and bad fat (LDL) </a:t>
            </a:r>
          </a:p>
          <a:p>
            <a:endParaRPr lang="en-US" sz="1200" b="1" kern="1200" dirty="0">
              <a:solidFill>
                <a:schemeClr val="tx1"/>
              </a:solidFill>
              <a:effectLst/>
              <a:latin typeface="Arial" panose="020B0604020202020204" pitchFamily="34" charset="0"/>
              <a:ea typeface="+mn-ea"/>
              <a:cs typeface="Arial" panose="020B0604020202020204" pitchFamily="34" charset="0"/>
            </a:endParaRPr>
          </a:p>
          <a:p>
            <a:r>
              <a:rPr lang="en-US" sz="1200" b="0" i="1" kern="1200" dirty="0">
                <a:solidFill>
                  <a:schemeClr val="tx1"/>
                </a:solidFill>
                <a:effectLst/>
                <a:latin typeface="Arial" panose="020B0604020202020204" pitchFamily="34" charset="0"/>
                <a:ea typeface="+mn-ea"/>
                <a:cs typeface="Arial" panose="020B0604020202020204" pitchFamily="34" charset="0"/>
              </a:rPr>
              <a:t>(1) </a:t>
            </a:r>
            <a:r>
              <a:rPr lang="en-US" sz="1200" b="1" kern="1200" dirty="0">
                <a:solidFill>
                  <a:schemeClr val="tx1"/>
                </a:solidFill>
                <a:effectLst/>
                <a:latin typeface="Arial" panose="020B0604020202020204" pitchFamily="34" charset="0"/>
                <a:ea typeface="+mn-ea"/>
                <a:cs typeface="Arial" panose="020B0604020202020204" pitchFamily="34" charset="0"/>
              </a:rPr>
              <a:t>Cow diets include </a:t>
            </a:r>
            <a:r>
              <a:rPr lang="en-US" sz="1200" b="1" kern="1200" baseline="0" dirty="0">
                <a:solidFill>
                  <a:schemeClr val="tx1"/>
                </a:solidFill>
                <a:effectLst/>
                <a:latin typeface="Arial" panose="020B0604020202020204" pitchFamily="34" charset="0"/>
                <a:ea typeface="+mn-ea"/>
                <a:cs typeface="Arial" panose="020B0604020202020204" pitchFamily="34" charset="0"/>
              </a:rPr>
              <a:t>dried distillers' grains and soybean meal</a:t>
            </a:r>
          </a:p>
          <a:p>
            <a:endParaRPr lang="en-US" sz="1200" b="1" kern="1200" baseline="0" dirty="0">
              <a:solidFill>
                <a:schemeClr val="tx1"/>
              </a:solidFill>
              <a:effectLst/>
              <a:latin typeface="Arial" panose="020B0604020202020204" pitchFamily="34" charset="0"/>
              <a:ea typeface="+mn-ea"/>
              <a:cs typeface="Arial" panose="020B0604020202020204" pitchFamily="34" charset="0"/>
            </a:endParaRPr>
          </a:p>
          <a:p>
            <a:r>
              <a:rPr lang="en-US" sz="1200" b="0" i="1" kern="1200" baseline="0" dirty="0">
                <a:solidFill>
                  <a:schemeClr val="tx1"/>
                </a:solidFill>
                <a:effectLst/>
                <a:latin typeface="Arial" panose="020B0604020202020204" pitchFamily="34" charset="0"/>
                <a:ea typeface="+mn-ea"/>
                <a:cs typeface="Arial" panose="020B0604020202020204" pitchFamily="34" charset="0"/>
              </a:rPr>
              <a:t>(2) </a:t>
            </a:r>
            <a:r>
              <a:rPr lang="en-US" sz="1200" b="1" kern="1200" baseline="0" dirty="0">
                <a:solidFill>
                  <a:schemeClr val="tx1"/>
                </a:solidFill>
                <a:effectLst/>
                <a:latin typeface="Arial" panose="020B0604020202020204" pitchFamily="34" charset="0"/>
                <a:ea typeface="+mn-ea"/>
                <a:cs typeface="Arial" panose="020B0604020202020204" pitchFamily="34" charset="0"/>
              </a:rPr>
              <a:t>Human diets include peanut butter, avocados, and nuts</a:t>
            </a:r>
            <a:endParaRPr lang="en-US" sz="1200" b="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B577841F-7914-F74B-B71C-E706A0480A2D}" type="slidenum">
              <a:rPr lang="en-US" smtClean="0"/>
              <a:t>12</a:t>
            </a:fld>
            <a:endParaRPr lang="en-US"/>
          </a:p>
        </p:txBody>
      </p:sp>
    </p:spTree>
    <p:extLst>
      <p:ext uri="{BB962C8B-B14F-4D97-AF65-F5344CB8AC3E}">
        <p14:creationId xmlns:p14="http://schemas.microsoft.com/office/powerpoint/2010/main" val="30620130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effectLst/>
                <a:latin typeface="Arial" panose="020B0604020202020204" pitchFamily="34" charset="0"/>
                <a:ea typeface="Aptos" panose="020B0004020202020204" pitchFamily="34" charset="0"/>
                <a:cs typeface="Arial" panose="020B0604020202020204" pitchFamily="34" charset="0"/>
              </a:rPr>
              <a:t>*This slide contains animations during slide show mode. These animations/mouse clicks are noted by a number in italicized parenthesis. *</a:t>
            </a:r>
            <a:endParaRPr lang="en-US" sz="1200" b="1" dirty="0">
              <a:latin typeface="Arial" panose="020B0604020202020204" pitchFamily="34" charset="0"/>
              <a:cs typeface="Arial" panose="020B0604020202020204" pitchFamily="34" charset="0"/>
            </a:endParaRPr>
          </a:p>
          <a:p>
            <a:endParaRPr lang="en-US" sz="1200" b="0" i="0" dirty="0">
              <a:solidFill>
                <a:srgbClr val="000000"/>
              </a:solidFill>
              <a:effectLst/>
              <a:latin typeface="Arial" panose="020B0604020202020204" pitchFamily="34" charset="0"/>
              <a:cs typeface="Arial" panose="020B0604020202020204" pitchFamily="34" charset="0"/>
            </a:endParaRPr>
          </a:p>
          <a:p>
            <a:r>
              <a:rPr lang="en-US" sz="1200" b="1" i="0" dirty="0">
                <a:solidFill>
                  <a:srgbClr val="000000"/>
                </a:solidFill>
                <a:effectLst/>
                <a:latin typeface="Arial" panose="020B0604020202020204" pitchFamily="34" charset="0"/>
                <a:cs typeface="Arial" panose="020B0604020202020204" pitchFamily="34" charset="0"/>
              </a:rPr>
              <a:t>Carbohydrates in the form of starch and sugars are digested to produce energy. </a:t>
            </a:r>
          </a:p>
          <a:p>
            <a:endParaRPr lang="en-US" sz="1200" b="1" kern="1200" dirty="0">
              <a:solidFill>
                <a:schemeClr val="tx1"/>
              </a:solidFill>
              <a:effectLst/>
              <a:latin typeface="Arial" panose="020B0604020202020204" pitchFamily="34" charset="0"/>
              <a:ea typeface="+mn-ea"/>
              <a:cs typeface="Arial" panose="020B0604020202020204" pitchFamily="34" charset="0"/>
            </a:endParaRPr>
          </a:p>
          <a:p>
            <a:r>
              <a:rPr lang="en-US" sz="1200" b="1" kern="1200" dirty="0">
                <a:solidFill>
                  <a:schemeClr val="tx1"/>
                </a:solidFill>
                <a:effectLst/>
                <a:latin typeface="Arial" panose="020B0604020202020204" pitchFamily="34" charset="0"/>
                <a:ea typeface="+mn-ea"/>
                <a:cs typeface="Arial" panose="020B0604020202020204" pitchFamily="34" charset="0"/>
              </a:rPr>
              <a:t>• Comes in three forms: Starch, Sugar and Fiber:</a:t>
            </a:r>
            <a:br>
              <a:rPr lang="en-US" sz="1200" b="1" dirty="0">
                <a:latin typeface="Arial" panose="020B0604020202020204" pitchFamily="34" charset="0"/>
                <a:cs typeface="Arial" panose="020B0604020202020204" pitchFamily="34" charset="0"/>
              </a:rPr>
            </a:br>
            <a:r>
              <a:rPr lang="en-US" sz="1200" b="1" kern="1200" dirty="0">
                <a:solidFill>
                  <a:schemeClr val="tx1"/>
                </a:solidFill>
                <a:effectLst/>
                <a:latin typeface="Arial" panose="020B0604020202020204" pitchFamily="34" charset="0"/>
                <a:ea typeface="+mn-ea"/>
                <a:cs typeface="Arial" panose="020B0604020202020204" pitchFamily="34" charset="0"/>
              </a:rPr>
              <a:t>• Starch and sugar provide calories</a:t>
            </a:r>
            <a:br>
              <a:rPr lang="en-US" sz="1200" b="1" dirty="0">
                <a:latin typeface="Arial" panose="020B0604020202020204" pitchFamily="34" charset="0"/>
                <a:cs typeface="Arial" panose="020B0604020202020204" pitchFamily="34" charset="0"/>
              </a:rPr>
            </a:br>
            <a:r>
              <a:rPr lang="en-US" sz="1200" b="1" kern="1200" dirty="0">
                <a:solidFill>
                  <a:schemeClr val="tx1"/>
                </a:solidFill>
                <a:effectLst/>
                <a:latin typeface="Arial" panose="020B0604020202020204" pitchFamily="34" charset="0"/>
                <a:ea typeface="+mn-ea"/>
                <a:cs typeface="Arial" panose="020B0604020202020204" pitchFamily="34" charset="0"/>
              </a:rPr>
              <a:t>(energy) for the body</a:t>
            </a:r>
            <a:br>
              <a:rPr lang="en-US" sz="1200" b="1" dirty="0">
                <a:latin typeface="Arial" panose="020B0604020202020204" pitchFamily="34" charset="0"/>
                <a:cs typeface="Arial" panose="020B0604020202020204" pitchFamily="34" charset="0"/>
              </a:rPr>
            </a:br>
            <a:r>
              <a:rPr lang="en-US" sz="1200" b="1" kern="1200" dirty="0">
                <a:solidFill>
                  <a:schemeClr val="tx1"/>
                </a:solidFill>
                <a:effectLst/>
                <a:latin typeface="Arial" panose="020B0604020202020204" pitchFamily="34" charset="0"/>
                <a:ea typeface="+mn-ea"/>
                <a:cs typeface="Arial" panose="020B0604020202020204" pitchFamily="34" charset="0"/>
              </a:rPr>
              <a:t>• Fiber helps your body eliminate waste</a:t>
            </a:r>
            <a:br>
              <a:rPr lang="en-US" sz="1200" b="1" dirty="0">
                <a:latin typeface="Arial" panose="020B0604020202020204" pitchFamily="34" charset="0"/>
                <a:cs typeface="Arial" panose="020B0604020202020204" pitchFamily="34" charset="0"/>
              </a:rPr>
            </a:br>
            <a:r>
              <a:rPr lang="en-US" sz="1200" b="1" kern="1200" dirty="0">
                <a:solidFill>
                  <a:schemeClr val="tx1"/>
                </a:solidFill>
                <a:effectLst/>
                <a:latin typeface="Arial" panose="020B0604020202020204" pitchFamily="34" charset="0"/>
                <a:ea typeface="+mn-ea"/>
                <a:cs typeface="Arial" panose="020B0604020202020204" pitchFamily="34" charset="0"/>
              </a:rPr>
              <a:t>products</a:t>
            </a:r>
          </a:p>
          <a:p>
            <a:endParaRPr lang="en-US" sz="1200" b="1" kern="1200" dirty="0">
              <a:solidFill>
                <a:schemeClr val="tx1"/>
              </a:solidFill>
              <a:effectLst/>
              <a:latin typeface="Arial" panose="020B0604020202020204" pitchFamily="34" charset="0"/>
              <a:ea typeface="+mn-ea"/>
              <a:cs typeface="Arial" panose="020B0604020202020204" pitchFamily="34" charset="0"/>
            </a:endParaRPr>
          </a:p>
          <a:p>
            <a:r>
              <a:rPr lang="en-US" sz="1200" b="0" i="1" kern="1200" dirty="0">
                <a:solidFill>
                  <a:schemeClr val="tx1"/>
                </a:solidFill>
                <a:effectLst/>
                <a:latin typeface="Arial" panose="020B0604020202020204" pitchFamily="34" charset="0"/>
                <a:ea typeface="+mn-ea"/>
                <a:cs typeface="Arial" panose="020B0604020202020204" pitchFamily="34" charset="0"/>
              </a:rPr>
              <a:t>(1) </a:t>
            </a:r>
            <a:r>
              <a:rPr lang="en-US" sz="1200" b="1" kern="1200" dirty="0">
                <a:solidFill>
                  <a:schemeClr val="tx1"/>
                </a:solidFill>
                <a:effectLst/>
                <a:latin typeface="Arial" panose="020B0604020202020204" pitchFamily="34" charset="0"/>
                <a:ea typeface="+mn-ea"/>
                <a:cs typeface="Arial" panose="020B0604020202020204" pitchFamily="34" charset="0"/>
              </a:rPr>
              <a:t>Cow diets include corn silage and</a:t>
            </a:r>
            <a:r>
              <a:rPr lang="en-US" sz="1200" b="1" kern="1200" baseline="0" dirty="0">
                <a:solidFill>
                  <a:schemeClr val="tx1"/>
                </a:solidFill>
                <a:effectLst/>
                <a:latin typeface="Arial" panose="020B0604020202020204" pitchFamily="34" charset="0"/>
                <a:ea typeface="+mn-ea"/>
                <a:cs typeface="Arial" panose="020B0604020202020204" pitchFamily="34" charset="0"/>
              </a:rPr>
              <a:t> </a:t>
            </a:r>
            <a:r>
              <a:rPr lang="en-US" sz="1200" b="1" dirty="0">
                <a:latin typeface="Arial" panose="020B0604020202020204" pitchFamily="34" charset="0"/>
                <a:cs typeface="Arial" panose="020B0604020202020204" pitchFamily="34" charset="0"/>
              </a:rPr>
              <a:t>cracked</a:t>
            </a:r>
            <a:r>
              <a:rPr lang="en-US" sz="1200" b="1" kern="1200" baseline="0" dirty="0">
                <a:solidFill>
                  <a:schemeClr val="tx1"/>
                </a:solidFill>
                <a:effectLst/>
                <a:latin typeface="Arial" panose="020B0604020202020204" pitchFamily="34" charset="0"/>
                <a:ea typeface="+mn-ea"/>
                <a:cs typeface="Arial" panose="020B0604020202020204" pitchFamily="34" charset="0"/>
              </a:rPr>
              <a:t> corn to meet these needs</a:t>
            </a:r>
            <a:endParaRPr lang="en-US" sz="1200" b="1" kern="1200" baseline="0" dirty="0">
              <a:solidFill>
                <a:schemeClr val="tx1"/>
              </a:solidFill>
              <a:effectLst/>
              <a:latin typeface="Arial" panose="020B0604020202020204" pitchFamily="34" charset="0"/>
              <a:ea typeface="Calibri"/>
              <a:cs typeface="Arial" panose="020B0604020202020204" pitchFamily="34" charset="0"/>
            </a:endParaRPr>
          </a:p>
          <a:p>
            <a:endParaRPr lang="en-US" sz="1200" b="1" kern="1200" baseline="0" dirty="0">
              <a:solidFill>
                <a:schemeClr val="tx1"/>
              </a:solidFill>
              <a:effectLst/>
              <a:latin typeface="Arial" panose="020B0604020202020204" pitchFamily="34" charset="0"/>
              <a:ea typeface="+mn-ea"/>
              <a:cs typeface="Arial" panose="020B0604020202020204" pitchFamily="34" charset="0"/>
            </a:endParaRPr>
          </a:p>
          <a:p>
            <a:r>
              <a:rPr lang="en-US" sz="1200" b="0" i="1" kern="1200" baseline="0" dirty="0">
                <a:solidFill>
                  <a:schemeClr val="tx1"/>
                </a:solidFill>
                <a:effectLst/>
                <a:latin typeface="Arial" panose="020B0604020202020204" pitchFamily="34" charset="0"/>
                <a:ea typeface="+mn-ea"/>
                <a:cs typeface="Arial" panose="020B0604020202020204" pitchFamily="34" charset="0"/>
              </a:rPr>
              <a:t>(2) </a:t>
            </a:r>
            <a:r>
              <a:rPr lang="en-US" sz="1200" b="1" kern="1200" baseline="0" dirty="0">
                <a:solidFill>
                  <a:schemeClr val="tx1"/>
                </a:solidFill>
                <a:effectLst/>
                <a:latin typeface="Arial" panose="020B0604020202020204" pitchFamily="34" charset="0"/>
                <a:ea typeface="+mn-ea"/>
                <a:cs typeface="Arial" panose="020B0604020202020204" pitchFamily="34" charset="0"/>
              </a:rPr>
              <a:t>Human diets include bread and pasta, some fruits and vegetables, milk, and yogurt</a:t>
            </a:r>
            <a:endParaRPr lang="en-US" sz="1200" b="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B577841F-7914-F74B-B71C-E706A0480A2D}" type="slidenum">
              <a:rPr lang="en-US" smtClean="0"/>
              <a:t>13</a:t>
            </a:fld>
            <a:endParaRPr lang="en-US"/>
          </a:p>
        </p:txBody>
      </p:sp>
    </p:spTree>
    <p:extLst>
      <p:ext uri="{BB962C8B-B14F-4D97-AF65-F5344CB8AC3E}">
        <p14:creationId xmlns:p14="http://schemas.microsoft.com/office/powerpoint/2010/main" val="8349303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effectLst/>
                <a:latin typeface="Arial" panose="020B0604020202020204" pitchFamily="34" charset="0"/>
                <a:ea typeface="Aptos" panose="020B0004020202020204" pitchFamily="34" charset="0"/>
                <a:cs typeface="Arial" panose="020B0604020202020204" pitchFamily="34" charset="0"/>
              </a:rPr>
              <a:t>*This slide contains animations during slide show mode. These animations/mouse clicks are noted by a number in italicized parenthesis. *</a:t>
            </a:r>
            <a:endParaRPr lang="en-US" sz="1200"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Arial" panose="020B0604020202020204" pitchFamily="34" charset="0"/>
                <a:cs typeface="Arial" panose="020B0604020202020204" pitchFamily="34" charset="0"/>
              </a:rPr>
              <a:t>Carbohydrates in the form of fiber help</a:t>
            </a:r>
            <a:r>
              <a:rPr lang="en-US" sz="1200" b="1" kern="1200" dirty="0">
                <a:solidFill>
                  <a:schemeClr val="tx1"/>
                </a:solidFill>
                <a:effectLst/>
                <a:latin typeface="Arial" panose="020B0604020202020204" pitchFamily="34" charset="0"/>
                <a:ea typeface="+mn-ea"/>
                <a:cs typeface="Arial" panose="020B0604020202020204" pitchFamily="34" charset="0"/>
              </a:rPr>
              <a:t> your body eliminate waste products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effectLst/>
              <a:latin typeface="Arial" panose="020B0604020202020204" pitchFamily="34" charset="0"/>
              <a:ea typeface="+mn-ea"/>
              <a:cs typeface="Arial" panose="020B0604020202020204" pitchFamily="34" charset="0"/>
            </a:endParaRPr>
          </a:p>
          <a:p>
            <a:r>
              <a:rPr lang="en-US" sz="1200" b="1" dirty="0">
                <a:latin typeface="Arial" panose="020B0604020202020204" pitchFamily="34" charset="0"/>
                <a:cs typeface="Arial" panose="020B0604020202020204" pitchFamily="34" charset="0"/>
              </a:rPr>
              <a:t>Fiber</a:t>
            </a:r>
            <a:r>
              <a:rPr lang="en-US" sz="1200" b="1" baseline="0" dirty="0">
                <a:latin typeface="Arial" panose="020B0604020202020204" pitchFamily="34" charset="0"/>
                <a:cs typeface="Arial" panose="020B0604020202020204" pitchFamily="34" charset="0"/>
              </a:rPr>
              <a:t> a</a:t>
            </a:r>
            <a:r>
              <a:rPr lang="en-US" sz="1200" b="1" kern="1200" dirty="0">
                <a:solidFill>
                  <a:schemeClr val="tx1"/>
                </a:solidFill>
                <a:effectLst/>
                <a:latin typeface="Arial" panose="020B0604020202020204" pitchFamily="34" charset="0"/>
                <a:ea typeface="+mn-ea"/>
                <a:cs typeface="Arial" panose="020B0604020202020204" pitchFamily="34" charset="0"/>
              </a:rPr>
              <a:t>ids in digestion and rumen function in cattle. Is an important part of gut health for humans as well. </a:t>
            </a:r>
          </a:p>
          <a:p>
            <a:endParaRPr lang="en-US" sz="1200" b="1" kern="1200" dirty="0">
              <a:solidFill>
                <a:schemeClr val="tx1"/>
              </a:solidFill>
              <a:effectLst/>
              <a:latin typeface="Arial" panose="020B0604020202020204" pitchFamily="34" charset="0"/>
              <a:ea typeface="+mn-ea"/>
              <a:cs typeface="Arial" panose="020B0604020202020204" pitchFamily="34" charset="0"/>
            </a:endParaRPr>
          </a:p>
          <a:p>
            <a:r>
              <a:rPr lang="en-US" sz="1200" b="0" i="1" kern="1200" dirty="0">
                <a:solidFill>
                  <a:schemeClr val="tx1"/>
                </a:solidFill>
                <a:effectLst/>
                <a:latin typeface="Arial" panose="020B0604020202020204" pitchFamily="34" charset="0"/>
                <a:ea typeface="+mn-ea"/>
                <a:cs typeface="Arial" panose="020B0604020202020204" pitchFamily="34" charset="0"/>
              </a:rPr>
              <a:t>(1) </a:t>
            </a:r>
            <a:r>
              <a:rPr lang="en-US" sz="1200" b="1" kern="1200" dirty="0">
                <a:solidFill>
                  <a:schemeClr val="tx1"/>
                </a:solidFill>
                <a:effectLst/>
                <a:latin typeface="Arial" panose="020B0604020202020204" pitchFamily="34" charset="0"/>
                <a:ea typeface="+mn-ea"/>
                <a:cs typeface="Arial" panose="020B0604020202020204" pitchFamily="34" charset="0"/>
              </a:rPr>
              <a:t>Cow diets include corn silage</a:t>
            </a:r>
            <a:r>
              <a:rPr lang="en-US" sz="1200" b="1" dirty="0">
                <a:latin typeface="Arial" panose="020B0604020202020204" pitchFamily="34" charset="0"/>
                <a:cs typeface="Arial" panose="020B0604020202020204" pitchFamily="34" charset="0"/>
              </a:rPr>
              <a:t>,</a:t>
            </a:r>
            <a:r>
              <a:rPr lang="en-US" sz="1200" b="1" kern="1200" baseline="0" dirty="0">
                <a:solidFill>
                  <a:schemeClr val="tx1"/>
                </a:solidFill>
                <a:effectLst/>
                <a:latin typeface="Arial" panose="020B0604020202020204" pitchFamily="34" charset="0"/>
                <a:ea typeface="+mn-ea"/>
                <a:cs typeface="Arial" panose="020B0604020202020204" pitchFamily="34" charset="0"/>
              </a:rPr>
              <a:t> </a:t>
            </a:r>
            <a:r>
              <a:rPr lang="en-US" sz="1200" b="1" dirty="0">
                <a:latin typeface="Arial" panose="020B0604020202020204" pitchFamily="34" charset="0"/>
                <a:cs typeface="Arial" panose="020B0604020202020204" pitchFamily="34" charset="0"/>
              </a:rPr>
              <a:t>straw, </a:t>
            </a:r>
            <a:r>
              <a:rPr lang="en-US" sz="1200" b="1" kern="1200" baseline="0" dirty="0">
                <a:solidFill>
                  <a:schemeClr val="tx1"/>
                </a:solidFill>
                <a:effectLst/>
                <a:latin typeface="Arial" panose="020B0604020202020204" pitchFamily="34" charset="0"/>
                <a:ea typeface="+mn-ea"/>
                <a:cs typeface="Arial" panose="020B0604020202020204" pitchFamily="34" charset="0"/>
              </a:rPr>
              <a:t>and hay to meet fiber needs</a:t>
            </a:r>
            <a:endParaRPr lang="en-US" sz="1200" b="1" kern="1200" baseline="0" dirty="0">
              <a:solidFill>
                <a:schemeClr val="tx1"/>
              </a:solidFill>
              <a:effectLst/>
              <a:latin typeface="Arial" panose="020B0604020202020204" pitchFamily="34" charset="0"/>
              <a:ea typeface="Calibri"/>
              <a:cs typeface="Arial" panose="020B0604020202020204" pitchFamily="34" charset="0"/>
            </a:endParaRPr>
          </a:p>
          <a:p>
            <a:endParaRPr lang="en-US" sz="1200" b="1" kern="1200" baseline="0" dirty="0">
              <a:solidFill>
                <a:schemeClr val="tx1"/>
              </a:solidFill>
              <a:effectLst/>
              <a:latin typeface="Arial" panose="020B0604020202020204" pitchFamily="34" charset="0"/>
              <a:ea typeface="+mn-ea"/>
              <a:cs typeface="Arial" panose="020B0604020202020204" pitchFamily="34" charset="0"/>
            </a:endParaRPr>
          </a:p>
          <a:p>
            <a:r>
              <a:rPr lang="en-US" sz="1200" b="0" i="1" kern="1200" baseline="0" dirty="0">
                <a:solidFill>
                  <a:schemeClr val="tx1"/>
                </a:solidFill>
                <a:effectLst/>
                <a:latin typeface="Arial" panose="020B0604020202020204" pitchFamily="34" charset="0"/>
                <a:ea typeface="+mn-ea"/>
                <a:cs typeface="Arial" panose="020B0604020202020204" pitchFamily="34" charset="0"/>
              </a:rPr>
              <a:t>(2) </a:t>
            </a:r>
            <a:r>
              <a:rPr lang="en-US" sz="1200" b="1" kern="1200" baseline="0" dirty="0">
                <a:solidFill>
                  <a:schemeClr val="tx1"/>
                </a:solidFill>
                <a:effectLst/>
                <a:latin typeface="Arial" panose="020B0604020202020204" pitchFamily="34" charset="0"/>
                <a:ea typeface="+mn-ea"/>
                <a:cs typeface="Arial" panose="020B0604020202020204" pitchFamily="34" charset="0"/>
              </a:rPr>
              <a:t>Human diets include grains, fruits, vegetables</a:t>
            </a:r>
            <a:endParaRPr lang="en-US" sz="1200" b="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B577841F-7914-F74B-B71C-E706A0480A2D}" type="slidenum">
              <a:rPr lang="en-US" smtClean="0"/>
              <a:t>14</a:t>
            </a:fld>
            <a:endParaRPr lang="en-US"/>
          </a:p>
        </p:txBody>
      </p:sp>
    </p:spTree>
    <p:extLst>
      <p:ext uri="{BB962C8B-B14F-4D97-AF65-F5344CB8AC3E}">
        <p14:creationId xmlns:p14="http://schemas.microsoft.com/office/powerpoint/2010/main" val="40952058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effectLst/>
                <a:latin typeface="Arial" panose="020B0604020202020204" pitchFamily="34" charset="0"/>
                <a:ea typeface="Aptos" panose="020B0004020202020204" pitchFamily="34" charset="0"/>
                <a:cs typeface="Arial" panose="020B0604020202020204" pitchFamily="34" charset="0"/>
              </a:rPr>
              <a:t>*This slide contains animations during slide show mode. These animations/mouse clicks are noted by a number in italicized parenthesis. *</a:t>
            </a:r>
            <a:endParaRPr lang="en-US" sz="1200"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Arial" panose="020B0604020202020204" pitchFamily="34" charset="0"/>
                <a:cs typeface="Arial" panose="020B0604020202020204" pitchFamily="34" charset="0"/>
              </a:rPr>
              <a:t>Vitamins </a:t>
            </a:r>
            <a:r>
              <a:rPr lang="en-US" sz="1200" b="1" kern="1200" dirty="0">
                <a:solidFill>
                  <a:schemeClr val="tx1"/>
                </a:solidFill>
                <a:effectLst/>
                <a:latin typeface="Arial" panose="020B0604020202020204" pitchFamily="34" charset="0"/>
                <a:ea typeface="+mn-ea"/>
                <a:cs typeface="Arial" panose="020B0604020202020204" pitchFamily="34" charset="0"/>
              </a:rPr>
              <a:t>help our body use other nutrients (protein, carbohydrates and fats) and</a:t>
            </a:r>
            <a:r>
              <a:rPr lang="en-US" sz="1200" b="1" kern="1200" baseline="0" dirty="0">
                <a:solidFill>
                  <a:schemeClr val="tx1"/>
                </a:solidFill>
                <a:effectLst/>
                <a:latin typeface="Arial" panose="020B0604020202020204" pitchFamily="34" charset="0"/>
                <a:ea typeface="+mn-ea"/>
                <a:cs typeface="Arial" panose="020B0604020202020204" pitchFamily="34" charset="0"/>
              </a:rPr>
              <a:t> minerals  are needed for normal growth and development to ensure healthy bones and blood.</a:t>
            </a:r>
            <a:endParaRPr lang="en-US" sz="1200" b="1" kern="1200" dirty="0">
              <a:solidFill>
                <a:schemeClr val="tx1"/>
              </a:solidFill>
              <a:effectLst/>
              <a:latin typeface="Arial" panose="020B0604020202020204" pitchFamily="34" charset="0"/>
              <a:ea typeface="+mn-ea"/>
              <a:cs typeface="Arial" panose="020B0604020202020204" pitchFamily="34" charset="0"/>
            </a:endParaRPr>
          </a:p>
          <a:p>
            <a:endParaRPr lang="en-US" sz="1200" b="1" kern="1200" dirty="0">
              <a:solidFill>
                <a:schemeClr val="tx1"/>
              </a:solidFill>
              <a:effectLst/>
              <a:latin typeface="Arial" panose="020B0604020202020204" pitchFamily="34" charset="0"/>
              <a:ea typeface="+mn-ea"/>
              <a:cs typeface="Arial" panose="020B0604020202020204" pitchFamily="34" charset="0"/>
            </a:endParaRPr>
          </a:p>
          <a:p>
            <a:r>
              <a:rPr lang="en-US" sz="1200" b="0" i="1" kern="1200" dirty="0">
                <a:solidFill>
                  <a:schemeClr val="tx1"/>
                </a:solidFill>
                <a:effectLst/>
                <a:latin typeface="Arial" panose="020B0604020202020204" pitchFamily="34" charset="0"/>
                <a:ea typeface="+mn-ea"/>
                <a:cs typeface="Arial" panose="020B0604020202020204" pitchFamily="34" charset="0"/>
              </a:rPr>
              <a:t>(1) </a:t>
            </a:r>
            <a:r>
              <a:rPr lang="en-US" sz="1200" b="1" kern="1200" dirty="0">
                <a:solidFill>
                  <a:schemeClr val="tx1"/>
                </a:solidFill>
                <a:effectLst/>
                <a:latin typeface="Arial" panose="020B0604020202020204" pitchFamily="34" charset="0"/>
                <a:ea typeface="+mn-ea"/>
                <a:cs typeface="Arial" panose="020B0604020202020204" pitchFamily="34" charset="0"/>
              </a:rPr>
              <a:t>Cow diets include </a:t>
            </a:r>
            <a:r>
              <a:rPr lang="en-US" sz="1200" b="1" kern="1200" baseline="0" dirty="0">
                <a:solidFill>
                  <a:schemeClr val="tx1"/>
                </a:solidFill>
                <a:effectLst/>
                <a:latin typeface="Arial" panose="020B0604020202020204" pitchFamily="34" charset="0"/>
                <a:ea typeface="+mn-ea"/>
                <a:cs typeface="Arial" panose="020B0604020202020204" pitchFamily="34" charset="0"/>
              </a:rPr>
              <a:t>various forages that they graze as well as supplements that provide additional vitamins and minerals to feed.</a:t>
            </a:r>
          </a:p>
          <a:p>
            <a:endParaRPr lang="en-US" sz="1200" b="1" kern="1200" baseline="0" dirty="0">
              <a:solidFill>
                <a:schemeClr val="tx1"/>
              </a:solidFill>
              <a:effectLst/>
              <a:latin typeface="Arial" panose="020B0604020202020204" pitchFamily="34" charset="0"/>
              <a:ea typeface="+mn-ea"/>
              <a:cs typeface="Arial" panose="020B0604020202020204" pitchFamily="34" charset="0"/>
            </a:endParaRPr>
          </a:p>
          <a:p>
            <a:r>
              <a:rPr lang="en-US" sz="1200" b="0" i="1" kern="1200" baseline="0" dirty="0">
                <a:solidFill>
                  <a:schemeClr val="tx1"/>
                </a:solidFill>
                <a:effectLst/>
                <a:latin typeface="Arial" panose="020B0604020202020204" pitchFamily="34" charset="0"/>
                <a:ea typeface="+mn-ea"/>
                <a:cs typeface="Arial" panose="020B0604020202020204" pitchFamily="34" charset="0"/>
              </a:rPr>
              <a:t>(2) </a:t>
            </a:r>
            <a:r>
              <a:rPr lang="en-US" sz="1200" b="1" kern="1200" baseline="0" dirty="0">
                <a:solidFill>
                  <a:schemeClr val="tx1"/>
                </a:solidFill>
                <a:effectLst/>
                <a:latin typeface="Arial" panose="020B0604020202020204" pitchFamily="34" charset="0"/>
                <a:ea typeface="+mn-ea"/>
                <a:cs typeface="Arial" panose="020B0604020202020204" pitchFamily="34" charset="0"/>
              </a:rPr>
              <a:t>Human diets get their vitamins and minerals from a variety of </a:t>
            </a:r>
            <a:r>
              <a:rPr lang="en-US" sz="1200" b="1" kern="1200" dirty="0">
                <a:solidFill>
                  <a:schemeClr val="tx1"/>
                </a:solidFill>
                <a:effectLst/>
                <a:latin typeface="Arial" panose="020B0604020202020204" pitchFamily="34" charset="0"/>
                <a:ea typeface="+mn-ea"/>
                <a:cs typeface="Arial" panose="020B0604020202020204" pitchFamily="34" charset="0"/>
              </a:rPr>
              <a:t>foods as well as supplements.</a:t>
            </a:r>
            <a:endParaRPr lang="en-US" sz="1200" b="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B577841F-7914-F74B-B71C-E706A0480A2D}" type="slidenum">
              <a:rPr lang="en-US" smtClean="0"/>
              <a:t>15</a:t>
            </a:fld>
            <a:endParaRPr lang="en-US"/>
          </a:p>
        </p:txBody>
      </p:sp>
    </p:spTree>
    <p:extLst>
      <p:ext uri="{BB962C8B-B14F-4D97-AF65-F5344CB8AC3E}">
        <p14:creationId xmlns:p14="http://schemas.microsoft.com/office/powerpoint/2010/main" val="41591779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Arial" panose="020B0604020202020204" pitchFamily="34" charset="0"/>
                <a:ea typeface="+mn-ea"/>
                <a:cs typeface="Arial" panose="020B0604020202020204" pitchFamily="34" charset="0"/>
              </a:rPr>
              <a:t>In order to make sure that the cattle are getting all the nutrients they need, Ranchers need to find ways to get a variety of foods into their diets. To do this, they often mix feeds together for them to eat.</a:t>
            </a:r>
          </a:p>
          <a:p>
            <a:endParaRPr lang="en-US" sz="1200" b="1" u="none" strike="noStrike" kern="1200" dirty="0">
              <a:solidFill>
                <a:schemeClr val="tx1"/>
              </a:solidFill>
              <a:effectLst/>
              <a:latin typeface="Arial" panose="020B0604020202020204" pitchFamily="34" charset="0"/>
              <a:ea typeface="+mn-ea"/>
              <a:cs typeface="Arial" panose="020B0604020202020204" pitchFamily="34" charset="0"/>
            </a:endParaRPr>
          </a:p>
          <a:p>
            <a:r>
              <a:rPr lang="en-US" sz="1200" b="1" u="none" strike="noStrike" kern="1200" dirty="0">
                <a:solidFill>
                  <a:schemeClr val="tx1"/>
                </a:solidFill>
                <a:effectLst/>
                <a:latin typeface="Arial" panose="020B0604020202020204" pitchFamily="34" charset="0"/>
                <a:ea typeface="+mn-ea"/>
                <a:cs typeface="Arial" panose="020B0604020202020204" pitchFamily="34" charset="0"/>
              </a:rPr>
              <a:t>Think about a trail mix. It has many different types of foods mixed into it. This is what ranchers may do in order to create a balanced diet for their cattle.  This cattle trail mix is a Total Mixed Ration or TMR. </a:t>
            </a:r>
          </a:p>
          <a:p>
            <a:endParaRPr lang="en-US" sz="1200" b="1" u="none" strike="noStrike" kern="1200" dirty="0">
              <a:solidFill>
                <a:schemeClr val="tx1"/>
              </a:solidFill>
              <a:effectLst/>
              <a:latin typeface="Arial" panose="020B0604020202020204" pitchFamily="34" charset="0"/>
              <a:ea typeface="+mn-ea"/>
              <a:cs typeface="Arial" panose="020B0604020202020204" pitchFamily="34" charset="0"/>
            </a:endParaRPr>
          </a:p>
          <a:p>
            <a:r>
              <a:rPr lang="en-US" sz="1200" b="1" u="none" strike="noStrike" kern="1200" dirty="0">
                <a:solidFill>
                  <a:schemeClr val="tx1"/>
                </a:solidFill>
                <a:effectLst/>
                <a:latin typeface="Arial" panose="020B0604020202020204" pitchFamily="34" charset="0"/>
                <a:ea typeface="+mn-ea"/>
                <a:cs typeface="Arial" panose="020B0604020202020204" pitchFamily="34" charset="0"/>
              </a:rPr>
              <a:t>Ranchers measure out certain amounts of each ingredient and mix it together. </a:t>
            </a:r>
          </a:p>
          <a:p>
            <a:r>
              <a:rPr lang="en-US" sz="1200" b="1" kern="1200" dirty="0">
                <a:solidFill>
                  <a:schemeClr val="tx1"/>
                </a:solidFill>
                <a:effectLst/>
                <a:latin typeface="Arial" panose="020B0604020202020204" pitchFamily="34" charset="0"/>
                <a:ea typeface="+mn-ea"/>
                <a:cs typeface="Arial" panose="020B0604020202020204" pitchFamily="34" charset="0"/>
              </a:rPr>
              <a:t> </a:t>
            </a:r>
          </a:p>
          <a:p>
            <a:r>
              <a:rPr lang="en-US" sz="1200" b="1" dirty="0">
                <a:latin typeface="Arial" panose="020B0604020202020204" pitchFamily="34" charset="0"/>
                <a:cs typeface="Arial" panose="020B0604020202020204" pitchFamily="34" charset="0"/>
              </a:rPr>
              <a:t>Let’s make a TMR of our own</a:t>
            </a:r>
          </a:p>
        </p:txBody>
      </p:sp>
      <p:sp>
        <p:nvSpPr>
          <p:cNvPr id="4" name="Slide Number Placeholder 3"/>
          <p:cNvSpPr>
            <a:spLocks noGrp="1"/>
          </p:cNvSpPr>
          <p:nvPr>
            <p:ph type="sldNum" sz="quarter" idx="5"/>
          </p:nvPr>
        </p:nvSpPr>
        <p:spPr/>
        <p:txBody>
          <a:bodyPr/>
          <a:lstStyle/>
          <a:p>
            <a:fld id="{B577841F-7914-F74B-B71C-E706A0480A2D}" type="slidenum">
              <a:rPr lang="en-US" smtClean="0"/>
              <a:t>16</a:t>
            </a:fld>
            <a:endParaRPr lang="en-US"/>
          </a:p>
        </p:txBody>
      </p:sp>
    </p:spTree>
    <p:extLst>
      <p:ext uri="{BB962C8B-B14F-4D97-AF65-F5344CB8AC3E}">
        <p14:creationId xmlns:p14="http://schemas.microsoft.com/office/powerpoint/2010/main" val="41005789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Arial" panose="020B0604020202020204" pitchFamily="34" charset="0"/>
                <a:cs typeface="Arial" panose="020B0604020202020204" pitchFamily="34" charset="0"/>
              </a:rPr>
              <a:t>This chart and corresponding graphs give a broad generalization about the difference between breeding beef and feedlot cattle diets. Just like you and me the diets of animals vary depending on their health, age, and what they have going on in their life. For example, an Olympic Athlete has very different nutrition needs than we do. Breeding beef, who exist to reproduce, need a different diet than feedlot cattle, who exist to grow muscle for meat production. </a:t>
            </a:r>
          </a:p>
          <a:p>
            <a:endParaRPr lang="en-US" sz="1200" b="1" dirty="0">
              <a:latin typeface="Arial" panose="020B0604020202020204" pitchFamily="34" charset="0"/>
              <a:cs typeface="Arial" panose="020B0604020202020204" pitchFamily="34" charset="0"/>
            </a:endParaRPr>
          </a:p>
          <a:p>
            <a:r>
              <a:rPr lang="en-US" sz="1200" b="1" dirty="0">
                <a:latin typeface="Arial" panose="020B0604020202020204" pitchFamily="34" charset="0"/>
                <a:cs typeface="Arial" panose="020B0604020202020204" pitchFamily="34" charset="0"/>
              </a:rPr>
              <a:t>What do you notice is the largest difference between the two diets? – </a:t>
            </a:r>
            <a:r>
              <a:rPr lang="en-US" sz="1200" b="0" i="1" dirty="0">
                <a:latin typeface="Arial" panose="020B0604020202020204" pitchFamily="34" charset="0"/>
                <a:cs typeface="Arial" panose="020B0604020202020204" pitchFamily="34" charset="0"/>
              </a:rPr>
              <a:t>The type of carbohydrate and the amount of protein. </a:t>
            </a:r>
            <a:endParaRPr lang="en-US" sz="1200" b="1" dirty="0">
              <a:latin typeface="Arial" panose="020B0604020202020204" pitchFamily="34" charset="0"/>
              <a:cs typeface="Arial" panose="020B0604020202020204" pitchFamily="34" charset="0"/>
            </a:endParaRPr>
          </a:p>
          <a:p>
            <a:endParaRPr lang="en-US" sz="1200" b="1" dirty="0">
              <a:latin typeface="Arial" panose="020B0604020202020204" pitchFamily="34" charset="0"/>
              <a:cs typeface="Arial" panose="020B0604020202020204" pitchFamily="34" charset="0"/>
            </a:endParaRPr>
          </a:p>
          <a:p>
            <a:r>
              <a:rPr lang="en-US" sz="1200" b="1" i="0" dirty="0">
                <a:latin typeface="Arial" panose="020B0604020202020204" pitchFamily="34" charset="0"/>
                <a:cs typeface="Arial" panose="020B0604020202020204" pitchFamily="34" charset="0"/>
              </a:rPr>
              <a:t>Why do you think this is?</a:t>
            </a:r>
          </a:p>
          <a:p>
            <a:r>
              <a:rPr lang="en-US" sz="1200" b="0" i="1" dirty="0">
                <a:latin typeface="Arial" panose="020B0604020202020204" pitchFamily="34" charset="0"/>
                <a:cs typeface="Arial" panose="020B0604020202020204" pitchFamily="34" charset="0"/>
              </a:rPr>
              <a:t>Proteins are used for muscle growth and cattle in the feedlot are being fed to produce more muscle for meat.</a:t>
            </a:r>
          </a:p>
          <a:p>
            <a:r>
              <a:rPr lang="en-US" sz="1200" b="0" i="1" dirty="0">
                <a:latin typeface="Arial" panose="020B0604020202020204" pitchFamily="34" charset="0"/>
                <a:cs typeface="Arial" panose="020B0604020202020204" pitchFamily="34" charset="0"/>
              </a:rPr>
              <a:t>Starch and sugar carbohydrates </a:t>
            </a:r>
            <a:r>
              <a:rPr lang="en-US" sz="1200" i="1" dirty="0">
                <a:latin typeface="Arial" panose="020B0604020202020204" pitchFamily="34" charset="0"/>
                <a:cs typeface="Arial" panose="020B0604020202020204" pitchFamily="34" charset="0"/>
              </a:rPr>
              <a:t>give animals lots of energy to grow quickly. These are high in energy and allow our cattle to grow muscle and fat quicker than fiber carbohydrates. </a:t>
            </a:r>
            <a:endParaRPr lang="en-US" sz="1200" b="0" i="1" dirty="0">
              <a:latin typeface="Arial" panose="020B0604020202020204" pitchFamily="34" charset="0"/>
              <a:ea typeface="Calibri"/>
              <a:cs typeface="Arial" panose="020B0604020202020204" pitchFamily="34" charset="0"/>
            </a:endParaRPr>
          </a:p>
          <a:p>
            <a:r>
              <a:rPr lang="en-US" sz="1200" i="1" dirty="0">
                <a:latin typeface="Arial" panose="020B0604020202020204" pitchFamily="34" charset="0"/>
                <a:ea typeface="Calibri"/>
                <a:cs typeface="Arial" panose="020B0604020202020204" pitchFamily="34" charset="0"/>
              </a:rPr>
              <a:t>Fiber carbohydrate provide cattle with energy but require much more work to digest. Breeding animals get most of their energy from fiber as it allows them to grow slower. Since their life cycle is much longer than a feedlot animal, we do not want them to grow too quickly as it can affect their health later in life. Fiber is also needed for cattle to have healthy and happy stomachs (prevent them from getting stomach aches), this is why feedlot cattle do receive some fiber carbohydrates. </a:t>
            </a:r>
            <a:endParaRPr lang="en-US" sz="1200" b="0" i="1" dirty="0">
              <a:latin typeface="Arial" panose="020B0604020202020204" pitchFamily="34" charset="0"/>
              <a:ea typeface="Calibri"/>
              <a:cs typeface="Arial" panose="020B0604020202020204" pitchFamily="34" charset="0"/>
            </a:endParaRPr>
          </a:p>
          <a:p>
            <a:r>
              <a:rPr lang="en-US" sz="1200" i="1" dirty="0">
                <a:latin typeface="Arial" panose="020B0604020202020204" pitchFamily="34" charset="0"/>
                <a:ea typeface="Calibri"/>
                <a:cs typeface="Arial" panose="020B0604020202020204" pitchFamily="34" charset="0"/>
              </a:rPr>
              <a:t>All cattle require vitamins and minerals, so their bodies stay strong and healthy. No matter what path these animals take the need for vitamins and minerals is the same. </a:t>
            </a:r>
          </a:p>
        </p:txBody>
      </p:sp>
      <p:sp>
        <p:nvSpPr>
          <p:cNvPr id="4" name="Slide Number Placeholder 3"/>
          <p:cNvSpPr>
            <a:spLocks noGrp="1"/>
          </p:cNvSpPr>
          <p:nvPr>
            <p:ph type="sldNum" sz="quarter" idx="5"/>
          </p:nvPr>
        </p:nvSpPr>
        <p:spPr/>
        <p:txBody>
          <a:bodyPr/>
          <a:lstStyle/>
          <a:p>
            <a:fld id="{B577841F-7914-F74B-B71C-E706A0480A2D}" type="slidenum">
              <a:rPr lang="en-US" smtClean="0"/>
              <a:t>17</a:t>
            </a:fld>
            <a:endParaRPr lang="en-US"/>
          </a:p>
        </p:txBody>
      </p:sp>
    </p:spTree>
    <p:extLst>
      <p:ext uri="{BB962C8B-B14F-4D97-AF65-F5344CB8AC3E}">
        <p14:creationId xmlns:p14="http://schemas.microsoft.com/office/powerpoint/2010/main" val="4566057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fontAlgn="base">
              <a:spcBef>
                <a:spcPts val="0"/>
              </a:spcBef>
              <a:spcAft>
                <a:spcPts val="0"/>
              </a:spcAft>
            </a:pPr>
            <a:r>
              <a:rPr lang="en-US" sz="1200" b="1" dirty="0">
                <a:effectLst/>
                <a:latin typeface="Arial" panose="020B0604020202020204" pitchFamily="34" charset="0"/>
                <a:ea typeface="Times New Roman" panose="02020603050405020304" pitchFamily="18" charset="0"/>
                <a:cs typeface="Arial" panose="020B0604020202020204" pitchFamily="34" charset="0"/>
              </a:rPr>
              <a:t>Have youth flip a coin to identify which ration they will be making.  </a:t>
            </a:r>
          </a:p>
          <a:p>
            <a:pPr marL="0" marR="0" fontAlgn="base">
              <a:spcBef>
                <a:spcPts val="0"/>
              </a:spcBef>
              <a:spcAft>
                <a:spcPts val="0"/>
              </a:spcAft>
            </a:pPr>
            <a:r>
              <a:rPr lang="en-US" sz="1200" b="1" dirty="0">
                <a:effectLst/>
                <a:latin typeface="Arial" panose="020B0604020202020204" pitchFamily="34" charset="0"/>
                <a:ea typeface="Times New Roman" panose="02020603050405020304" pitchFamily="18" charset="0"/>
                <a:cs typeface="Arial" panose="020B0604020202020204" pitchFamily="34" charset="0"/>
              </a:rPr>
              <a:t>Heads = Breeding Cattle</a:t>
            </a:r>
          </a:p>
          <a:p>
            <a:pPr marL="0" marR="0" fontAlgn="base">
              <a:spcBef>
                <a:spcPts val="0"/>
              </a:spcBef>
              <a:spcAft>
                <a:spcPts val="0"/>
              </a:spcAft>
            </a:pPr>
            <a:r>
              <a:rPr lang="en-US" sz="1200" b="1" dirty="0">
                <a:effectLst/>
                <a:latin typeface="Arial" panose="020B0604020202020204" pitchFamily="34" charset="0"/>
                <a:ea typeface="Times New Roman" panose="02020603050405020304" pitchFamily="18" charset="0"/>
                <a:cs typeface="Arial" panose="020B0604020202020204" pitchFamily="34" charset="0"/>
              </a:rPr>
              <a:t>Tails – Feedlot Cattle</a:t>
            </a:r>
          </a:p>
          <a:p>
            <a:pPr marL="0" marR="0" fontAlgn="base">
              <a:spcBef>
                <a:spcPts val="0"/>
              </a:spcBef>
              <a:spcAft>
                <a:spcPts val="0"/>
              </a:spcAft>
            </a:pPr>
            <a:r>
              <a:rPr lang="en-US" sz="1200" b="1" dirty="0">
                <a:effectLst/>
                <a:latin typeface="Arial" panose="020B0604020202020204" pitchFamily="34" charset="0"/>
                <a:ea typeface="Times New Roman" panose="02020603050405020304" pitchFamily="18" charset="0"/>
                <a:cs typeface="Arial" panose="020B0604020202020204" pitchFamily="34" charset="0"/>
              </a:rPr>
              <a:t>Use the recipe provided on the slide to measure out their rations.</a:t>
            </a:r>
          </a:p>
          <a:p>
            <a:pPr marL="0" marR="0" fontAlgn="base">
              <a:spcBef>
                <a:spcPts val="0"/>
              </a:spcBef>
              <a:spcAft>
                <a:spcPts val="0"/>
              </a:spcAft>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US" sz="1200" b="1" dirty="0">
                <a:effectLst/>
                <a:latin typeface="Arial" panose="020B0604020202020204" pitchFamily="34" charset="0"/>
                <a:ea typeface="Times New Roman" panose="02020603050405020304" pitchFamily="18" charset="0"/>
                <a:cs typeface="Arial" panose="020B0604020202020204" pitchFamily="34" charset="0"/>
              </a:rPr>
              <a:t>Have the students mix up their rations and compare – they can then enjoy their treat while they watch the Bull Sale and Feedlot videos.</a:t>
            </a:r>
          </a:p>
        </p:txBody>
      </p:sp>
      <p:sp>
        <p:nvSpPr>
          <p:cNvPr id="4" name="Slide Number Placeholder 3"/>
          <p:cNvSpPr>
            <a:spLocks noGrp="1"/>
          </p:cNvSpPr>
          <p:nvPr>
            <p:ph type="sldNum" sz="quarter" idx="5"/>
          </p:nvPr>
        </p:nvSpPr>
        <p:spPr/>
        <p:txBody>
          <a:bodyPr/>
          <a:lstStyle/>
          <a:p>
            <a:fld id="{B577841F-7914-F74B-B71C-E706A0480A2D}" type="slidenum">
              <a:rPr lang="en-US" smtClean="0"/>
              <a:t>18</a:t>
            </a:fld>
            <a:endParaRPr lang="en-US"/>
          </a:p>
        </p:txBody>
      </p:sp>
    </p:spTree>
    <p:extLst>
      <p:ext uri="{BB962C8B-B14F-4D97-AF65-F5344CB8AC3E}">
        <p14:creationId xmlns:p14="http://schemas.microsoft.com/office/powerpoint/2010/main" val="10208743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panose="020B0604020202020204" pitchFamily="34" charset="0"/>
                <a:cs typeface="Arial" panose="020B0604020202020204" pitchFamily="34" charset="0"/>
              </a:rPr>
              <a:t>Calves that are not kept for reproduction are destined for the feedlot where they will spend the remainder of their life focused on gaining weight and producing muscle.</a:t>
            </a:r>
          </a:p>
          <a:p>
            <a:endParaRPr lang="en-US"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Feedlots specialize</a:t>
            </a:r>
            <a:r>
              <a:rPr lang="en-US" sz="1200" b="1" dirty="0">
                <a:latin typeface="Arial" panose="020B0604020202020204" pitchFamily="34" charset="0"/>
                <a:cs typeface="Arial" panose="020B0604020202020204" pitchFamily="34" charset="0"/>
              </a:rPr>
              <a:t> in providing cattle with the nutrition needed to produce quality meat that will eventually make it to your grocery store.  In this video we will talk with a small feedlot owner and learn a bit about their operation. </a:t>
            </a:r>
          </a:p>
        </p:txBody>
      </p:sp>
      <p:sp>
        <p:nvSpPr>
          <p:cNvPr id="4" name="Slide Number Placeholder 3"/>
          <p:cNvSpPr>
            <a:spLocks noGrp="1"/>
          </p:cNvSpPr>
          <p:nvPr>
            <p:ph type="sldNum" sz="quarter" idx="5"/>
          </p:nvPr>
        </p:nvSpPr>
        <p:spPr/>
        <p:txBody>
          <a:bodyPr/>
          <a:lstStyle/>
          <a:p>
            <a:fld id="{B577841F-7914-F74B-B71C-E706A0480A2D}" type="slidenum">
              <a:rPr lang="en-US" smtClean="0"/>
              <a:t>19</a:t>
            </a:fld>
            <a:endParaRPr lang="en-US"/>
          </a:p>
        </p:txBody>
      </p:sp>
    </p:spTree>
    <p:extLst>
      <p:ext uri="{BB962C8B-B14F-4D97-AF65-F5344CB8AC3E}">
        <p14:creationId xmlns:p14="http://schemas.microsoft.com/office/powerpoint/2010/main" val="14836730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577841F-7914-F74B-B71C-E706A0480A2D}" type="slidenum">
              <a:rPr lang="en-US" smtClean="0"/>
              <a:t>20</a:t>
            </a:fld>
            <a:endParaRPr lang="en-US"/>
          </a:p>
        </p:txBody>
      </p:sp>
    </p:spTree>
    <p:extLst>
      <p:ext uri="{BB962C8B-B14F-4D97-AF65-F5344CB8AC3E}">
        <p14:creationId xmlns:p14="http://schemas.microsoft.com/office/powerpoint/2010/main" val="15342535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a:solidFill>
                  <a:srgbClr val="000000"/>
                </a:solidFill>
                <a:effectLst/>
                <a:latin typeface="Arial" panose="020B0604020202020204" pitchFamily="34" charset="0"/>
                <a:cs typeface="Arial" panose="020B0604020202020204" pitchFamily="34" charset="0"/>
              </a:rPr>
              <a:t>Keeping track of animals is very important in making sure they stay healthy. Just like your name and birthdate are used to identify you when you go to the doctor, ranchers need to identify their individual animals to make sure they can easily track their health among other things.</a:t>
            </a:r>
            <a:r>
              <a:rPr lang="en-US" sz="1200" b="1" i="0">
                <a:solidFill>
                  <a:srgbClr val="444444"/>
                </a:solidFill>
                <a:effectLst/>
                <a:latin typeface="Arial" panose="020B0604020202020204" pitchFamily="34" charset="0"/>
                <a:cs typeface="Arial" panose="020B0604020202020204" pitchFamily="34" charset="0"/>
              </a:rPr>
              <a:t>​</a:t>
            </a:r>
          </a:p>
        </p:txBody>
      </p:sp>
      <p:sp>
        <p:nvSpPr>
          <p:cNvPr id="4" name="Slide Number Placeholder 3"/>
          <p:cNvSpPr>
            <a:spLocks noGrp="1"/>
          </p:cNvSpPr>
          <p:nvPr>
            <p:ph type="sldNum" sz="quarter" idx="5"/>
          </p:nvPr>
        </p:nvSpPr>
        <p:spPr/>
        <p:txBody>
          <a:bodyPr/>
          <a:lstStyle/>
          <a:p>
            <a:fld id="{5193F499-AD13-5443-B04C-93D93FB118ED}" type="slidenum">
              <a:rPr lang="en-US" smtClean="0"/>
              <a:t>3</a:t>
            </a:fld>
            <a:endParaRPr lang="en-US"/>
          </a:p>
        </p:txBody>
      </p:sp>
    </p:spTree>
    <p:extLst>
      <p:ext uri="{BB962C8B-B14F-4D97-AF65-F5344CB8AC3E}">
        <p14:creationId xmlns:p14="http://schemas.microsoft.com/office/powerpoint/2010/main" val="26451509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Arial" panose="020B0604020202020204" pitchFamily="34" charset="0"/>
                <a:cs typeface="Arial" panose="020B0604020202020204" pitchFamily="34" charset="0"/>
              </a:rPr>
              <a:t>Our calf is 6 months old, let’s check in with him and his mom!</a:t>
            </a:r>
          </a:p>
          <a:p>
            <a:endParaRPr lang="en-US" sz="1200" b="1" dirty="0">
              <a:latin typeface="Arial" panose="020B0604020202020204" pitchFamily="34" charset="0"/>
              <a:cs typeface="Arial" panose="020B0604020202020204" pitchFamily="34" charset="0"/>
            </a:endParaRPr>
          </a:p>
          <a:p>
            <a:r>
              <a:rPr lang="en-US" sz="1200" b="0" i="1" dirty="0">
                <a:latin typeface="Arial" panose="020B0604020202020204" pitchFamily="34" charset="0"/>
                <a:cs typeface="Arial" panose="020B0604020202020204" pitchFamily="34" charset="0"/>
              </a:rPr>
              <a:t>After the video: </a:t>
            </a:r>
            <a:r>
              <a:rPr lang="en-US" sz="1200" b="1" dirty="0">
                <a:latin typeface="Arial" panose="020B0604020202020204" pitchFamily="34" charset="0"/>
                <a:cs typeface="Arial" panose="020B0604020202020204" pitchFamily="34" charset="0"/>
              </a:rPr>
              <a:t>What new things did you notice about your calf? </a:t>
            </a:r>
            <a:r>
              <a:rPr lang="en-US" sz="1200" b="0" i="1" dirty="0">
                <a:latin typeface="Arial" panose="020B0604020202020204" pitchFamily="34" charset="0"/>
                <a:cs typeface="Arial" panose="020B0604020202020204" pitchFamily="34" charset="0"/>
              </a:rPr>
              <a:t>– Size, amount of hair, with other cows and calves</a:t>
            </a:r>
            <a:endParaRPr lang="en-US" sz="1200" b="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B577841F-7914-F74B-B71C-E706A0480A2D}" type="slidenum">
              <a:rPr lang="en-US" smtClean="0"/>
              <a:t>4</a:t>
            </a:fld>
            <a:endParaRPr lang="en-US"/>
          </a:p>
        </p:txBody>
      </p:sp>
    </p:spTree>
    <p:extLst>
      <p:ext uri="{BB962C8B-B14F-4D97-AF65-F5344CB8AC3E}">
        <p14:creationId xmlns:p14="http://schemas.microsoft.com/office/powerpoint/2010/main" val="4663035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EA6FC5-6021-9CDA-46F7-097C9876DD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326D6F-BF4F-C7C1-2025-BC9014E6DC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8E6747-E566-FD2A-640F-BFA8F47F2A34}"/>
              </a:ext>
            </a:extLst>
          </p:cNvPr>
          <p:cNvSpPr>
            <a:spLocks noGrp="1"/>
          </p:cNvSpPr>
          <p:nvPr>
            <p:ph type="body" idx="1"/>
          </p:nvPr>
        </p:nvSpPr>
        <p:spPr/>
        <p:txBody>
          <a:bodyPr/>
          <a:lstStyle/>
          <a:p>
            <a:r>
              <a:rPr lang="en-US" sz="1200" b="1" dirty="0">
                <a:latin typeface="Arial" panose="020B0604020202020204" pitchFamily="34" charset="0"/>
                <a:cs typeface="Arial" panose="020B0604020202020204" pitchFamily="34" charset="0"/>
              </a:rPr>
              <a:t>Our calf is 6 months old, let’s check in with him and his mom!</a:t>
            </a:r>
          </a:p>
          <a:p>
            <a:endParaRPr lang="en-US" sz="1200" b="1" dirty="0">
              <a:latin typeface="Arial" panose="020B0604020202020204" pitchFamily="34" charset="0"/>
              <a:cs typeface="Arial" panose="020B0604020202020204" pitchFamily="34" charset="0"/>
            </a:endParaRPr>
          </a:p>
          <a:p>
            <a:r>
              <a:rPr lang="en-US" sz="1200" b="0" i="1" dirty="0">
                <a:latin typeface="Arial" panose="020B0604020202020204" pitchFamily="34" charset="0"/>
                <a:cs typeface="Arial" panose="020B0604020202020204" pitchFamily="34" charset="0"/>
              </a:rPr>
              <a:t>After the video: </a:t>
            </a:r>
            <a:r>
              <a:rPr lang="en-US" sz="1200" b="1" dirty="0">
                <a:latin typeface="Arial" panose="020B0604020202020204" pitchFamily="34" charset="0"/>
                <a:cs typeface="Arial" panose="020B0604020202020204" pitchFamily="34" charset="0"/>
              </a:rPr>
              <a:t>What new things did you notice about your calf? </a:t>
            </a:r>
            <a:r>
              <a:rPr lang="en-US" sz="1200" b="0" i="1" dirty="0">
                <a:latin typeface="Arial" panose="020B0604020202020204" pitchFamily="34" charset="0"/>
                <a:cs typeface="Arial" panose="020B0604020202020204" pitchFamily="34" charset="0"/>
              </a:rPr>
              <a:t>– Size, amount of hair, with other cows and calves</a:t>
            </a:r>
            <a:endParaRPr lang="en-US" sz="1200" b="1"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BBDDD063-D7DD-22D9-8CD9-EB2F48833CBF}"/>
              </a:ext>
            </a:extLst>
          </p:cNvPr>
          <p:cNvSpPr>
            <a:spLocks noGrp="1"/>
          </p:cNvSpPr>
          <p:nvPr>
            <p:ph type="sldNum" sz="quarter" idx="5"/>
          </p:nvPr>
        </p:nvSpPr>
        <p:spPr/>
        <p:txBody>
          <a:bodyPr/>
          <a:lstStyle/>
          <a:p>
            <a:fld id="{B577841F-7914-F74B-B71C-E706A0480A2D}" type="slidenum">
              <a:rPr lang="en-US" smtClean="0"/>
              <a:t>5</a:t>
            </a:fld>
            <a:endParaRPr lang="en-US"/>
          </a:p>
        </p:txBody>
      </p:sp>
    </p:spTree>
    <p:extLst>
      <p:ext uri="{BB962C8B-B14F-4D97-AF65-F5344CB8AC3E}">
        <p14:creationId xmlns:p14="http://schemas.microsoft.com/office/powerpoint/2010/main" val="2761409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effectLst/>
                <a:latin typeface="Arial" panose="020B0604020202020204" pitchFamily="34" charset="0"/>
                <a:ea typeface="Aptos" panose="020B0004020202020204" pitchFamily="34" charset="0"/>
                <a:cs typeface="Arial" panose="020B0604020202020204" pitchFamily="34" charset="0"/>
              </a:rPr>
              <a:t>*This slide contains animations during slide show mode. These animations/mouse clicks are noted by a number in italicized parenthesis. *</a:t>
            </a:r>
            <a:endParaRPr lang="en-US" sz="1200" b="1" dirty="0">
              <a:latin typeface="Arial" panose="020B0604020202020204" pitchFamily="34" charset="0"/>
              <a:cs typeface="Arial" panose="020B0604020202020204" pitchFamily="34" charset="0"/>
            </a:endParaRPr>
          </a:p>
          <a:p>
            <a:endParaRPr lang="en-US" sz="1200" b="1" dirty="0">
              <a:latin typeface="Arial" panose="020B0604020202020204" pitchFamily="34" charset="0"/>
              <a:cs typeface="Arial" panose="020B0604020202020204" pitchFamily="34" charset="0"/>
            </a:endParaRPr>
          </a:p>
          <a:p>
            <a:r>
              <a:rPr lang="en-US" sz="1200" b="1" dirty="0">
                <a:latin typeface="Arial" panose="020B0604020202020204" pitchFamily="34" charset="0"/>
                <a:cs typeface="Arial" panose="020B0604020202020204" pitchFamily="34" charset="0"/>
              </a:rPr>
              <a:t>Our baby calf isn’t a baby anymore. Much like humans go through different stages of life: birth, growth, reproduction, and death; cattle do too.</a:t>
            </a:r>
          </a:p>
          <a:p>
            <a:endParaRPr lang="en-US" sz="1200" b="1" dirty="0">
              <a:latin typeface="Arial" panose="020B0604020202020204" pitchFamily="34" charset="0"/>
              <a:cs typeface="Arial" panose="020B0604020202020204" pitchFamily="34" charset="0"/>
            </a:endParaRPr>
          </a:p>
          <a:p>
            <a:r>
              <a:rPr lang="en-US" sz="1200" b="1" dirty="0">
                <a:latin typeface="Arial" panose="020B0604020202020204" pitchFamily="34" charset="0"/>
                <a:cs typeface="Arial" panose="020B0604020202020204" pitchFamily="34" charset="0"/>
              </a:rPr>
              <a:t>At birth, a human baby is around 5-8 pounds, while a baby calf is between 65-90 lbs.</a:t>
            </a:r>
          </a:p>
          <a:p>
            <a:r>
              <a:rPr lang="en-US" sz="1200" dirty="0">
                <a:latin typeface="Arial" panose="020B0604020202020204" pitchFamily="34" charset="0"/>
                <a:cs typeface="Arial" panose="020B0604020202020204" pitchFamily="34" charset="0"/>
              </a:rPr>
              <a:t> </a:t>
            </a:r>
          </a:p>
          <a:p>
            <a:r>
              <a:rPr lang="en-US" sz="1200" b="0" i="1" dirty="0">
                <a:latin typeface="Arial" panose="020B0604020202020204" pitchFamily="34" charset="0"/>
                <a:cs typeface="Arial" panose="020B0604020202020204" pitchFamily="34" charset="0"/>
              </a:rPr>
              <a:t>(1) </a:t>
            </a:r>
            <a:r>
              <a:rPr lang="en-US" sz="1200" b="1" dirty="0">
                <a:latin typeface="Arial" panose="020B0604020202020204" pitchFamily="34" charset="0"/>
                <a:cs typeface="Arial" panose="020B0604020202020204" pitchFamily="34" charset="0"/>
              </a:rPr>
              <a:t>Between 6 and 8 months old, a human baby has grown to be approximately 16-17 lbs. Do you have a guess at how big a baby calf is at this age?</a:t>
            </a:r>
          </a:p>
          <a:p>
            <a:endParaRPr lang="en-US" sz="1200" b="1" dirty="0">
              <a:latin typeface="Arial" panose="020B0604020202020204" pitchFamily="34" charset="0"/>
              <a:cs typeface="Arial" panose="020B0604020202020204" pitchFamily="34" charset="0"/>
            </a:endParaRPr>
          </a:p>
          <a:p>
            <a:r>
              <a:rPr lang="en-US" sz="1200" b="0" i="1" dirty="0">
                <a:latin typeface="Arial" panose="020B0604020202020204" pitchFamily="34" charset="0"/>
                <a:cs typeface="Arial" panose="020B0604020202020204" pitchFamily="34" charset="0"/>
              </a:rPr>
              <a:t>(2) </a:t>
            </a:r>
            <a:r>
              <a:rPr lang="en-US" sz="1200" b="1" dirty="0">
                <a:latin typeface="Arial" panose="020B0604020202020204" pitchFamily="34" charset="0"/>
                <a:cs typeface="Arial" panose="020B0604020202020204" pitchFamily="34" charset="0"/>
              </a:rPr>
              <a:t>A six-month-old calf is between 500-700 lb.</a:t>
            </a:r>
          </a:p>
          <a:p>
            <a:endParaRPr lang="en-US" sz="1200"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1" dirty="0">
                <a:latin typeface="Arial" panose="020B0604020202020204" pitchFamily="34" charset="0"/>
                <a:cs typeface="Arial" panose="020B0604020202020204" pitchFamily="34" charset="0"/>
              </a:rPr>
              <a:t>(3) </a:t>
            </a:r>
            <a:r>
              <a:rPr lang="en-US" sz="1200" b="1" dirty="0">
                <a:latin typeface="Arial" panose="020B0604020202020204" pitchFamily="34" charset="0"/>
                <a:cs typeface="Arial" panose="020B0604020202020204" pitchFamily="34" charset="0"/>
              </a:rPr>
              <a:t>This is the stage that our baby calf is right now.</a:t>
            </a:r>
          </a:p>
          <a:p>
            <a:endParaRPr lang="en-US" sz="1200" b="1" dirty="0">
              <a:latin typeface="Arial" panose="020B0604020202020204" pitchFamily="34" charset="0"/>
              <a:cs typeface="Arial" panose="020B0604020202020204" pitchFamily="34" charset="0"/>
            </a:endParaRPr>
          </a:p>
          <a:p>
            <a:r>
              <a:rPr lang="en-US" sz="1200" b="1" dirty="0">
                <a:latin typeface="Arial" panose="020B0604020202020204" pitchFamily="34" charset="0"/>
                <a:cs typeface="Arial" panose="020B0604020202020204" pitchFamily="34" charset="0"/>
              </a:rPr>
              <a:t>At six months, a human baby is just starting to learn to crawl and be mobile on his/her own.  If you remember, our baby calf was walking within hours of its birth. </a:t>
            </a:r>
            <a:br>
              <a:rPr lang="en-US" sz="1200" b="1" dirty="0">
                <a:latin typeface="Arial" panose="020B0604020202020204" pitchFamily="34" charset="0"/>
                <a:cs typeface="Arial" panose="020B0604020202020204" pitchFamily="34" charset="0"/>
              </a:rPr>
            </a:br>
            <a:r>
              <a:rPr lang="en-US" sz="1200" b="1" dirty="0">
                <a:latin typeface="Arial" panose="020B0604020202020204" pitchFamily="34" charset="0"/>
                <a:cs typeface="Arial" panose="020B0604020202020204" pitchFamily="34" charset="0"/>
              </a:rPr>
              <a:t>At 6-8 months, human babies are just learning to eat solid foods, but baby calves start to nibble at solid foods like grass and hay within a few days of being born.</a:t>
            </a:r>
            <a:br>
              <a:rPr lang="en-US" sz="1200" b="1" dirty="0">
                <a:latin typeface="Arial" panose="020B0604020202020204" pitchFamily="34" charset="0"/>
                <a:cs typeface="Arial" panose="020B0604020202020204" pitchFamily="34" charset="0"/>
              </a:rPr>
            </a:br>
            <a:r>
              <a:rPr lang="en-US" sz="1200" b="1" dirty="0">
                <a:latin typeface="Arial" panose="020B0604020202020204" pitchFamily="34" charset="0"/>
                <a:cs typeface="Arial" panose="020B0604020202020204" pitchFamily="34" charset="0"/>
              </a:rPr>
              <a:t>At 6-8 months old, our baby calf is being weaned from his/her mom’s milk. This means he/she will be taken off his/her mom’s milk and be placed fully on a diet of grass/hay/grain. </a:t>
            </a:r>
          </a:p>
          <a:p>
            <a:endParaRPr lang="en-US" sz="1200" dirty="0">
              <a:latin typeface="Arial" panose="020B0604020202020204" pitchFamily="34" charset="0"/>
              <a:cs typeface="Arial" panose="020B0604020202020204" pitchFamily="34" charset="0"/>
            </a:endParaRPr>
          </a:p>
          <a:p>
            <a:pPr marL="0" algn="l" defTabSz="914400" rtl="0" eaLnBrk="1" latinLnBrk="0" hangingPunct="1"/>
            <a:r>
              <a:rPr lang="en-US" sz="1200" b="1" kern="1200" dirty="0">
                <a:solidFill>
                  <a:schemeClr val="tx1"/>
                </a:solidFill>
                <a:latin typeface="Arial" panose="020B0604020202020204" pitchFamily="34" charset="0"/>
                <a:ea typeface="+mn-ea"/>
                <a:cs typeface="Arial" panose="020B0604020202020204" pitchFamily="34" charset="0"/>
              </a:rPr>
              <a:t>What predictions do you have about the size of our baby calf at one year?</a:t>
            </a:r>
          </a:p>
          <a:p>
            <a:pPr marL="0" algn="l" defTabSz="914400" rtl="0" eaLnBrk="1" latinLnBrk="0" hangingPunct="1"/>
            <a:endParaRPr lang="en-US" sz="1200" b="1" kern="1200" dirty="0">
              <a:solidFill>
                <a:schemeClr val="tx1"/>
              </a:solidFill>
              <a:latin typeface="Arial" panose="020B0604020202020204" pitchFamily="34" charset="0"/>
              <a:ea typeface="+mn-ea"/>
              <a:cs typeface="Arial" panose="020B0604020202020204" pitchFamily="34" charset="0"/>
            </a:endParaRPr>
          </a:p>
          <a:p>
            <a:pPr marL="0" indent="0">
              <a:buNone/>
            </a:pPr>
            <a:r>
              <a:rPr lang="en-US" sz="1200" b="0" i="1" dirty="0">
                <a:latin typeface="Arial" panose="020B0604020202020204" pitchFamily="34" charset="0"/>
                <a:cs typeface="Arial" panose="020B0604020202020204" pitchFamily="34" charset="0"/>
              </a:rPr>
              <a:t>(4) </a:t>
            </a:r>
            <a:r>
              <a:rPr lang="en-US" sz="1200" b="1" dirty="0">
                <a:latin typeface="Arial" panose="020B0604020202020204" pitchFamily="34" charset="0"/>
                <a:cs typeface="Arial" panose="020B0604020202020204" pitchFamily="34" charset="0"/>
              </a:rPr>
              <a:t>In another 6 months our calf will nearly double in size and be around 1,1000lbs at 12 months old. The average weight of a human toddler at 12 months is only 20lbs. </a:t>
            </a:r>
          </a:p>
          <a:p>
            <a:pPr marL="0" indent="0">
              <a:buNone/>
            </a:pPr>
            <a:endParaRPr lang="en-US" sz="1200" b="1" dirty="0">
              <a:latin typeface="Arial" panose="020B0604020202020204" pitchFamily="34" charset="0"/>
              <a:cs typeface="Arial" panose="020B0604020202020204" pitchFamily="34" charset="0"/>
            </a:endParaRPr>
          </a:p>
          <a:p>
            <a:pPr marL="0" indent="0">
              <a:buNone/>
            </a:pPr>
            <a:r>
              <a:rPr lang="en-US" sz="1200" b="1" dirty="0">
                <a:latin typeface="Arial" panose="020B0604020202020204" pitchFamily="34" charset="0"/>
                <a:cs typeface="Arial" panose="020B0604020202020204" pitchFamily="34" charset="0"/>
              </a:rPr>
              <a:t>Not only are 1-year-old calves much larger in size than a 1-year-old human, they are very different developmentally. Think about any 1-year-old humans you may know. What are they like?</a:t>
            </a:r>
          </a:p>
          <a:p>
            <a:pPr marL="0" indent="0">
              <a:buNone/>
            </a:pPr>
            <a:endParaRPr lang="en-US" sz="1200" b="1" dirty="0">
              <a:latin typeface="Arial" panose="020B0604020202020204" pitchFamily="34" charset="0"/>
              <a:cs typeface="Arial" panose="020B0604020202020204" pitchFamily="34" charset="0"/>
            </a:endParaRPr>
          </a:p>
          <a:p>
            <a:pPr marL="0" indent="0">
              <a:buNone/>
            </a:pPr>
            <a:r>
              <a:rPr lang="en-US" sz="1200" b="1" dirty="0">
                <a:latin typeface="Arial" panose="020B0604020202020204" pitchFamily="34" charset="0"/>
                <a:cs typeface="Arial" panose="020B0604020202020204" pitchFamily="34" charset="0"/>
              </a:rPr>
              <a:t>They are very dependent on larger people for survival. One year old calves on the other hand are independent from their mothers and are at an age where their life has some big changes happening.</a:t>
            </a:r>
            <a:endParaRPr 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B577841F-7914-F74B-B71C-E706A0480A2D}" type="slidenum">
              <a:rPr lang="en-US" smtClean="0"/>
              <a:t>6</a:t>
            </a:fld>
            <a:endParaRPr lang="en-US"/>
          </a:p>
        </p:txBody>
      </p:sp>
    </p:spTree>
    <p:extLst>
      <p:ext uri="{BB962C8B-B14F-4D97-AF65-F5344CB8AC3E}">
        <p14:creationId xmlns:p14="http://schemas.microsoft.com/office/powerpoint/2010/main" val="26033585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effectLst/>
                <a:latin typeface="Arial" panose="020B0604020202020204" pitchFamily="34" charset="0"/>
                <a:ea typeface="Aptos" panose="020B0004020202020204" pitchFamily="34" charset="0"/>
                <a:cs typeface="Arial" panose="020B0604020202020204" pitchFamily="34" charset="0"/>
              </a:rPr>
              <a:t>*This slide contains animations during slide show mode. These animations/mouse clicks are noted by a number in italicized parenthesis. *</a:t>
            </a:r>
            <a:endParaRPr lang="en-US" sz="1200" b="1" dirty="0">
              <a:latin typeface="Arial" panose="020B0604020202020204" pitchFamily="34" charset="0"/>
              <a:cs typeface="Arial" panose="020B0604020202020204" pitchFamily="34" charset="0"/>
            </a:endParaRPr>
          </a:p>
          <a:p>
            <a:pPr marL="0" indent="0">
              <a:buNone/>
            </a:pPr>
            <a:endParaRPr lang="en-US" sz="1200" b="1" dirty="0">
              <a:latin typeface="Arial" panose="020B0604020202020204" pitchFamily="34" charset="0"/>
              <a:cs typeface="Arial" panose="020B0604020202020204" pitchFamily="34" charset="0"/>
            </a:endParaRPr>
          </a:p>
          <a:p>
            <a:pPr marL="0" indent="0">
              <a:buNone/>
            </a:pPr>
            <a:r>
              <a:rPr lang="en-US" sz="1200" b="0" i="1" dirty="0">
                <a:latin typeface="Arial" panose="020B0604020202020204" pitchFamily="34" charset="0"/>
                <a:cs typeface="Arial" panose="020B0604020202020204" pitchFamily="34" charset="0"/>
              </a:rPr>
              <a:t>(1)</a:t>
            </a:r>
            <a:r>
              <a:rPr lang="en-US" sz="1200" b="1" dirty="0">
                <a:latin typeface="Arial" panose="020B0604020202020204" pitchFamily="34" charset="0"/>
                <a:cs typeface="Arial" panose="020B0604020202020204" pitchFamily="34" charset="0"/>
              </a:rPr>
              <a:t> After the calf becomes a year old (a yearling), it’s lifestyle will look differently based on whether it is a bull or heifer calf.</a:t>
            </a:r>
          </a:p>
          <a:p>
            <a:pPr marL="0" indent="0">
              <a:buNone/>
            </a:pPr>
            <a:endParaRPr lang="en-US" sz="1200" b="1" dirty="0">
              <a:latin typeface="Arial" panose="020B0604020202020204" pitchFamily="34" charset="0"/>
              <a:cs typeface="Arial" panose="020B0604020202020204" pitchFamily="34" charset="0"/>
            </a:endParaRPr>
          </a:p>
          <a:p>
            <a:pPr marL="0" indent="0">
              <a:buNone/>
            </a:pPr>
            <a:r>
              <a:rPr lang="en-US" sz="1200" b="1" dirty="0">
                <a:latin typeface="Arial" panose="020B0604020202020204" pitchFamily="34" charset="0"/>
                <a:cs typeface="Arial" panose="020B0604020202020204" pitchFamily="34" charset="0"/>
              </a:rPr>
              <a:t>Can anyone tell me what a bull calf is? – </a:t>
            </a:r>
            <a:r>
              <a:rPr lang="en-US" sz="1200" b="0" i="1" dirty="0">
                <a:latin typeface="Arial" panose="020B0604020202020204" pitchFamily="34" charset="0"/>
                <a:cs typeface="Arial" panose="020B0604020202020204" pitchFamily="34" charset="0"/>
              </a:rPr>
              <a:t>boy calf</a:t>
            </a:r>
          </a:p>
          <a:p>
            <a:pPr marL="0" indent="0">
              <a:buNone/>
            </a:pPr>
            <a:endParaRPr lang="en-US" sz="1200" b="1" dirty="0">
              <a:latin typeface="Arial" panose="020B0604020202020204" pitchFamily="34" charset="0"/>
              <a:cs typeface="Arial" panose="020B0604020202020204" pitchFamily="34" charset="0"/>
            </a:endParaRPr>
          </a:p>
          <a:p>
            <a:pPr marL="0" indent="0">
              <a:buNone/>
            </a:pPr>
            <a:r>
              <a:rPr lang="en-US" sz="1200" b="1" dirty="0">
                <a:latin typeface="Arial" panose="020B0604020202020204" pitchFamily="34" charset="0"/>
                <a:cs typeface="Arial" panose="020B0604020202020204" pitchFamily="34" charset="0"/>
              </a:rPr>
              <a:t>When bull calves are born ranchers need to decide if </a:t>
            </a:r>
          </a:p>
          <a:p>
            <a:pPr marL="0" indent="0">
              <a:buNone/>
            </a:pPr>
            <a:endParaRPr lang="en-US" sz="1200" b="1" dirty="0">
              <a:latin typeface="Arial" panose="020B0604020202020204" pitchFamily="34" charset="0"/>
              <a:cs typeface="Arial" panose="020B0604020202020204" pitchFamily="34" charset="0"/>
            </a:endParaRPr>
          </a:p>
          <a:p>
            <a:r>
              <a:rPr lang="en-US" sz="1200" b="0" i="1" dirty="0">
                <a:latin typeface="Arial" panose="020B0604020202020204" pitchFamily="34" charset="0"/>
                <a:cs typeface="Arial" panose="020B0604020202020204" pitchFamily="34" charset="0"/>
              </a:rPr>
              <a:t>(2) </a:t>
            </a:r>
            <a:r>
              <a:rPr lang="en-US" sz="1200" b="1" dirty="0">
                <a:latin typeface="Arial" panose="020B0604020202020204" pitchFamily="34" charset="0"/>
                <a:cs typeface="Arial" panose="020B0604020202020204" pitchFamily="34" charset="0"/>
              </a:rPr>
              <a:t>they are going to keep them to produce new babies, or </a:t>
            </a:r>
            <a:endParaRPr lang="en-US" sz="1200" b="1" dirty="0">
              <a:latin typeface="Arial" panose="020B0604020202020204" pitchFamily="34" charset="0"/>
              <a:ea typeface="Calibri"/>
              <a:cs typeface="Arial" panose="020B0604020202020204" pitchFamily="34" charset="0"/>
            </a:endParaRPr>
          </a:p>
          <a:p>
            <a:pPr marL="0" indent="0">
              <a:buNone/>
            </a:pPr>
            <a:endParaRPr lang="en-US" sz="1200" b="1" dirty="0">
              <a:latin typeface="Arial" panose="020B0604020202020204" pitchFamily="34" charset="0"/>
              <a:cs typeface="Arial" panose="020B0604020202020204" pitchFamily="34" charset="0"/>
            </a:endParaRPr>
          </a:p>
          <a:p>
            <a:r>
              <a:rPr lang="en-US" sz="1200" b="0" i="1" dirty="0">
                <a:latin typeface="Arial" panose="020B0604020202020204" pitchFamily="34" charset="0"/>
                <a:cs typeface="Arial" panose="020B0604020202020204" pitchFamily="34" charset="0"/>
              </a:rPr>
              <a:t>(3) </a:t>
            </a:r>
            <a:r>
              <a:rPr lang="en-US" sz="1200" b="1" dirty="0">
                <a:latin typeface="Arial" panose="020B0604020202020204" pitchFamily="34" charset="0"/>
                <a:cs typeface="Arial" panose="020B0604020202020204" pitchFamily="34" charset="0"/>
              </a:rPr>
              <a:t>if they are going to send them to the feedlot to build muscle for meat.</a:t>
            </a:r>
            <a:endParaRPr lang="en-US" sz="1200" b="1" dirty="0">
              <a:latin typeface="Arial" panose="020B0604020202020204" pitchFamily="34" charset="0"/>
              <a:ea typeface="Calibri"/>
              <a:cs typeface="Arial" panose="020B0604020202020204" pitchFamily="34" charset="0"/>
            </a:endParaRPr>
          </a:p>
          <a:p>
            <a:pPr marL="0" indent="0">
              <a:buNone/>
            </a:pPr>
            <a:endParaRPr lang="en-US" sz="1200" b="1" dirty="0">
              <a:latin typeface="Arial" panose="020B0604020202020204" pitchFamily="34" charset="0"/>
              <a:cs typeface="Arial" panose="020B0604020202020204" pitchFamily="34" charset="0"/>
            </a:endParaRPr>
          </a:p>
          <a:p>
            <a:pPr marL="0" indent="0">
              <a:buNone/>
            </a:pPr>
            <a:r>
              <a:rPr lang="en-US" sz="1200" b="1" dirty="0">
                <a:latin typeface="Arial" panose="020B0604020202020204" pitchFamily="34" charset="0"/>
                <a:cs typeface="Arial" panose="020B0604020202020204" pitchFamily="34" charset="0"/>
              </a:rPr>
              <a:t>This decision is often based on their need for a bull, as well as the calf’s characteristics and family background. This decision can be made as soon as the calf is born, or it can be made when the calf is weaned. </a:t>
            </a:r>
          </a:p>
          <a:p>
            <a:pPr marL="0" indent="0">
              <a:buNone/>
            </a:pPr>
            <a:endParaRPr lang="en-US" sz="1200" b="1" dirty="0">
              <a:latin typeface="Arial" panose="020B0604020202020204" pitchFamily="34" charset="0"/>
              <a:cs typeface="Arial" panose="020B0604020202020204" pitchFamily="34" charset="0"/>
            </a:endParaRPr>
          </a:p>
          <a:p>
            <a:pPr marL="0" indent="0">
              <a:buNone/>
            </a:pPr>
            <a:r>
              <a:rPr lang="en-US" sz="1200" b="1" dirty="0">
                <a:latin typeface="Arial" panose="020B0604020202020204" pitchFamily="34" charset="0"/>
                <a:cs typeface="Arial" panose="020B0604020202020204" pitchFamily="34" charset="0"/>
              </a:rPr>
              <a:t>Some reasons that a calf may not be kept to reproduce are its body structure, coloring, or if it has a history of having a bad attitude. </a:t>
            </a:r>
          </a:p>
          <a:p>
            <a:pPr marL="0" indent="0">
              <a:buNone/>
            </a:pPr>
            <a:endParaRPr lang="en-US" sz="1200" b="1" dirty="0">
              <a:latin typeface="Arial" panose="020B0604020202020204" pitchFamily="34" charset="0"/>
              <a:cs typeface="Arial" panose="020B0604020202020204" pitchFamily="34" charset="0"/>
            </a:endParaRPr>
          </a:p>
          <a:p>
            <a:pPr marL="0" indent="0">
              <a:buNone/>
            </a:pPr>
            <a:r>
              <a:rPr lang="en-US" sz="1200" b="1" dirty="0">
                <a:latin typeface="Arial" panose="020B0604020202020204" pitchFamily="34" charset="0"/>
                <a:cs typeface="Arial" panose="020B0604020202020204" pitchFamily="34" charset="0"/>
              </a:rPr>
              <a:t>If the rancher decides that his destination is the feedlot, he will be castrated. Castration, is similar to the process that is used to neuter cats and dogs. This will prevent the bull calf from being able to reproduce, but it will also assist his body in building muscle and fat. </a:t>
            </a:r>
          </a:p>
          <a:p>
            <a:pPr marL="0" indent="0">
              <a:buNone/>
            </a:pPr>
            <a:endParaRPr lang="en-US" sz="1200" b="1" dirty="0">
              <a:latin typeface="Arial" panose="020B0604020202020204" pitchFamily="34" charset="0"/>
              <a:cs typeface="Arial" panose="020B0604020202020204" pitchFamily="34" charset="0"/>
            </a:endParaRPr>
          </a:p>
          <a:p>
            <a:pPr marL="0" indent="0">
              <a:buNone/>
            </a:pPr>
            <a:r>
              <a:rPr lang="en-US" sz="1200" b="1" dirty="0">
                <a:latin typeface="Arial" panose="020B0604020202020204" pitchFamily="34" charset="0"/>
                <a:cs typeface="Arial" panose="020B0604020202020204" pitchFamily="34" charset="0"/>
              </a:rPr>
              <a:t>Bull calves that have been castrated are called steers.  </a:t>
            </a:r>
          </a:p>
          <a:p>
            <a:pPr marL="0" indent="0">
              <a:buNone/>
            </a:pPr>
            <a:endParaRPr lang="en-US" sz="1200" b="1" dirty="0">
              <a:latin typeface="Arial" panose="020B0604020202020204" pitchFamily="34" charset="0"/>
              <a:cs typeface="Arial" panose="020B0604020202020204" pitchFamily="34" charset="0"/>
            </a:endParaRPr>
          </a:p>
          <a:p>
            <a:r>
              <a:rPr lang="en-US" sz="1200" b="1" dirty="0">
                <a:latin typeface="Arial" panose="020B0604020202020204" pitchFamily="34" charset="0"/>
                <a:cs typeface="Arial" panose="020B0604020202020204" pitchFamily="34" charset="0"/>
              </a:rPr>
              <a:t>Bull calves that are kept for reproduction purposes are generally kept for 5-8 years and then retired and are eventually processed into meat. </a:t>
            </a:r>
            <a:endParaRPr lang="en-US" sz="1200" b="1" dirty="0">
              <a:latin typeface="Arial" panose="020B0604020202020204" pitchFamily="34" charset="0"/>
              <a:ea typeface="Calibri"/>
              <a:cs typeface="Arial" panose="020B0604020202020204" pitchFamily="34" charset="0"/>
            </a:endParaRPr>
          </a:p>
          <a:p>
            <a:pPr marL="0" indent="0">
              <a:buNone/>
            </a:pPr>
            <a:r>
              <a:rPr lang="en-US" sz="1200" b="1" dirty="0">
                <a:latin typeface="Arial" panose="020B0604020202020204" pitchFamily="34" charset="0"/>
                <a:cs typeface="Arial" panose="020B0604020202020204" pitchFamily="34" charset="0"/>
              </a:rPr>
              <a:t>Bull calves that are castrated for meat production are processed for meat around 1.5-2 years. </a:t>
            </a:r>
          </a:p>
        </p:txBody>
      </p:sp>
      <p:sp>
        <p:nvSpPr>
          <p:cNvPr id="4" name="Slide Number Placeholder 3"/>
          <p:cNvSpPr>
            <a:spLocks noGrp="1"/>
          </p:cNvSpPr>
          <p:nvPr>
            <p:ph type="sldNum" sz="quarter" idx="5"/>
          </p:nvPr>
        </p:nvSpPr>
        <p:spPr/>
        <p:txBody>
          <a:bodyPr/>
          <a:lstStyle/>
          <a:p>
            <a:fld id="{B577841F-7914-F74B-B71C-E706A0480A2D}" type="slidenum">
              <a:rPr lang="en-US" smtClean="0"/>
              <a:t>7</a:t>
            </a:fld>
            <a:endParaRPr lang="en-US"/>
          </a:p>
        </p:txBody>
      </p:sp>
    </p:spTree>
    <p:extLst>
      <p:ext uri="{BB962C8B-B14F-4D97-AF65-F5344CB8AC3E}">
        <p14:creationId xmlns:p14="http://schemas.microsoft.com/office/powerpoint/2010/main" val="40896971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panose="020B0604020202020204" pitchFamily="34" charset="0"/>
                <a:cs typeface="Arial" panose="020B0604020202020204" pitchFamily="34" charset="0"/>
              </a:rPr>
              <a:t>Bull calved are assessed as they grow to track health and disposition. If they stays healthy and continues to show good growth, they will be kept for producing new calves as they grows up. This video of the Werning bull sale is a glimpse of what some bull calves will experience.</a:t>
            </a:r>
          </a:p>
          <a:p>
            <a:endParaRPr lang="en-US"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Let's watch … </a:t>
            </a:r>
          </a:p>
        </p:txBody>
      </p:sp>
      <p:sp>
        <p:nvSpPr>
          <p:cNvPr id="4" name="Slide Number Placeholder 3"/>
          <p:cNvSpPr>
            <a:spLocks noGrp="1"/>
          </p:cNvSpPr>
          <p:nvPr>
            <p:ph type="sldNum" sz="quarter" idx="5"/>
          </p:nvPr>
        </p:nvSpPr>
        <p:spPr/>
        <p:txBody>
          <a:bodyPr/>
          <a:lstStyle/>
          <a:p>
            <a:fld id="{B577841F-7914-F74B-B71C-E706A0480A2D}" type="slidenum">
              <a:rPr lang="en-US" smtClean="0"/>
              <a:t>8</a:t>
            </a:fld>
            <a:endParaRPr lang="en-US"/>
          </a:p>
        </p:txBody>
      </p:sp>
    </p:spTree>
    <p:extLst>
      <p:ext uri="{BB962C8B-B14F-4D97-AF65-F5344CB8AC3E}">
        <p14:creationId xmlns:p14="http://schemas.microsoft.com/office/powerpoint/2010/main" val="17323496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effectLst/>
                <a:latin typeface="Arial" panose="020B0604020202020204" pitchFamily="34" charset="0"/>
                <a:ea typeface="Aptos" panose="020B0004020202020204" pitchFamily="34" charset="0"/>
                <a:cs typeface="Arial" panose="020B0604020202020204" pitchFamily="34" charset="0"/>
              </a:rPr>
              <a:t>*This slide contains animations during slide show mode. These animations/mouse clicks are noted by a number in italicized parenthesis. *</a:t>
            </a:r>
            <a:endParaRPr lang="en-US" sz="1200" b="1" dirty="0">
              <a:latin typeface="Arial" panose="020B0604020202020204" pitchFamily="34" charset="0"/>
              <a:cs typeface="Arial" panose="020B0604020202020204" pitchFamily="34" charset="0"/>
            </a:endParaRPr>
          </a:p>
          <a:p>
            <a:pPr marL="0" indent="0">
              <a:buNone/>
            </a:pPr>
            <a:endParaRPr lang="en-US" sz="1200" b="1" dirty="0">
              <a:latin typeface="Arial" panose="020B0604020202020204" pitchFamily="34" charset="0"/>
              <a:cs typeface="Arial" panose="020B0604020202020204" pitchFamily="34" charset="0"/>
            </a:endParaRPr>
          </a:p>
          <a:p>
            <a:pPr marL="0" indent="0">
              <a:buNone/>
            </a:pPr>
            <a:r>
              <a:rPr lang="en-US" sz="1200" b="0" i="1" dirty="0">
                <a:latin typeface="Arial" panose="020B0604020202020204" pitchFamily="34" charset="0"/>
                <a:cs typeface="Arial" panose="020B0604020202020204" pitchFamily="34" charset="0"/>
              </a:rPr>
              <a:t>(1) </a:t>
            </a:r>
            <a:r>
              <a:rPr lang="en-US" sz="1200" b="1" i="0" dirty="0">
                <a:latin typeface="Arial" panose="020B0604020202020204" pitchFamily="34" charset="0"/>
                <a:cs typeface="Arial" panose="020B0604020202020204" pitchFamily="34" charset="0"/>
              </a:rPr>
              <a:t>We just talked about what would happen to a bull calf, what about a heifer?</a:t>
            </a:r>
            <a:endParaRPr lang="en-US" sz="1200" b="1" dirty="0">
              <a:latin typeface="Arial" panose="020B0604020202020204" pitchFamily="34" charset="0"/>
              <a:cs typeface="Arial" panose="020B0604020202020204" pitchFamily="34" charset="0"/>
            </a:endParaRPr>
          </a:p>
          <a:p>
            <a:pPr marL="0" indent="0">
              <a:buNone/>
            </a:pPr>
            <a:endParaRPr lang="en-US" sz="1200" b="1" dirty="0">
              <a:latin typeface="Arial" panose="020B0604020202020204" pitchFamily="34" charset="0"/>
              <a:cs typeface="Arial" panose="020B0604020202020204" pitchFamily="34" charset="0"/>
            </a:endParaRPr>
          </a:p>
          <a:p>
            <a:pPr marL="0" indent="0">
              <a:buNone/>
            </a:pPr>
            <a:r>
              <a:rPr lang="en-US" sz="1200" b="1" dirty="0">
                <a:latin typeface="Arial" panose="020B0604020202020204" pitchFamily="34" charset="0"/>
                <a:cs typeface="Arial" panose="020B0604020202020204" pitchFamily="34" charset="0"/>
              </a:rPr>
              <a:t>Can anyone tell me what a heifer calf is? </a:t>
            </a:r>
            <a:r>
              <a:rPr lang="en-US" sz="1200" b="0" i="1" dirty="0">
                <a:latin typeface="Arial" panose="020B0604020202020204" pitchFamily="34" charset="0"/>
                <a:cs typeface="Arial" panose="020B0604020202020204" pitchFamily="34" charset="0"/>
              </a:rPr>
              <a:t>– girl calf</a:t>
            </a:r>
          </a:p>
          <a:p>
            <a:pPr marL="0" indent="0">
              <a:buNone/>
            </a:pPr>
            <a:endParaRPr lang="en-US" sz="1200" b="1" dirty="0">
              <a:latin typeface="Arial" panose="020B0604020202020204" pitchFamily="34" charset="0"/>
              <a:cs typeface="Arial" panose="020B0604020202020204" pitchFamily="34" charset="0"/>
            </a:endParaRPr>
          </a:p>
          <a:p>
            <a:pPr marL="0" indent="0">
              <a:buNone/>
            </a:pPr>
            <a:r>
              <a:rPr lang="en-US" sz="1200" b="1" dirty="0">
                <a:latin typeface="Arial" panose="020B0604020202020204" pitchFamily="34" charset="0"/>
                <a:cs typeface="Arial" panose="020B0604020202020204" pitchFamily="34" charset="0"/>
              </a:rPr>
              <a:t>When heifer calves are born ranchers need to decide if </a:t>
            </a:r>
          </a:p>
          <a:p>
            <a:pPr marL="0" indent="0">
              <a:buNone/>
            </a:pPr>
            <a:endParaRPr lang="en-US" sz="1200" b="1" dirty="0">
              <a:latin typeface="Arial" panose="020B0604020202020204" pitchFamily="34" charset="0"/>
              <a:cs typeface="Arial" panose="020B0604020202020204" pitchFamily="34" charset="0"/>
            </a:endParaRPr>
          </a:p>
          <a:p>
            <a:pPr marL="0" indent="0">
              <a:buNone/>
            </a:pPr>
            <a:r>
              <a:rPr lang="en-US" sz="1200" b="0" i="1" dirty="0">
                <a:latin typeface="Arial" panose="020B0604020202020204" pitchFamily="34" charset="0"/>
                <a:cs typeface="Arial" panose="020B0604020202020204" pitchFamily="34" charset="0"/>
              </a:rPr>
              <a:t>(2) </a:t>
            </a:r>
            <a:r>
              <a:rPr lang="en-US" sz="1200" b="1" dirty="0">
                <a:latin typeface="Arial" panose="020B0604020202020204" pitchFamily="34" charset="0"/>
                <a:cs typeface="Arial" panose="020B0604020202020204" pitchFamily="34" charset="0"/>
              </a:rPr>
              <a:t>they are going to keep them to produce new babies (Breeding Cows), or </a:t>
            </a:r>
          </a:p>
          <a:p>
            <a:pPr marL="0" indent="0">
              <a:buNone/>
            </a:pPr>
            <a:endParaRPr lang="en-US" sz="1200" b="1" dirty="0">
              <a:latin typeface="Arial" panose="020B0604020202020204" pitchFamily="34" charset="0"/>
              <a:cs typeface="Arial" panose="020B0604020202020204" pitchFamily="34" charset="0"/>
            </a:endParaRPr>
          </a:p>
          <a:p>
            <a:pPr marL="0" indent="0">
              <a:buNone/>
            </a:pPr>
            <a:r>
              <a:rPr lang="en-US" sz="1200" b="0" i="1" dirty="0">
                <a:latin typeface="Arial" panose="020B0604020202020204" pitchFamily="34" charset="0"/>
                <a:cs typeface="Arial" panose="020B0604020202020204" pitchFamily="34" charset="0"/>
              </a:rPr>
              <a:t>(3) </a:t>
            </a:r>
            <a:r>
              <a:rPr lang="en-US" sz="1200" b="1" dirty="0">
                <a:latin typeface="Arial" panose="020B0604020202020204" pitchFamily="34" charset="0"/>
                <a:cs typeface="Arial" panose="020B0604020202020204" pitchFamily="34" charset="0"/>
              </a:rPr>
              <a:t>if they are going to send them to the feedlot to build muscle for meat.</a:t>
            </a:r>
          </a:p>
          <a:p>
            <a:pPr marL="0" indent="0">
              <a:buNone/>
            </a:pPr>
            <a:endParaRPr lang="en-US" sz="1200" b="1" dirty="0">
              <a:latin typeface="Arial" panose="020B0604020202020204" pitchFamily="34" charset="0"/>
              <a:cs typeface="Arial" panose="020B0604020202020204" pitchFamily="34" charset="0"/>
            </a:endParaRPr>
          </a:p>
          <a:p>
            <a:pPr marL="0" indent="0">
              <a:buNone/>
            </a:pPr>
            <a:r>
              <a:rPr lang="en-US" sz="1200" b="1" dirty="0">
                <a:latin typeface="Arial" panose="020B0604020202020204" pitchFamily="34" charset="0"/>
                <a:cs typeface="Arial" panose="020B0604020202020204" pitchFamily="34" charset="0"/>
              </a:rPr>
              <a:t>This decision is often based on several things:</a:t>
            </a:r>
          </a:p>
          <a:p>
            <a:pPr marL="171450" indent="-171450">
              <a:buFontTx/>
              <a:buChar char="-"/>
            </a:pPr>
            <a:r>
              <a:rPr lang="en-US" sz="1200" b="1" dirty="0">
                <a:latin typeface="Arial" panose="020B0604020202020204" pitchFamily="34" charset="0"/>
                <a:cs typeface="Arial" panose="020B0604020202020204" pitchFamily="34" charset="0"/>
              </a:rPr>
              <a:t>The calf’s physical characteristics</a:t>
            </a:r>
          </a:p>
          <a:p>
            <a:pPr marL="171450" indent="-171450">
              <a:buFontTx/>
              <a:buChar char="-"/>
            </a:pPr>
            <a:r>
              <a:rPr lang="en-US" sz="1200" b="1" dirty="0">
                <a:latin typeface="Arial" panose="020B0604020202020204" pitchFamily="34" charset="0"/>
                <a:cs typeface="Arial" panose="020B0604020202020204" pitchFamily="34" charset="0"/>
              </a:rPr>
              <a:t>The calf’s behavior/temperament</a:t>
            </a:r>
          </a:p>
          <a:p>
            <a:pPr marL="171450" indent="-171450">
              <a:buFontTx/>
              <a:buChar char="-"/>
            </a:pPr>
            <a:r>
              <a:rPr lang="en-US" sz="1200" b="1" dirty="0">
                <a:latin typeface="Arial" panose="020B0604020202020204" pitchFamily="34" charset="0"/>
                <a:cs typeface="Arial" panose="020B0604020202020204" pitchFamily="34" charset="0"/>
              </a:rPr>
              <a:t>How many cows you plan on retiring and need to replace.</a:t>
            </a:r>
          </a:p>
          <a:p>
            <a:pPr marL="171450" indent="-171450">
              <a:buFontTx/>
              <a:buChar char="-"/>
            </a:pPr>
            <a:endParaRPr lang="en-US" sz="1200" b="1" dirty="0">
              <a:latin typeface="Arial" panose="020B0604020202020204" pitchFamily="34" charset="0"/>
              <a:cs typeface="Arial" panose="020B0604020202020204" pitchFamily="34" charset="0"/>
            </a:endParaRPr>
          </a:p>
          <a:p>
            <a:r>
              <a:rPr lang="en-US" sz="1200" b="1" dirty="0">
                <a:latin typeface="Arial" panose="020B0604020202020204" pitchFamily="34" charset="0"/>
                <a:cs typeface="Arial" panose="020B0604020202020204" pitchFamily="34" charset="0"/>
              </a:rPr>
              <a:t>Heifer calves that are kept for reproduction purposes are generally kept for 10-12 years and then retired to eventually be processed into meat. However, they may be retired sooner due to health or bad attitudes (disposition). Cows reach puberty around 1 year of age (11-14 months) and can begin having babies at around 2-2.5 years old. For human girls, puberty is generally reached around 8-13 years old.</a:t>
            </a:r>
            <a:endParaRPr lang="en-US" sz="1200" b="1" dirty="0">
              <a:latin typeface="Arial" panose="020B0604020202020204" pitchFamily="34" charset="0"/>
              <a:ea typeface="Calibri"/>
              <a:cs typeface="Arial" panose="020B0604020202020204" pitchFamily="34" charset="0"/>
            </a:endParaRPr>
          </a:p>
          <a:p>
            <a:pPr marL="0" indent="0">
              <a:buNone/>
            </a:pPr>
            <a:endParaRPr lang="en-US" sz="1200" b="1" dirty="0">
              <a:latin typeface="Arial" panose="020B0604020202020204" pitchFamily="34" charset="0"/>
              <a:cs typeface="Arial" panose="020B0604020202020204" pitchFamily="34" charset="0"/>
            </a:endParaRPr>
          </a:p>
          <a:p>
            <a:pPr marL="0" indent="0">
              <a:buNone/>
            </a:pPr>
            <a:r>
              <a:rPr lang="en-US" sz="1200" b="1" dirty="0">
                <a:latin typeface="Arial" panose="020B0604020202020204" pitchFamily="34" charset="0"/>
                <a:cs typeface="Arial" panose="020B0604020202020204" pitchFamily="34" charset="0"/>
              </a:rPr>
              <a:t>Heifer calves that are sent to the feedlot for meat production are processed for meat around 1.5-2 years. </a:t>
            </a:r>
          </a:p>
        </p:txBody>
      </p:sp>
      <p:sp>
        <p:nvSpPr>
          <p:cNvPr id="4" name="Slide Number Placeholder 3"/>
          <p:cNvSpPr>
            <a:spLocks noGrp="1"/>
          </p:cNvSpPr>
          <p:nvPr>
            <p:ph type="sldNum" sz="quarter" idx="5"/>
          </p:nvPr>
        </p:nvSpPr>
        <p:spPr/>
        <p:txBody>
          <a:bodyPr/>
          <a:lstStyle/>
          <a:p>
            <a:fld id="{B577841F-7914-F74B-B71C-E706A0480A2D}" type="slidenum">
              <a:rPr lang="en-US" smtClean="0"/>
              <a:t>9</a:t>
            </a:fld>
            <a:endParaRPr lang="en-US"/>
          </a:p>
        </p:txBody>
      </p:sp>
    </p:spTree>
    <p:extLst>
      <p:ext uri="{BB962C8B-B14F-4D97-AF65-F5344CB8AC3E}">
        <p14:creationId xmlns:p14="http://schemas.microsoft.com/office/powerpoint/2010/main" val="12364411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Arial" panose="020B0604020202020204" pitchFamily="34" charset="0"/>
                <a:cs typeface="Arial" panose="020B0604020202020204" pitchFamily="34" charset="0"/>
              </a:rPr>
              <a:t>One of the biggest differences between the lifestyle of cattle chosen for breeding and cattle chosen for the feedlot is their diet. Both need a balanced diet, but they have different nutrient needs.</a:t>
            </a:r>
          </a:p>
          <a:p>
            <a:endParaRPr lang="en-US" sz="1200" b="1" dirty="0">
              <a:latin typeface="Arial" panose="020B0604020202020204" pitchFamily="34" charset="0"/>
              <a:cs typeface="Arial" panose="020B0604020202020204" pitchFamily="34" charset="0"/>
            </a:endParaRPr>
          </a:p>
          <a:p>
            <a:r>
              <a:rPr lang="en-US" sz="1200" b="1" dirty="0">
                <a:latin typeface="Arial" panose="020B0604020202020204" pitchFamily="34" charset="0"/>
                <a:cs typeface="Arial" panose="020B0604020202020204" pitchFamily="34" charset="0"/>
              </a:rPr>
              <a:t>Before we talk about the differences in their diet, let’s see what is the same between a cow’s diet and ours. </a:t>
            </a:r>
          </a:p>
          <a:p>
            <a:endParaRPr lang="en-US" sz="1200" b="1" dirty="0">
              <a:latin typeface="Arial" panose="020B0604020202020204" pitchFamily="34" charset="0"/>
              <a:cs typeface="Arial" panose="020B0604020202020204" pitchFamily="34" charset="0"/>
            </a:endParaRPr>
          </a:p>
          <a:p>
            <a:r>
              <a:rPr lang="en-US" sz="1200" b="1" dirty="0">
                <a:latin typeface="Arial" panose="020B0604020202020204" pitchFamily="34" charset="0"/>
                <a:cs typeface="Arial" panose="020B0604020202020204" pitchFamily="34" charset="0"/>
              </a:rPr>
              <a:t>What are some of the foods that we eat in a balanced diet?</a:t>
            </a:r>
          </a:p>
          <a:p>
            <a:pPr marL="171450" indent="-171450">
              <a:buFontTx/>
              <a:buChar char="-"/>
            </a:pPr>
            <a:r>
              <a:rPr lang="en-US" sz="1200" b="0" i="1" dirty="0">
                <a:latin typeface="Arial" panose="020B0604020202020204" pitchFamily="34" charset="0"/>
                <a:cs typeface="Arial" panose="020B0604020202020204" pitchFamily="34" charset="0"/>
              </a:rPr>
              <a:t>Fruits and Vegetables</a:t>
            </a:r>
          </a:p>
          <a:p>
            <a:pPr marL="171450" indent="-171450">
              <a:buFontTx/>
              <a:buChar char="-"/>
            </a:pPr>
            <a:r>
              <a:rPr lang="en-US" sz="1200" b="0" i="1" dirty="0">
                <a:latin typeface="Arial" panose="020B0604020202020204" pitchFamily="34" charset="0"/>
                <a:cs typeface="Arial" panose="020B0604020202020204" pitchFamily="34" charset="0"/>
              </a:rPr>
              <a:t>Meats</a:t>
            </a:r>
          </a:p>
          <a:p>
            <a:pPr marL="171450" indent="-171450">
              <a:buFontTx/>
              <a:buChar char="-"/>
            </a:pPr>
            <a:r>
              <a:rPr lang="en-US" sz="1200" b="0" i="1" dirty="0">
                <a:latin typeface="Arial" panose="020B0604020202020204" pitchFamily="34" charset="0"/>
                <a:cs typeface="Arial" panose="020B0604020202020204" pitchFamily="34" charset="0"/>
              </a:rPr>
              <a:t>Dairy Products (milk, cheese, etc.)</a:t>
            </a:r>
          </a:p>
          <a:p>
            <a:pPr marL="171450" indent="-171450">
              <a:buFontTx/>
              <a:buChar char="-"/>
            </a:pPr>
            <a:r>
              <a:rPr lang="en-US" sz="1200" b="0" i="1" dirty="0">
                <a:latin typeface="Arial" panose="020B0604020202020204" pitchFamily="34" charset="0"/>
                <a:cs typeface="Arial" panose="020B0604020202020204" pitchFamily="34" charset="0"/>
              </a:rPr>
              <a:t>Grains (breads, pasta, rice, etc.) </a:t>
            </a:r>
          </a:p>
          <a:p>
            <a:pPr marL="171450" indent="-171450">
              <a:buFontTx/>
              <a:buChar char="-"/>
            </a:pPr>
            <a:endParaRPr lang="en-US" sz="1200" b="1" dirty="0">
              <a:latin typeface="Arial" panose="020B0604020202020204" pitchFamily="34" charset="0"/>
              <a:cs typeface="Arial" panose="020B0604020202020204" pitchFamily="34" charset="0"/>
            </a:endParaRPr>
          </a:p>
          <a:p>
            <a:r>
              <a:rPr lang="en-US" sz="1200" b="1" dirty="0">
                <a:latin typeface="Arial" panose="020B0604020202020204" pitchFamily="34" charset="0"/>
                <a:cs typeface="Arial" panose="020B0604020202020204" pitchFamily="34" charset="0"/>
              </a:rPr>
              <a:t>These foods all contain nutrients that help keep us healthy:  </a:t>
            </a:r>
          </a:p>
          <a:p>
            <a:r>
              <a:rPr lang="en-US" sz="1200" b="1" dirty="0">
                <a:latin typeface="Arial" panose="020B0604020202020204" pitchFamily="34" charset="0"/>
                <a:cs typeface="Arial" panose="020B0604020202020204" pitchFamily="34" charset="0"/>
              </a:rPr>
              <a:t>- Proteins</a:t>
            </a:r>
          </a:p>
          <a:p>
            <a:r>
              <a:rPr lang="en-US" sz="1200" b="1" dirty="0">
                <a:latin typeface="Arial" panose="020B0604020202020204" pitchFamily="34" charset="0"/>
                <a:cs typeface="Arial" panose="020B0604020202020204" pitchFamily="34" charset="0"/>
              </a:rPr>
              <a:t>- Fat</a:t>
            </a:r>
          </a:p>
          <a:p>
            <a:r>
              <a:rPr lang="en-US" sz="1200" b="1" dirty="0">
                <a:latin typeface="Arial" panose="020B0604020202020204" pitchFamily="34" charset="0"/>
                <a:cs typeface="Arial" panose="020B0604020202020204" pitchFamily="34" charset="0"/>
              </a:rPr>
              <a:t>- Carbohydrates</a:t>
            </a:r>
          </a:p>
          <a:p>
            <a:pPr marL="171450" indent="-171450">
              <a:buFontTx/>
              <a:buChar char="-"/>
            </a:pPr>
            <a:r>
              <a:rPr lang="en-US" sz="1200" b="1" dirty="0">
                <a:latin typeface="Arial" panose="020B0604020202020204" pitchFamily="34" charset="0"/>
                <a:cs typeface="Arial" panose="020B0604020202020204" pitchFamily="34" charset="0"/>
              </a:rPr>
              <a:t>Vitamins &amp; Minerals</a:t>
            </a:r>
          </a:p>
          <a:p>
            <a:pPr marL="171450" indent="-171450">
              <a:buFontTx/>
              <a:buChar char="-"/>
            </a:pPr>
            <a:endParaRPr lang="en-US" sz="1200" b="1" dirty="0">
              <a:latin typeface="Arial" panose="020B0604020202020204" pitchFamily="34" charset="0"/>
              <a:cs typeface="Arial" panose="020B0604020202020204" pitchFamily="34" charset="0"/>
            </a:endParaRPr>
          </a:p>
          <a:p>
            <a:pPr marL="0" indent="0">
              <a:buFontTx/>
              <a:buNone/>
            </a:pPr>
            <a:r>
              <a:rPr lang="en-US" sz="1200" b="1" dirty="0">
                <a:latin typeface="Arial" panose="020B0604020202020204" pitchFamily="34" charset="0"/>
                <a:cs typeface="Arial" panose="020B0604020202020204" pitchFamily="34" charset="0"/>
              </a:rPr>
              <a:t>Cattle also need these nutrients</a:t>
            </a:r>
          </a:p>
        </p:txBody>
      </p:sp>
      <p:sp>
        <p:nvSpPr>
          <p:cNvPr id="4" name="Slide Number Placeholder 3"/>
          <p:cNvSpPr>
            <a:spLocks noGrp="1"/>
          </p:cNvSpPr>
          <p:nvPr>
            <p:ph type="sldNum" sz="quarter" idx="5"/>
          </p:nvPr>
        </p:nvSpPr>
        <p:spPr/>
        <p:txBody>
          <a:bodyPr/>
          <a:lstStyle/>
          <a:p>
            <a:fld id="{B577841F-7914-F74B-B71C-E706A0480A2D}" type="slidenum">
              <a:rPr lang="en-US" smtClean="0"/>
              <a:t>10</a:t>
            </a:fld>
            <a:endParaRPr lang="en-US"/>
          </a:p>
        </p:txBody>
      </p:sp>
    </p:spTree>
    <p:extLst>
      <p:ext uri="{BB962C8B-B14F-4D97-AF65-F5344CB8AC3E}">
        <p14:creationId xmlns:p14="http://schemas.microsoft.com/office/powerpoint/2010/main" val="3928160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hyperlink" Target="https://www.usda.gov/sites/default/files/documents/ad-3027.pdf" TargetMode="External"/><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hyperlink" Target="https://extension.sdstate.edu/" TargetMode="External"/><Relationship Id="rId4" Type="http://schemas.openxmlformats.org/officeDocument/2006/relationships/hyperlink" Target="mailto:program.intake@usda.gov" TargetMode="External"/></Relationships>
</file>

<file path=ppt/slideLayouts/_rels/slideLayout27.xml.rels><?xml version="1.0" encoding="UTF-8" standalone="yes"?>
<Relationships xmlns="http://schemas.openxmlformats.org/package/2006/relationships"><Relationship Id="rId3" Type="http://schemas.openxmlformats.org/officeDocument/2006/relationships/hyperlink" Target="https://www.usda.gov/sites/default/files/documents/ad-3027.pdf" TargetMode="External"/><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hyperlink" Target="https://extension.sdstate.edu/" TargetMode="External"/><Relationship Id="rId4" Type="http://schemas.openxmlformats.org/officeDocument/2006/relationships/hyperlink" Target="mailto:program.intake@usda.gov" TargetMode="Externa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i="0">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10/7/25</a:t>
            </a:fld>
            <a:endParaRPr lang="en-US"/>
          </a:p>
        </p:txBody>
      </p:sp>
      <p:sp>
        <p:nvSpPr>
          <p:cNvPr id="8" name="Rectangle 7">
            <a:extLst>
              <a:ext uri="{FF2B5EF4-FFF2-40B4-BE49-F238E27FC236}">
                <a16:creationId xmlns:a16="http://schemas.microsoft.com/office/drawing/2014/main" id="{37D86063-A8E4-2C0D-5525-7851B244DB2E}"/>
              </a:ext>
            </a:extLst>
          </p:cNvPr>
          <p:cNvSpPr/>
          <p:nvPr/>
        </p:nvSpPr>
        <p:spPr>
          <a:xfrm>
            <a:off x="0" y="3747431"/>
            <a:ext cx="7534654" cy="3108501"/>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11" name="TextBox 10">
            <a:extLst>
              <a:ext uri="{FF2B5EF4-FFF2-40B4-BE49-F238E27FC236}">
                <a16:creationId xmlns:a16="http://schemas.microsoft.com/office/drawing/2014/main" id="{B046EBC3-7E83-C007-0BC1-7F3F534FE58C}"/>
              </a:ext>
            </a:extLst>
          </p:cNvPr>
          <p:cNvSpPr txBox="1"/>
          <p:nvPr/>
        </p:nvSpPr>
        <p:spPr>
          <a:xfrm>
            <a:off x="268941" y="6244397"/>
            <a:ext cx="7265713" cy="461665"/>
          </a:xfrm>
          <a:prstGeom prst="rect">
            <a:avLst/>
          </a:prstGeom>
          <a:noFill/>
        </p:spPr>
        <p:txBody>
          <a:bodyPr wrap="square" rtlCol="0">
            <a:spAutoFit/>
          </a:bodyPr>
          <a:lstStyle/>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a:t>
            </a:r>
          </a:p>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2025, South Dakota Board of Regents</a:t>
            </a:r>
          </a:p>
        </p:txBody>
      </p:sp>
      <p:pic>
        <p:nvPicPr>
          <p:cNvPr id="12" name="Picture 11" descr="Text&#10;&#10;Description automatically generated">
            <a:extLst>
              <a:ext uri="{FF2B5EF4-FFF2-40B4-BE49-F238E27FC236}">
                <a16:creationId xmlns:a16="http://schemas.microsoft.com/office/drawing/2014/main" id="{2CD84AAD-7893-7669-F67A-10536766F1AA}"/>
              </a:ext>
            </a:extLst>
          </p:cNvPr>
          <p:cNvPicPr>
            <a:picLocks noChangeAspect="1"/>
          </p:cNvPicPr>
          <p:nvPr/>
        </p:nvPicPr>
        <p:blipFill>
          <a:blip r:embed="rId3"/>
          <a:stretch>
            <a:fillRect/>
          </a:stretch>
        </p:blipFill>
        <p:spPr>
          <a:xfrm>
            <a:off x="398839" y="309534"/>
            <a:ext cx="4899671" cy="669354"/>
          </a:xfrm>
          <a:prstGeom prst="rect">
            <a:avLst/>
          </a:prstGeom>
        </p:spPr>
      </p:pic>
      <p:sp>
        <p:nvSpPr>
          <p:cNvPr id="10" name="Picture Placeholder 9">
            <a:extLst>
              <a:ext uri="{FF2B5EF4-FFF2-40B4-BE49-F238E27FC236}">
                <a16:creationId xmlns:a16="http://schemas.microsoft.com/office/drawing/2014/main" id="{1241CD7A-461C-E4BC-A48B-C644AD5016DE}"/>
              </a:ext>
            </a:extLst>
          </p:cNvPr>
          <p:cNvSpPr>
            <a:spLocks noGrp="1"/>
          </p:cNvSpPr>
          <p:nvPr>
            <p:ph type="pic" sz="quarter" idx="13"/>
          </p:nvPr>
        </p:nvSpPr>
        <p:spPr>
          <a:xfrm>
            <a:off x="7534654" y="0"/>
            <a:ext cx="4657346" cy="6855932"/>
          </a:xfrm>
        </p:spPr>
        <p:txBody>
          <a:bodyPr/>
          <a:lstStyle/>
          <a:p>
            <a:r>
              <a:rPr lang="en-US"/>
              <a:t>Click icon to add picture</a:t>
            </a:r>
          </a:p>
        </p:txBody>
      </p:sp>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6742728" cy="1062318"/>
          </a:xfrm>
        </p:spPr>
        <p:txBody>
          <a:bodyPr>
            <a:normAutofit/>
          </a:bodyPr>
          <a:lstStyle>
            <a:lvl1pPr marL="0" indent="0" algn="l">
              <a:buNone/>
              <a:defRPr sz="2000">
                <a:solidFill>
                  <a:schemeClr val="bg1"/>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78655927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ection Header [Yellow]">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F88046-2C23-700E-CABF-0D3AA26C763A}"/>
              </a:ext>
            </a:extLst>
          </p:cNvPr>
          <p:cNvSpPr/>
          <p:nvPr/>
        </p:nvSpPr>
        <p:spPr>
          <a:xfrm>
            <a:off x="0" y="0"/>
            <a:ext cx="3544866" cy="6858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1A34BD8-F1B7-DAA4-C056-F8DE09E24B21}"/>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pic>
        <p:nvPicPr>
          <p:cNvPr id="12" name="Picture 11" descr="Text&#10;&#10;Description automatically generated with medium confidence">
            <a:extLst>
              <a:ext uri="{FF2B5EF4-FFF2-40B4-BE49-F238E27FC236}">
                <a16:creationId xmlns:a16="http://schemas.microsoft.com/office/drawing/2014/main" id="{0F57DE39-23F4-E77C-5F37-535E12079B88}"/>
              </a:ext>
            </a:extLst>
          </p:cNvPr>
          <p:cNvPicPr>
            <a:picLocks noChangeAspect="1"/>
          </p:cNvPicPr>
          <p:nvPr/>
        </p:nvPicPr>
        <p:blipFill>
          <a:blip r:embed="rId2"/>
          <a:stretch>
            <a:fillRect/>
          </a:stretch>
        </p:blipFill>
        <p:spPr>
          <a:xfrm>
            <a:off x="281835" y="6068860"/>
            <a:ext cx="2502279" cy="644692"/>
          </a:xfrm>
          <a:prstGeom prst="rect">
            <a:avLst/>
          </a:prstGeom>
        </p:spPr>
      </p:pic>
      <p:sp>
        <p:nvSpPr>
          <p:cNvPr id="5" name="Content Placeholder 2">
            <a:extLst>
              <a:ext uri="{FF2B5EF4-FFF2-40B4-BE49-F238E27FC236}">
                <a16:creationId xmlns:a16="http://schemas.microsoft.com/office/drawing/2014/main" id="{729E23B5-8D19-2A64-4CAF-4A9900482DE4}"/>
              </a:ext>
            </a:extLst>
          </p:cNvPr>
          <p:cNvSpPr>
            <a:spLocks noGrp="1"/>
          </p:cNvSpPr>
          <p:nvPr>
            <p:ph sz="half" idx="10"/>
          </p:nvPr>
        </p:nvSpPr>
        <p:spPr>
          <a:xfrm>
            <a:off x="3826701" y="555444"/>
            <a:ext cx="7780352" cy="554937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66372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One Content Bar [Yellow]">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C08F259-109F-60ED-AD49-666E318AA0DB}"/>
              </a:ext>
            </a:extLst>
          </p:cNvPr>
          <p:cNvSpPr/>
          <p:nvPr/>
        </p:nvSpPr>
        <p:spPr>
          <a:xfrm>
            <a:off x="-135082" y="-90418"/>
            <a:ext cx="12458700" cy="1803422"/>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10515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a:extLst>
              <a:ext uri="{FF2B5EF4-FFF2-40B4-BE49-F238E27FC236}">
                <a16:creationId xmlns:a16="http://schemas.microsoft.com/office/drawing/2014/main" id="{5B2213AF-0EC7-A096-22DB-10FA225EB044}"/>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AF2DA399-C564-3205-5755-F219A8D4EE7A}"/>
              </a:ext>
            </a:extLst>
          </p:cNvPr>
          <p:cNvPicPr>
            <a:picLocks noChangeAspect="1"/>
          </p:cNvPicPr>
          <p:nvPr/>
        </p:nvPicPr>
        <p:blipFill>
          <a:blip r:embed="rId2"/>
          <a:srcRect/>
          <a:stretch/>
        </p:blipFill>
        <p:spPr>
          <a:xfrm>
            <a:off x="340659" y="6210898"/>
            <a:ext cx="3813048" cy="520907"/>
          </a:xfrm>
          <a:prstGeom prst="rect">
            <a:avLst/>
          </a:prstGeom>
        </p:spPr>
      </p:pic>
    </p:spTree>
    <p:extLst>
      <p:ext uri="{BB962C8B-B14F-4D97-AF65-F5344CB8AC3E}">
        <p14:creationId xmlns:p14="http://schemas.microsoft.com/office/powerpoint/2010/main" val="27718178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wo Content Bar [Yellow]">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C08F259-109F-60ED-AD49-666E318AA0DB}"/>
              </a:ext>
            </a:extLst>
          </p:cNvPr>
          <p:cNvSpPr/>
          <p:nvPr/>
        </p:nvSpPr>
        <p:spPr>
          <a:xfrm>
            <a:off x="-135082" y="-90418"/>
            <a:ext cx="12458700" cy="1803422"/>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3D07F808-54DC-A2CB-4F5A-619524861037}"/>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a:extLst>
              <a:ext uri="{FF2B5EF4-FFF2-40B4-BE49-F238E27FC236}">
                <a16:creationId xmlns:a16="http://schemas.microsoft.com/office/drawing/2014/main" id="{5B2213AF-0EC7-A096-22DB-10FA225EB044}"/>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AF2DA399-C564-3205-5755-F219A8D4EE7A}"/>
              </a:ext>
            </a:extLst>
          </p:cNvPr>
          <p:cNvPicPr>
            <a:picLocks noChangeAspect="1"/>
          </p:cNvPicPr>
          <p:nvPr/>
        </p:nvPicPr>
        <p:blipFill>
          <a:blip r:embed="rId2"/>
          <a:srcRect/>
          <a:stretch/>
        </p:blipFill>
        <p:spPr>
          <a:xfrm>
            <a:off x="340659" y="6210898"/>
            <a:ext cx="3813048" cy="520907"/>
          </a:xfrm>
          <a:prstGeom prst="rect">
            <a:avLst/>
          </a:prstGeom>
        </p:spPr>
      </p:pic>
    </p:spTree>
    <p:extLst>
      <p:ext uri="{BB962C8B-B14F-4D97-AF65-F5344CB8AC3E}">
        <p14:creationId xmlns:p14="http://schemas.microsoft.com/office/powerpoint/2010/main" val="14394806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One Content Line [Yello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4BDE33E-8D82-A29D-075E-A3FAE86F3D7F}"/>
              </a:ext>
            </a:extLst>
          </p:cNvPr>
          <p:cNvSpPr>
            <a:spLocks noGrp="1"/>
          </p:cNvSpPr>
          <p:nvPr>
            <p:ph idx="1"/>
          </p:nvPr>
        </p:nvSpPr>
        <p:spPr>
          <a:xfrm>
            <a:off x="838200" y="1825625"/>
            <a:ext cx="10515600" cy="3877410"/>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4" name="Picture 3">
            <a:extLst>
              <a:ext uri="{FF2B5EF4-FFF2-40B4-BE49-F238E27FC236}">
                <a16:creationId xmlns:a16="http://schemas.microsoft.com/office/drawing/2014/main" id="{2C1B4732-807A-7F25-8637-FF483E2D2C78}"/>
              </a:ext>
            </a:extLst>
          </p:cNvPr>
          <p:cNvPicPr>
            <a:picLocks noChangeAspect="1"/>
          </p:cNvPicPr>
          <p:nvPr/>
        </p:nvPicPr>
        <p:blipFill>
          <a:blip r:embed="rId2"/>
          <a:srcRect/>
          <a:stretch/>
        </p:blipFill>
        <p:spPr>
          <a:xfrm>
            <a:off x="340659" y="6210898"/>
            <a:ext cx="3813048" cy="520907"/>
          </a:xfrm>
          <a:prstGeom prst="rect">
            <a:avLst/>
          </a:prstGeom>
        </p:spPr>
      </p:pic>
    </p:spTree>
    <p:extLst>
      <p:ext uri="{BB962C8B-B14F-4D97-AF65-F5344CB8AC3E}">
        <p14:creationId xmlns:p14="http://schemas.microsoft.com/office/powerpoint/2010/main" val="18767053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Line [Yello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4" name="Picture 3">
            <a:extLst>
              <a:ext uri="{FF2B5EF4-FFF2-40B4-BE49-F238E27FC236}">
                <a16:creationId xmlns:a16="http://schemas.microsoft.com/office/drawing/2014/main" id="{2C1B4732-807A-7F25-8637-FF483E2D2C78}"/>
              </a:ext>
            </a:extLst>
          </p:cNvPr>
          <p:cNvPicPr>
            <a:picLocks noChangeAspect="1"/>
          </p:cNvPicPr>
          <p:nvPr/>
        </p:nvPicPr>
        <p:blipFill>
          <a:blip r:embed="rId2"/>
          <a:srcRect/>
          <a:stretch/>
        </p:blipFill>
        <p:spPr>
          <a:xfrm>
            <a:off x="340659" y="6210898"/>
            <a:ext cx="3813048" cy="520907"/>
          </a:xfrm>
          <a:prstGeom prst="rect">
            <a:avLst/>
          </a:prstGeom>
        </p:spPr>
      </p:pic>
      <p:sp>
        <p:nvSpPr>
          <p:cNvPr id="5" name="Content Placeholder 2">
            <a:extLst>
              <a:ext uri="{FF2B5EF4-FFF2-40B4-BE49-F238E27FC236}">
                <a16:creationId xmlns:a16="http://schemas.microsoft.com/office/drawing/2014/main" id="{DD0B402A-984E-0077-76EE-B4F5B6E11C83}"/>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3">
            <a:extLst>
              <a:ext uri="{FF2B5EF4-FFF2-40B4-BE49-F238E27FC236}">
                <a16:creationId xmlns:a16="http://schemas.microsoft.com/office/drawing/2014/main" id="{FF936EB0-9731-9915-F1E7-B1FF785B5DEC}"/>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6204912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One Content Lines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sp>
        <p:nvSpPr>
          <p:cNvPr id="3" name="Content Placeholder 3">
            <a:extLst>
              <a:ext uri="{FF2B5EF4-FFF2-40B4-BE49-F238E27FC236}">
                <a16:creationId xmlns:a16="http://schemas.microsoft.com/office/drawing/2014/main" id="{D3E2983D-BFBB-BE1B-498D-E0CD551B9724}"/>
              </a:ext>
            </a:extLst>
          </p:cNvPr>
          <p:cNvSpPr>
            <a:spLocks noGrp="1"/>
          </p:cNvSpPr>
          <p:nvPr>
            <p:ph sz="quarter" idx="10"/>
          </p:nvPr>
        </p:nvSpPr>
        <p:spPr>
          <a:xfrm>
            <a:off x="847725" y="2474913"/>
            <a:ext cx="9132888" cy="34686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Box 4">
            <a:extLst>
              <a:ext uri="{FF2B5EF4-FFF2-40B4-BE49-F238E27FC236}">
                <a16:creationId xmlns:a16="http://schemas.microsoft.com/office/drawing/2014/main" id="{268A27D4-20B2-CFD3-18B1-D4646DCA2084}"/>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41243485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Lines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Arial" panose="020B0604020202020204" pitchFamily="34"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sp>
        <p:nvSpPr>
          <p:cNvPr id="3" name="Content Placeholder 2">
            <a:extLst>
              <a:ext uri="{FF2B5EF4-FFF2-40B4-BE49-F238E27FC236}">
                <a16:creationId xmlns:a16="http://schemas.microsoft.com/office/drawing/2014/main" id="{1C38D91D-5F05-15CA-FE61-6460299A792B}"/>
              </a:ext>
            </a:extLst>
          </p:cNvPr>
          <p:cNvSpPr>
            <a:spLocks noGrp="1"/>
          </p:cNvSpPr>
          <p:nvPr>
            <p:ph sz="half" idx="1"/>
          </p:nvPr>
        </p:nvSpPr>
        <p:spPr>
          <a:xfrm>
            <a:off x="838200" y="2497873"/>
            <a:ext cx="4297680"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E7223F10-33FB-7A01-FFD3-22E3C82EF195}"/>
              </a:ext>
            </a:extLst>
          </p:cNvPr>
          <p:cNvSpPr>
            <a:spLocks noGrp="1"/>
          </p:cNvSpPr>
          <p:nvPr>
            <p:ph sz="half" idx="2"/>
          </p:nvPr>
        </p:nvSpPr>
        <p:spPr>
          <a:xfrm>
            <a:off x="5720576" y="2497873"/>
            <a:ext cx="4293219"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a:extLst>
              <a:ext uri="{FF2B5EF4-FFF2-40B4-BE49-F238E27FC236}">
                <a16:creationId xmlns:a16="http://schemas.microsoft.com/office/drawing/2014/main" id="{0211F75B-4B60-3160-09AC-05127AA3AAEB}"/>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342695214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4-H-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a:solidFill>
                  <a:srgbClr val="031732"/>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10/7/25</a:t>
            </a:fld>
            <a:endParaRPr lang="en-US"/>
          </a:p>
        </p:txBody>
      </p:sp>
      <p:sp>
        <p:nvSpPr>
          <p:cNvPr id="8" name="Rectangle 7">
            <a:extLst>
              <a:ext uri="{FF2B5EF4-FFF2-40B4-BE49-F238E27FC236}">
                <a16:creationId xmlns:a16="http://schemas.microsoft.com/office/drawing/2014/main" id="{37D86063-A8E4-2C0D-5525-7851B244DB2E}"/>
              </a:ext>
            </a:extLst>
          </p:cNvPr>
          <p:cNvSpPr/>
          <p:nvPr/>
        </p:nvSpPr>
        <p:spPr>
          <a:xfrm>
            <a:off x="0" y="3747431"/>
            <a:ext cx="7534654" cy="3108501"/>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11" name="TextBox 10">
            <a:extLst>
              <a:ext uri="{FF2B5EF4-FFF2-40B4-BE49-F238E27FC236}">
                <a16:creationId xmlns:a16="http://schemas.microsoft.com/office/drawing/2014/main" id="{B046EBC3-7E83-C007-0BC1-7F3F534FE58C}"/>
              </a:ext>
            </a:extLst>
          </p:cNvPr>
          <p:cNvSpPr txBox="1"/>
          <p:nvPr/>
        </p:nvSpPr>
        <p:spPr>
          <a:xfrm>
            <a:off x="268941" y="6166041"/>
            <a:ext cx="7265713" cy="461665"/>
          </a:xfrm>
          <a:prstGeom prst="rect">
            <a:avLst/>
          </a:prstGeom>
          <a:noFill/>
        </p:spPr>
        <p:txBody>
          <a:bodyPr wrap="square" rtlCol="0">
            <a:spAutoFit/>
          </a:bodyPr>
          <a:lstStyle/>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a:t>
            </a:r>
          </a:p>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2025, South Dakota Board of Regents</a:t>
            </a:r>
          </a:p>
        </p:txBody>
      </p:sp>
      <p:pic>
        <p:nvPicPr>
          <p:cNvPr id="12" name="Picture 11">
            <a:extLst>
              <a:ext uri="{FF2B5EF4-FFF2-40B4-BE49-F238E27FC236}">
                <a16:creationId xmlns:a16="http://schemas.microsoft.com/office/drawing/2014/main" id="{2CD84AAD-7893-7669-F67A-10536766F1AA}"/>
              </a:ext>
            </a:extLst>
          </p:cNvPr>
          <p:cNvPicPr>
            <a:picLocks noChangeAspect="1"/>
          </p:cNvPicPr>
          <p:nvPr/>
        </p:nvPicPr>
        <p:blipFill>
          <a:blip r:embed="rId3"/>
          <a:srcRect/>
          <a:stretch/>
        </p:blipFill>
        <p:spPr>
          <a:xfrm>
            <a:off x="426844" y="309534"/>
            <a:ext cx="2598001" cy="669354"/>
          </a:xfrm>
          <a:prstGeom prst="rect">
            <a:avLst/>
          </a:prstGeom>
        </p:spPr>
      </p:pic>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5466614" cy="1062318"/>
          </a:xfrm>
        </p:spPr>
        <p:txBody>
          <a:bodyPr>
            <a:normAutofit/>
          </a:bodyPr>
          <a:lstStyle>
            <a:lvl1pPr marL="0" indent="0" algn="l">
              <a:buNone/>
              <a:defRPr sz="2000">
                <a:solidFill>
                  <a:schemeClr val="bg1"/>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Picture Placeholder 9">
            <a:extLst>
              <a:ext uri="{FF2B5EF4-FFF2-40B4-BE49-F238E27FC236}">
                <a16:creationId xmlns:a16="http://schemas.microsoft.com/office/drawing/2014/main" id="{83863A07-0CAD-D357-DEED-AD04E5B260F2}"/>
              </a:ext>
            </a:extLst>
          </p:cNvPr>
          <p:cNvSpPr>
            <a:spLocks noGrp="1"/>
          </p:cNvSpPr>
          <p:nvPr>
            <p:ph type="pic" sz="quarter" idx="13"/>
          </p:nvPr>
        </p:nvSpPr>
        <p:spPr>
          <a:xfrm>
            <a:off x="7534654" y="0"/>
            <a:ext cx="4657346" cy="6858000"/>
          </a:xfrm>
        </p:spPr>
        <p:txBody>
          <a:bodyPr/>
          <a:lstStyle/>
          <a:p>
            <a:r>
              <a:rPr lang="en-US"/>
              <a:t>Click icon to add picture</a:t>
            </a:r>
          </a:p>
        </p:txBody>
      </p:sp>
      <p:pic>
        <p:nvPicPr>
          <p:cNvPr id="5" name="Picture 4">
            <a:extLst>
              <a:ext uri="{FF2B5EF4-FFF2-40B4-BE49-F238E27FC236}">
                <a16:creationId xmlns:a16="http://schemas.microsoft.com/office/drawing/2014/main" id="{B685ED39-91F0-9DFC-8E09-8C862067E599}"/>
              </a:ext>
            </a:extLst>
          </p:cNvPr>
          <p:cNvPicPr>
            <a:picLocks noChangeAspect="1"/>
          </p:cNvPicPr>
          <p:nvPr/>
        </p:nvPicPr>
        <p:blipFill>
          <a:blip r:embed="rId4"/>
          <a:srcRect/>
          <a:stretch/>
        </p:blipFill>
        <p:spPr>
          <a:xfrm>
            <a:off x="3492651" y="369891"/>
            <a:ext cx="539288" cy="548640"/>
          </a:xfrm>
          <a:prstGeom prst="rect">
            <a:avLst/>
          </a:prstGeom>
        </p:spPr>
      </p:pic>
      <p:cxnSp>
        <p:nvCxnSpPr>
          <p:cNvPr id="7" name="Straight Connector 6">
            <a:extLst>
              <a:ext uri="{FF2B5EF4-FFF2-40B4-BE49-F238E27FC236}">
                <a16:creationId xmlns:a16="http://schemas.microsoft.com/office/drawing/2014/main" id="{827325EE-55BC-6444-EEBB-AC9930C56F31}"/>
              </a:ext>
            </a:extLst>
          </p:cNvPr>
          <p:cNvCxnSpPr>
            <a:cxnSpLocks/>
          </p:cNvCxnSpPr>
          <p:nvPr/>
        </p:nvCxnSpPr>
        <p:spPr>
          <a:xfrm>
            <a:off x="3258748" y="375506"/>
            <a:ext cx="0" cy="53741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6703924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4-H-Section-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8518F6B-F8A1-FF05-31F1-269DF865440A}"/>
              </a:ext>
            </a:extLst>
          </p:cNvPr>
          <p:cNvSpPr/>
          <p:nvPr/>
        </p:nvSpPr>
        <p:spPr>
          <a:xfrm>
            <a:off x="0" y="0"/>
            <a:ext cx="3826042" cy="68580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1A34BD8-F1B7-DAA4-C056-F8DE09E24B21}"/>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11" name="Picture 10" descr="Text&#10;&#10;Description automatically generated">
            <a:extLst>
              <a:ext uri="{FF2B5EF4-FFF2-40B4-BE49-F238E27FC236}">
                <a16:creationId xmlns:a16="http://schemas.microsoft.com/office/drawing/2014/main" id="{523258BD-ABF1-2A93-1A43-6F51CFB2B229}"/>
              </a:ext>
            </a:extLst>
          </p:cNvPr>
          <p:cNvPicPr>
            <a:picLocks noChangeAspect="1"/>
          </p:cNvPicPr>
          <p:nvPr/>
        </p:nvPicPr>
        <p:blipFill>
          <a:blip r:embed="rId2"/>
          <a:stretch>
            <a:fillRect/>
          </a:stretch>
        </p:blipFill>
        <p:spPr>
          <a:xfrm>
            <a:off x="283355" y="6104822"/>
            <a:ext cx="2287075" cy="605402"/>
          </a:xfrm>
          <a:prstGeom prst="rect">
            <a:avLst/>
          </a:prstGeom>
        </p:spPr>
      </p:pic>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b="1">
                <a:solidFill>
                  <a:schemeClr val="bg1"/>
                </a:solidFill>
                <a:latin typeface="Palatino" pitchFamily="2" charset="77"/>
                <a:ea typeface="Palatino" pitchFamily="2" charset="77"/>
                <a:cs typeface="Arial" panose="020B0604020202020204" pitchFamily="34" charset="0"/>
              </a:defRPr>
            </a:lvl1pPr>
          </a:lstStyle>
          <a:p>
            <a:r>
              <a:rPr lang="en-US"/>
              <a:t>Click to edit Master title style</a:t>
            </a:r>
            <a:endParaRPr lang="en-US" dirty="0"/>
          </a:p>
        </p:txBody>
      </p:sp>
      <p:sp>
        <p:nvSpPr>
          <p:cNvPr id="4" name="Content Placeholder 2">
            <a:extLst>
              <a:ext uri="{FF2B5EF4-FFF2-40B4-BE49-F238E27FC236}">
                <a16:creationId xmlns:a16="http://schemas.microsoft.com/office/drawing/2014/main" id="{445B780C-AEE0-6928-69D4-8624684ED158}"/>
              </a:ext>
            </a:extLst>
          </p:cNvPr>
          <p:cNvSpPr>
            <a:spLocks noGrp="1"/>
          </p:cNvSpPr>
          <p:nvPr>
            <p:ph sz="half" idx="10"/>
          </p:nvPr>
        </p:nvSpPr>
        <p:spPr>
          <a:xfrm>
            <a:off x="4130842" y="555444"/>
            <a:ext cx="7476210" cy="554937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5" name="Picture 4">
            <a:extLst>
              <a:ext uri="{FF2B5EF4-FFF2-40B4-BE49-F238E27FC236}">
                <a16:creationId xmlns:a16="http://schemas.microsoft.com/office/drawing/2014/main" id="{004110B2-6E28-3732-5C7B-6036FB06486A}"/>
              </a:ext>
            </a:extLst>
          </p:cNvPr>
          <p:cNvPicPr>
            <a:picLocks noChangeAspect="1"/>
          </p:cNvPicPr>
          <p:nvPr/>
        </p:nvPicPr>
        <p:blipFill>
          <a:blip r:embed="rId3"/>
          <a:srcRect/>
          <a:stretch/>
        </p:blipFill>
        <p:spPr>
          <a:xfrm>
            <a:off x="3069420" y="6167418"/>
            <a:ext cx="468910" cy="480210"/>
          </a:xfrm>
          <a:prstGeom prst="rect">
            <a:avLst/>
          </a:prstGeom>
        </p:spPr>
      </p:pic>
      <p:cxnSp>
        <p:nvCxnSpPr>
          <p:cNvPr id="6" name="Straight Connector 5">
            <a:extLst>
              <a:ext uri="{FF2B5EF4-FFF2-40B4-BE49-F238E27FC236}">
                <a16:creationId xmlns:a16="http://schemas.microsoft.com/office/drawing/2014/main" id="{E033F9A0-C73F-EAB2-2DEB-BBA51FDB319F}"/>
              </a:ext>
            </a:extLst>
          </p:cNvPr>
          <p:cNvCxnSpPr>
            <a:cxnSpLocks/>
          </p:cNvCxnSpPr>
          <p:nvPr/>
        </p:nvCxnSpPr>
        <p:spPr>
          <a:xfrm>
            <a:off x="2833632" y="6138818"/>
            <a:ext cx="0" cy="53741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80569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General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0045E9-ECF6-1C66-EA86-00AA4A8A7BF2}"/>
              </a:ext>
            </a:extLst>
          </p:cNvPr>
          <p:cNvSpPr>
            <a:spLocks noGrp="1"/>
          </p:cNvSpPr>
          <p:nvPr>
            <p:ph type="title"/>
          </p:nvPr>
        </p:nvSpPr>
        <p:spPr>
          <a:xfrm>
            <a:off x="839788" y="365125"/>
            <a:ext cx="10515600" cy="1087157"/>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Content Placeholder 3">
            <a:extLst>
              <a:ext uri="{FF2B5EF4-FFF2-40B4-BE49-F238E27FC236}">
                <a16:creationId xmlns:a16="http://schemas.microsoft.com/office/drawing/2014/main" id="{5CB15A21-0C93-AEBE-530D-AD400B45EB6F}"/>
              </a:ext>
            </a:extLst>
          </p:cNvPr>
          <p:cNvSpPr>
            <a:spLocks noGrp="1"/>
          </p:cNvSpPr>
          <p:nvPr>
            <p:ph sz="half" idx="2"/>
          </p:nvPr>
        </p:nvSpPr>
        <p:spPr>
          <a:xfrm>
            <a:off x="839788" y="1984665"/>
            <a:ext cx="10514012" cy="397971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4" name="Picture 13" descr="Text&#10;&#10;Description automatically generated">
            <a:extLst>
              <a:ext uri="{FF2B5EF4-FFF2-40B4-BE49-F238E27FC236}">
                <a16:creationId xmlns:a16="http://schemas.microsoft.com/office/drawing/2014/main" id="{BCC71E2A-C5AA-DC4B-12DB-A8D07268E803}"/>
              </a:ext>
            </a:extLst>
          </p:cNvPr>
          <p:cNvPicPr>
            <a:picLocks noChangeAspect="1"/>
          </p:cNvPicPr>
          <p:nvPr/>
        </p:nvPicPr>
        <p:blipFill>
          <a:blip r:embed="rId2"/>
          <a:stretch>
            <a:fillRect/>
          </a:stretch>
        </p:blipFill>
        <p:spPr>
          <a:xfrm>
            <a:off x="340659" y="6176963"/>
            <a:ext cx="3657600" cy="499672"/>
          </a:xfrm>
          <a:prstGeom prst="rect">
            <a:avLst/>
          </a:prstGeom>
        </p:spPr>
      </p:pic>
      <p:sp>
        <p:nvSpPr>
          <p:cNvPr id="5" name="TextBox 4">
            <a:extLst>
              <a:ext uri="{FF2B5EF4-FFF2-40B4-BE49-F238E27FC236}">
                <a16:creationId xmlns:a16="http://schemas.microsoft.com/office/drawing/2014/main" id="{0E47F6DB-D326-BC79-F07E-45CF7BB7468E}"/>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23980384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 Header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8518F6B-F8A1-FF05-31F1-269DF865440A}"/>
              </a:ext>
            </a:extLst>
          </p:cNvPr>
          <p:cNvSpPr/>
          <p:nvPr/>
        </p:nvSpPr>
        <p:spPr>
          <a:xfrm>
            <a:off x="0" y="0"/>
            <a:ext cx="3544866" cy="68580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1A34BD8-F1B7-DAA4-C056-F8DE09E24B21}"/>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11" name="Picture 10" descr="Text&#10;&#10;Description automatically generated">
            <a:extLst>
              <a:ext uri="{FF2B5EF4-FFF2-40B4-BE49-F238E27FC236}">
                <a16:creationId xmlns:a16="http://schemas.microsoft.com/office/drawing/2014/main" id="{523258BD-ABF1-2A93-1A43-6F51CFB2B229}"/>
              </a:ext>
            </a:extLst>
          </p:cNvPr>
          <p:cNvPicPr>
            <a:picLocks noChangeAspect="1"/>
          </p:cNvPicPr>
          <p:nvPr/>
        </p:nvPicPr>
        <p:blipFill>
          <a:blip r:embed="rId2"/>
          <a:stretch>
            <a:fillRect/>
          </a:stretch>
        </p:blipFill>
        <p:spPr>
          <a:xfrm>
            <a:off x="283355" y="6104822"/>
            <a:ext cx="2287075" cy="605402"/>
          </a:xfrm>
          <a:prstGeom prst="rect">
            <a:avLst/>
          </a:prstGeom>
        </p:spPr>
      </p:pic>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b="1">
                <a:solidFill>
                  <a:schemeClr val="bg1"/>
                </a:solidFill>
                <a:latin typeface="Palatino" pitchFamily="2" charset="77"/>
                <a:ea typeface="Palatino" pitchFamily="2" charset="77"/>
                <a:cs typeface="Arial" panose="020B0604020202020204" pitchFamily="34" charset="0"/>
              </a:defRPr>
            </a:lvl1pPr>
          </a:lstStyle>
          <a:p>
            <a:r>
              <a:rPr lang="en-US"/>
              <a:t>Click to edit Master title style</a:t>
            </a:r>
            <a:endParaRPr lang="en-US" dirty="0"/>
          </a:p>
        </p:txBody>
      </p:sp>
      <p:sp>
        <p:nvSpPr>
          <p:cNvPr id="4" name="Content Placeholder 2">
            <a:extLst>
              <a:ext uri="{FF2B5EF4-FFF2-40B4-BE49-F238E27FC236}">
                <a16:creationId xmlns:a16="http://schemas.microsoft.com/office/drawing/2014/main" id="{445B780C-AEE0-6928-69D4-8624684ED158}"/>
              </a:ext>
            </a:extLst>
          </p:cNvPr>
          <p:cNvSpPr>
            <a:spLocks noGrp="1"/>
          </p:cNvSpPr>
          <p:nvPr>
            <p:ph sz="half" idx="10"/>
          </p:nvPr>
        </p:nvSpPr>
        <p:spPr>
          <a:xfrm>
            <a:off x="3828221" y="555444"/>
            <a:ext cx="7778831" cy="554937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306035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01277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Volunte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a:stretch>
            <a:fill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314026759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Newslett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a:src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30039347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Learn-Mor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a:src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324696227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Event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a:src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91285841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llaborators">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E081A39A-73A9-1711-68EF-3A9C70C1D7CD}"/>
              </a:ext>
            </a:extLst>
          </p:cNvPr>
          <p:cNvCxnSpPr/>
          <p:nvPr/>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cxnSp>
        <p:nvCxnSpPr>
          <p:cNvPr id="10" name="Straight Connector 9">
            <a:extLst>
              <a:ext uri="{FF2B5EF4-FFF2-40B4-BE49-F238E27FC236}">
                <a16:creationId xmlns:a16="http://schemas.microsoft.com/office/drawing/2014/main" id="{D75FCD6D-7E69-C4A8-5DFB-CF225D0EFC46}"/>
              </a:ext>
            </a:extLst>
          </p:cNvPr>
          <p:cNvCxnSpPr>
            <a:cxnSpLocks/>
          </p:cNvCxnSpPr>
          <p:nvPr/>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6" name="Picture 15" descr="A blue and yellow logo&#10;&#10;Description automatically generated with medium confidence">
            <a:extLst>
              <a:ext uri="{FF2B5EF4-FFF2-40B4-BE49-F238E27FC236}">
                <a16:creationId xmlns:a16="http://schemas.microsoft.com/office/drawing/2014/main" id="{C5465170-9552-B505-37B1-4B670A908E2E}"/>
              </a:ext>
            </a:extLst>
          </p:cNvPr>
          <p:cNvPicPr>
            <a:picLocks noChangeAspect="1"/>
          </p:cNvPicPr>
          <p:nvPr/>
        </p:nvPicPr>
        <p:blipFill>
          <a:blip r:embed="rId2"/>
          <a:stretch>
            <a:fillRect/>
          </a:stretch>
        </p:blipFill>
        <p:spPr>
          <a:xfrm>
            <a:off x="10265952" y="338075"/>
            <a:ext cx="1630813" cy="1052803"/>
          </a:xfrm>
          <a:prstGeom prst="rect">
            <a:avLst/>
          </a:prstGeom>
        </p:spPr>
      </p:pic>
      <p:sp>
        <p:nvSpPr>
          <p:cNvPr id="22" name="Picture Placeholder 21">
            <a:extLst>
              <a:ext uri="{FF2B5EF4-FFF2-40B4-BE49-F238E27FC236}">
                <a16:creationId xmlns:a16="http://schemas.microsoft.com/office/drawing/2014/main" id="{D74EBB09-13F4-B4CA-5833-DE01F36B0D01}"/>
              </a:ext>
            </a:extLst>
          </p:cNvPr>
          <p:cNvSpPr>
            <a:spLocks noGrp="1"/>
          </p:cNvSpPr>
          <p:nvPr>
            <p:ph type="pic" sz="quarter" idx="12"/>
          </p:nvPr>
        </p:nvSpPr>
        <p:spPr>
          <a:xfrm>
            <a:off x="626164" y="2147469"/>
            <a:ext cx="1093788" cy="1116013"/>
          </a:xfrm>
        </p:spPr>
        <p:txBody>
          <a:bodyPr/>
          <a:lstStyle/>
          <a:p>
            <a:r>
              <a:rPr lang="en-US"/>
              <a:t>Click icon to add picture</a:t>
            </a:r>
            <a:endParaRPr lang="en-US" dirty="0"/>
          </a:p>
        </p:txBody>
      </p:sp>
      <p:sp>
        <p:nvSpPr>
          <p:cNvPr id="23" name="Picture Placeholder 21">
            <a:extLst>
              <a:ext uri="{FF2B5EF4-FFF2-40B4-BE49-F238E27FC236}">
                <a16:creationId xmlns:a16="http://schemas.microsoft.com/office/drawing/2014/main" id="{0724FB41-64DA-D76C-92F6-79DBFEED8CA9}"/>
              </a:ext>
            </a:extLst>
          </p:cNvPr>
          <p:cNvSpPr>
            <a:spLocks noGrp="1"/>
          </p:cNvSpPr>
          <p:nvPr>
            <p:ph type="pic" sz="quarter" idx="13"/>
          </p:nvPr>
        </p:nvSpPr>
        <p:spPr>
          <a:xfrm>
            <a:off x="626164" y="3633369"/>
            <a:ext cx="1093788" cy="1116013"/>
          </a:xfrm>
        </p:spPr>
        <p:txBody>
          <a:bodyPr/>
          <a:lstStyle/>
          <a:p>
            <a:r>
              <a:rPr lang="en-US"/>
              <a:t>Click icon to add picture</a:t>
            </a:r>
          </a:p>
        </p:txBody>
      </p:sp>
      <p:sp>
        <p:nvSpPr>
          <p:cNvPr id="24" name="Picture Placeholder 21">
            <a:extLst>
              <a:ext uri="{FF2B5EF4-FFF2-40B4-BE49-F238E27FC236}">
                <a16:creationId xmlns:a16="http://schemas.microsoft.com/office/drawing/2014/main" id="{2B7CF18F-8E0F-6785-D5A9-C535A4035439}"/>
              </a:ext>
            </a:extLst>
          </p:cNvPr>
          <p:cNvSpPr>
            <a:spLocks noGrp="1"/>
          </p:cNvSpPr>
          <p:nvPr>
            <p:ph type="pic" sz="quarter" idx="14"/>
          </p:nvPr>
        </p:nvSpPr>
        <p:spPr>
          <a:xfrm>
            <a:off x="626164" y="5105400"/>
            <a:ext cx="1093788" cy="1116013"/>
          </a:xfrm>
        </p:spPr>
        <p:txBody>
          <a:bodyPr/>
          <a:lstStyle/>
          <a:p>
            <a:r>
              <a:rPr lang="en-US"/>
              <a:t>Click icon to add picture</a:t>
            </a:r>
          </a:p>
        </p:txBody>
      </p:sp>
      <p:sp>
        <p:nvSpPr>
          <p:cNvPr id="2" name="Title 1">
            <a:extLst>
              <a:ext uri="{FF2B5EF4-FFF2-40B4-BE49-F238E27FC236}">
                <a16:creationId xmlns:a16="http://schemas.microsoft.com/office/drawing/2014/main" id="{56D10068-D35B-8B2E-7FF1-9A3607931A51}"/>
              </a:ext>
            </a:extLst>
          </p:cNvPr>
          <p:cNvSpPr>
            <a:spLocks noGrp="1"/>
          </p:cNvSpPr>
          <p:nvPr>
            <p:ph type="title" hasCustomPrompt="1"/>
          </p:nvPr>
        </p:nvSpPr>
        <p:spPr>
          <a:xfrm>
            <a:off x="602166" y="791737"/>
            <a:ext cx="9612351" cy="1103970"/>
          </a:xfrm>
        </p:spPr>
        <p:txBody>
          <a:bodyPr/>
          <a:lstStyle>
            <a:lvl1pPr>
              <a:defRPr>
                <a:solidFill>
                  <a:srgbClr val="0033A0"/>
                </a:solidFill>
              </a:defRPr>
            </a:lvl1pPr>
          </a:lstStyle>
          <a:p>
            <a:r>
              <a:rPr lang="en-US" dirty="0"/>
              <a:t>Collaborators</a:t>
            </a:r>
          </a:p>
        </p:txBody>
      </p:sp>
      <p:sp>
        <p:nvSpPr>
          <p:cNvPr id="4" name="Text Placeholder 3">
            <a:extLst>
              <a:ext uri="{FF2B5EF4-FFF2-40B4-BE49-F238E27FC236}">
                <a16:creationId xmlns:a16="http://schemas.microsoft.com/office/drawing/2014/main" id="{CA91E26A-3E95-B470-8962-BBDC89F03D1B}"/>
              </a:ext>
            </a:extLst>
          </p:cNvPr>
          <p:cNvSpPr>
            <a:spLocks noGrp="1"/>
          </p:cNvSpPr>
          <p:nvPr>
            <p:ph type="body" sz="quarter" idx="15"/>
          </p:nvPr>
        </p:nvSpPr>
        <p:spPr>
          <a:xfrm>
            <a:off x="1917700" y="2119313"/>
            <a:ext cx="8262938" cy="1125537"/>
          </a:xfrm>
        </p:spPr>
        <p:txBody>
          <a:bodyPr/>
          <a:lstStyle>
            <a:lvl1pPr marL="0" indent="0">
              <a:buFont typeface="Arial" panose="020B0604020202020204" pitchFamily="34" charset="0"/>
              <a:buNone/>
              <a:defRPr/>
            </a:lvl1pPr>
          </a:lstStyle>
          <a:p>
            <a:pPr lvl="0"/>
            <a:r>
              <a:rPr lang="en-US"/>
              <a:t>Click to edit Master text styles</a:t>
            </a:r>
          </a:p>
          <a:p>
            <a:pPr lvl="1"/>
            <a:r>
              <a:rPr lang="en-US"/>
              <a:t>Second level</a:t>
            </a:r>
          </a:p>
        </p:txBody>
      </p:sp>
      <p:sp>
        <p:nvSpPr>
          <p:cNvPr id="11" name="Text Placeholder 3">
            <a:extLst>
              <a:ext uri="{FF2B5EF4-FFF2-40B4-BE49-F238E27FC236}">
                <a16:creationId xmlns:a16="http://schemas.microsoft.com/office/drawing/2014/main" id="{5C6D7250-63ED-43EF-EC04-2C076024009F}"/>
              </a:ext>
            </a:extLst>
          </p:cNvPr>
          <p:cNvSpPr>
            <a:spLocks noGrp="1"/>
          </p:cNvSpPr>
          <p:nvPr>
            <p:ph type="body" sz="quarter" idx="16"/>
          </p:nvPr>
        </p:nvSpPr>
        <p:spPr>
          <a:xfrm>
            <a:off x="1917700" y="3633369"/>
            <a:ext cx="8262938" cy="1125537"/>
          </a:xfrm>
        </p:spPr>
        <p:txBody>
          <a:bodyPr/>
          <a:lstStyle>
            <a:lvl1pPr marL="0" indent="0">
              <a:buFont typeface="Arial" panose="020B0604020202020204" pitchFamily="34" charset="0"/>
              <a:buNone/>
              <a:defRPr/>
            </a:lvl1pPr>
          </a:lstStyle>
          <a:p>
            <a:pPr lvl="0"/>
            <a:r>
              <a:rPr lang="en-US"/>
              <a:t>Click to edit Master text styles</a:t>
            </a:r>
          </a:p>
          <a:p>
            <a:pPr lvl="1"/>
            <a:r>
              <a:rPr lang="en-US"/>
              <a:t>Second level</a:t>
            </a:r>
          </a:p>
        </p:txBody>
      </p:sp>
      <p:sp>
        <p:nvSpPr>
          <p:cNvPr id="12" name="Text Placeholder 3">
            <a:extLst>
              <a:ext uri="{FF2B5EF4-FFF2-40B4-BE49-F238E27FC236}">
                <a16:creationId xmlns:a16="http://schemas.microsoft.com/office/drawing/2014/main" id="{DAE0FFB3-3075-9978-2122-B0DE914CCE8C}"/>
              </a:ext>
            </a:extLst>
          </p:cNvPr>
          <p:cNvSpPr>
            <a:spLocks noGrp="1"/>
          </p:cNvSpPr>
          <p:nvPr>
            <p:ph type="body" sz="quarter" idx="17"/>
          </p:nvPr>
        </p:nvSpPr>
        <p:spPr>
          <a:xfrm>
            <a:off x="1917700" y="5105400"/>
            <a:ext cx="8262938" cy="1125537"/>
          </a:xfrm>
        </p:spPr>
        <p:txBody>
          <a:bodyPr/>
          <a:lstStyle>
            <a:lvl1pPr marL="0" indent="0">
              <a:buFont typeface="Arial" panose="020B0604020202020204" pitchFamily="34" charset="0"/>
              <a:buNone/>
              <a:defRPr/>
            </a:lvl1pPr>
          </a:lstStyle>
          <a:p>
            <a:pPr lvl="0"/>
            <a:r>
              <a:rPr lang="en-US"/>
              <a:t>Click to edit Master text styles</a:t>
            </a:r>
          </a:p>
          <a:p>
            <a:pPr lvl="1"/>
            <a:r>
              <a:rPr lang="en-US"/>
              <a:t>Second level</a:t>
            </a:r>
          </a:p>
        </p:txBody>
      </p:sp>
      <p:sp>
        <p:nvSpPr>
          <p:cNvPr id="14" name="TextBox 13">
            <a:extLst>
              <a:ext uri="{FF2B5EF4-FFF2-40B4-BE49-F238E27FC236}">
                <a16:creationId xmlns:a16="http://schemas.microsoft.com/office/drawing/2014/main" id="{5A6ED2FF-BCDF-9DC7-CC21-9814C65D8D2C}"/>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253297687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Green - And Justice For All">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51892D32-3E72-E9A6-6A36-F519DC80A4CC}"/>
              </a:ext>
            </a:extLst>
          </p:cNvPr>
          <p:cNvSpPr>
            <a:spLocks noGrp="1"/>
          </p:cNvSpPr>
          <p:nvPr>
            <p:ph type="title" hasCustomPrompt="1"/>
          </p:nvPr>
        </p:nvSpPr>
        <p:spPr>
          <a:xfrm>
            <a:off x="4704080" y="228600"/>
            <a:ext cx="6598920" cy="295275"/>
          </a:xfrm>
        </p:spPr>
        <p:txBody>
          <a:bodyPr>
            <a:normAutofit/>
          </a:bodyPr>
          <a:lstStyle>
            <a:lvl1pPr>
              <a:defRPr sz="800">
                <a:solidFill>
                  <a:srgbClr val="00774B"/>
                </a:solidFill>
              </a:defRPr>
            </a:lvl1pPr>
          </a:lstStyle>
          <a:p>
            <a:r>
              <a:rPr lang="en-US" dirty="0"/>
              <a:t>And Justice for All</a:t>
            </a:r>
          </a:p>
        </p:txBody>
      </p:sp>
      <p:pic>
        <p:nvPicPr>
          <p:cNvPr id="8" name="Picture 7">
            <a:extLst>
              <a:ext uri="{FF2B5EF4-FFF2-40B4-BE49-F238E27FC236}">
                <a16:creationId xmlns:a16="http://schemas.microsoft.com/office/drawing/2014/main" id="{F64BC039-5A36-0F20-2144-1366113CE331}"/>
              </a:ext>
            </a:extLst>
          </p:cNvPr>
          <p:cNvPicPr>
            <a:picLocks noChangeAspect="1"/>
          </p:cNvPicPr>
          <p:nvPr/>
        </p:nvPicPr>
        <p:blipFill>
          <a:blip r:embed="rId2"/>
          <a:srcRect b="63833"/>
          <a:stretch>
            <a:fillRect/>
          </a:stretch>
        </p:blipFill>
        <p:spPr>
          <a:xfrm>
            <a:off x="6349" y="0"/>
            <a:ext cx="12179302" cy="2480310"/>
          </a:xfrm>
          <a:prstGeom prst="rect">
            <a:avLst/>
          </a:prstGeom>
        </p:spPr>
      </p:pic>
      <p:sp>
        <p:nvSpPr>
          <p:cNvPr id="6" name="Title 1">
            <a:extLst>
              <a:ext uri="{FF2B5EF4-FFF2-40B4-BE49-F238E27FC236}">
                <a16:creationId xmlns:a16="http://schemas.microsoft.com/office/drawing/2014/main" id="{916D4D9F-690C-2DAF-D5E2-EB4123674943}"/>
              </a:ext>
            </a:extLst>
          </p:cNvPr>
          <p:cNvSpPr txBox="1">
            <a:spLocks/>
          </p:cNvSpPr>
          <p:nvPr/>
        </p:nvSpPr>
        <p:spPr>
          <a:xfrm>
            <a:off x="937895" y="1479551"/>
            <a:ext cx="733937" cy="260349"/>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4400" b="0" i="0" kern="1200">
                <a:solidFill>
                  <a:schemeClr val="tx1"/>
                </a:solidFill>
                <a:latin typeface="Clarendon Text Pro" panose="02040602050403020204" pitchFamily="18" charset="77"/>
                <a:ea typeface="Palatino" pitchFamily="2" charset="77"/>
                <a:cs typeface="+mj-cs"/>
              </a:defRPr>
            </a:lvl1pPr>
          </a:lstStyle>
          <a:p>
            <a:r>
              <a:rPr lang="en-US" sz="1800" b="1" i="0" dirty="0">
                <a:solidFill>
                  <a:schemeClr val="bg1"/>
                </a:solidFill>
                <a:latin typeface="Clarendon Text Pro" panose="02040602050403020204" pitchFamily="18" charset="77"/>
              </a:rPr>
              <a:t>FOR</a:t>
            </a:r>
          </a:p>
        </p:txBody>
      </p:sp>
      <p:sp>
        <p:nvSpPr>
          <p:cNvPr id="9" name="Title 1">
            <a:extLst>
              <a:ext uri="{FF2B5EF4-FFF2-40B4-BE49-F238E27FC236}">
                <a16:creationId xmlns:a16="http://schemas.microsoft.com/office/drawing/2014/main" id="{A979F9F9-0CDB-6A14-3B8D-E9C99FF3B1E2}"/>
              </a:ext>
            </a:extLst>
          </p:cNvPr>
          <p:cNvSpPr txBox="1">
            <a:spLocks/>
          </p:cNvSpPr>
          <p:nvPr/>
        </p:nvSpPr>
        <p:spPr>
          <a:xfrm>
            <a:off x="838200" y="1521795"/>
            <a:ext cx="1844675"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t>	ALL</a:t>
            </a:r>
          </a:p>
        </p:txBody>
      </p:sp>
      <p:sp>
        <p:nvSpPr>
          <p:cNvPr id="11" name="TextBox 10">
            <a:extLst>
              <a:ext uri="{FF2B5EF4-FFF2-40B4-BE49-F238E27FC236}">
                <a16:creationId xmlns:a16="http://schemas.microsoft.com/office/drawing/2014/main" id="{E6894FDB-496C-C9AB-261F-B5E854712847}"/>
              </a:ext>
            </a:extLst>
          </p:cNvPr>
          <p:cNvSpPr txBox="1"/>
          <p:nvPr/>
        </p:nvSpPr>
        <p:spPr>
          <a:xfrm>
            <a:off x="381000" y="2552700"/>
            <a:ext cx="11430000" cy="3416320"/>
          </a:xfrm>
          <a:prstGeom prst="rect">
            <a:avLst/>
          </a:prstGeom>
          <a:noFill/>
        </p:spPr>
        <p:txBody>
          <a:bodyPr wrap="square" lIns="0" tIns="0" rIns="0" bIns="0" rtlCol="0">
            <a:spAutoFit/>
          </a:bodyPr>
          <a:lstStyle/>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In accordance with Federal law and the U.S. Department of Agriculture (USDA) civil rights regulations and policies, this institution is prohibited from discriminating on the basis of race, color, national origin (including limited English proficiency), sex, age, disability, and reprisal or retaliation for prior civil rights activity.</a:t>
            </a: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Program information may be made available in languages other than English. Persons with disabilities who require alternative means of communication for program information (e.g., braille, large print, audiotape, American Sign Language) should contact the responsible State or local Agency that administers the program or contact USDA through the Telecommunications Relay Service at 711 (voice and TTY).</a:t>
            </a: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To file a program discrimination complaint, a complainant should complete a Form AD-3027, USDA Program Discrimination Complaint Form, which can be obtained online at </a:t>
            </a:r>
            <a:r>
              <a:rPr lang="en-US" sz="1200" u="sng" kern="1200" dirty="0">
                <a:solidFill>
                  <a:schemeClr val="tx1"/>
                </a:solidFill>
                <a:effectLst/>
                <a:latin typeface="Arial" panose="020B0604020202020204" pitchFamily="34" charset="0"/>
                <a:ea typeface="+mn-ea"/>
                <a:cs typeface="Arial" panose="020B0604020202020204" pitchFamily="34" charset="0"/>
                <a:hlinkClick r:id="rId3"/>
              </a:rPr>
              <a:t>AD-3027</a:t>
            </a:r>
            <a:r>
              <a:rPr lang="en-US" sz="1200" kern="1200" dirty="0">
                <a:solidFill>
                  <a:schemeClr val="tx1"/>
                </a:solidFill>
                <a:effectLst/>
                <a:latin typeface="Arial" panose="020B0604020202020204" pitchFamily="34" charset="0"/>
                <a:ea typeface="+mn-ea"/>
                <a:cs typeface="Arial" panose="020B0604020202020204" pitchFamily="34" charset="0"/>
              </a:rPr>
              <a:t> (PDF, 351 KB), from any USDA office, by calling (866) 632-9992, or by writing a letter addressed to USDA. The letter must contain the complainant’s name, address, telephone number, and a written description of the alleged discriminatory action in sufficient detail to inform the Office of the Assistant Secretary for Civil Rights (OASCR) about the nature and date of an alleged civil rights violation. The completed AD-3027 form or letter must be submitted to USDA by:</a:t>
            </a: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mail:</a:t>
            </a:r>
          </a:p>
          <a:p>
            <a:pPr>
              <a:spcBef>
                <a:spcPts val="0"/>
              </a:spcBef>
            </a:pPr>
            <a:r>
              <a:rPr lang="en-US" sz="1200" kern="1200" dirty="0">
                <a:solidFill>
                  <a:schemeClr val="tx1"/>
                </a:solidFill>
                <a:effectLst/>
                <a:latin typeface="Arial" panose="020B0604020202020204" pitchFamily="34" charset="0"/>
                <a:ea typeface="+mn-ea"/>
                <a:cs typeface="Arial" panose="020B0604020202020204" pitchFamily="34" charset="0"/>
              </a:rPr>
              <a:t>U.S. Department of Agriculture</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Office of the Assistant Secretary for Civil Rights</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1400 Independence Avenue, SW</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Washington, D.C. 20250-9410; or</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email: </a:t>
            </a:r>
            <a:r>
              <a:rPr lang="en-US" sz="1200" u="sng" kern="1200" dirty="0">
                <a:solidFill>
                  <a:schemeClr val="tx1"/>
                </a:solidFill>
                <a:effectLst/>
                <a:latin typeface="Arial" panose="020B0604020202020204" pitchFamily="34" charset="0"/>
                <a:ea typeface="+mn-ea"/>
                <a:cs typeface="Arial" panose="020B0604020202020204" pitchFamily="34" charset="0"/>
                <a:hlinkClick r:id="rId4"/>
              </a:rPr>
              <a:t>program.intake@usda.gov</a:t>
            </a:r>
            <a:endParaRPr lang="en-US" sz="120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This institution is an equal opportunity provider.</a:t>
            </a:r>
            <a:r>
              <a:rPr lang="en-US" sz="1200" dirty="0">
                <a:effectLst/>
                <a:latin typeface="Arial" panose="020B0604020202020204" pitchFamily="34" charset="0"/>
                <a:cs typeface="Arial" panose="020B0604020202020204" pitchFamily="34" charset="0"/>
              </a:rPr>
              <a:t> </a:t>
            </a:r>
            <a:endParaRPr lang="en-US" sz="1200" dirty="0">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9CE9A44F-0209-472C-CC98-65BB03A6F66B}"/>
              </a:ext>
            </a:extLst>
          </p:cNvPr>
          <p:cNvSpPr txBox="1"/>
          <p:nvPr/>
        </p:nvSpPr>
        <p:spPr>
          <a:xfrm>
            <a:off x="381000" y="6383179"/>
            <a:ext cx="11430000"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a:t>
            </a:r>
          </a:p>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Learn more at </a:t>
            </a:r>
            <a:r>
              <a:rPr lang="en-US" sz="800" dirty="0" err="1">
                <a:latin typeface="Arial" panose="020B0604020202020204" pitchFamily="34" charset="0"/>
                <a:cs typeface="Arial" panose="020B0604020202020204" pitchFamily="34" charset="0"/>
                <a:hlinkClick r:id="rId5"/>
              </a:rPr>
              <a:t>extension.sdstate.edu</a:t>
            </a:r>
            <a:r>
              <a:rPr lang="en-US" sz="800" dirty="0">
                <a:latin typeface="Arial" panose="020B0604020202020204" pitchFamily="34" charset="0"/>
                <a:cs typeface="Arial" panose="020B0604020202020204" pitchFamily="34" charset="0"/>
              </a:rPr>
              <a:t>.	© 2025, South Dakota Board of Regents</a:t>
            </a:r>
          </a:p>
        </p:txBody>
      </p:sp>
      <p:sp>
        <p:nvSpPr>
          <p:cNvPr id="13" name="Title 1">
            <a:extLst>
              <a:ext uri="{FF2B5EF4-FFF2-40B4-BE49-F238E27FC236}">
                <a16:creationId xmlns:a16="http://schemas.microsoft.com/office/drawing/2014/main" id="{48CAED75-2BDD-5584-6BCB-8B03CB0EE324}"/>
              </a:ext>
            </a:extLst>
          </p:cNvPr>
          <p:cNvSpPr txBox="1">
            <a:spLocks/>
          </p:cNvSpPr>
          <p:nvPr/>
        </p:nvSpPr>
        <p:spPr>
          <a:xfrm>
            <a:off x="838200" y="972229"/>
            <a:ext cx="2413000"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t>AND JUSTICE</a:t>
            </a:r>
          </a:p>
        </p:txBody>
      </p:sp>
    </p:spTree>
    <p:extLst>
      <p:ext uri="{BB962C8B-B14F-4D97-AF65-F5344CB8AC3E}">
        <p14:creationId xmlns:p14="http://schemas.microsoft.com/office/powerpoint/2010/main" val="21276503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Orange - And Justice For All">
    <p:spTree>
      <p:nvGrpSpPr>
        <p:cNvPr id="1" name=""/>
        <p:cNvGrpSpPr/>
        <p:nvPr/>
      </p:nvGrpSpPr>
      <p:grpSpPr>
        <a:xfrm>
          <a:off x="0" y="0"/>
          <a:ext cx="0" cy="0"/>
          <a:chOff x="0" y="0"/>
          <a:chExt cx="0" cy="0"/>
        </a:xfrm>
      </p:grpSpPr>
      <p:sp>
        <p:nvSpPr>
          <p:cNvPr id="4" name="Title 13">
            <a:extLst>
              <a:ext uri="{FF2B5EF4-FFF2-40B4-BE49-F238E27FC236}">
                <a16:creationId xmlns:a16="http://schemas.microsoft.com/office/drawing/2014/main" id="{0D72CE46-0366-1B9A-5032-800457B71900}"/>
              </a:ext>
            </a:extLst>
          </p:cNvPr>
          <p:cNvSpPr>
            <a:spLocks noGrp="1"/>
          </p:cNvSpPr>
          <p:nvPr>
            <p:ph type="title" hasCustomPrompt="1"/>
          </p:nvPr>
        </p:nvSpPr>
        <p:spPr>
          <a:xfrm>
            <a:off x="4704080" y="228600"/>
            <a:ext cx="6598920" cy="295275"/>
          </a:xfrm>
        </p:spPr>
        <p:txBody>
          <a:bodyPr>
            <a:normAutofit/>
          </a:bodyPr>
          <a:lstStyle>
            <a:lvl1pPr>
              <a:defRPr sz="800">
                <a:solidFill>
                  <a:srgbClr val="F5851F"/>
                </a:solidFill>
              </a:defRPr>
            </a:lvl1pPr>
          </a:lstStyle>
          <a:p>
            <a:r>
              <a:rPr lang="en-US" dirty="0"/>
              <a:t>And Justice for All</a:t>
            </a:r>
          </a:p>
        </p:txBody>
      </p:sp>
      <p:pic>
        <p:nvPicPr>
          <p:cNvPr id="8" name="Picture 7">
            <a:extLst>
              <a:ext uri="{FF2B5EF4-FFF2-40B4-BE49-F238E27FC236}">
                <a16:creationId xmlns:a16="http://schemas.microsoft.com/office/drawing/2014/main" id="{F64BC039-5A36-0F20-2144-1366113CE331}"/>
              </a:ext>
            </a:extLst>
          </p:cNvPr>
          <p:cNvPicPr>
            <a:picLocks noChangeAspect="1"/>
          </p:cNvPicPr>
          <p:nvPr/>
        </p:nvPicPr>
        <p:blipFill>
          <a:blip r:embed="rId2"/>
          <a:srcRect l="52" t="1" r="-52" b="57585"/>
          <a:stretch>
            <a:fillRect/>
          </a:stretch>
        </p:blipFill>
        <p:spPr>
          <a:xfrm>
            <a:off x="6349" y="0"/>
            <a:ext cx="12179302" cy="2905760"/>
          </a:xfrm>
          <a:prstGeom prst="rect">
            <a:avLst/>
          </a:prstGeom>
        </p:spPr>
      </p:pic>
      <p:sp>
        <p:nvSpPr>
          <p:cNvPr id="6" name="Title 1">
            <a:extLst>
              <a:ext uri="{FF2B5EF4-FFF2-40B4-BE49-F238E27FC236}">
                <a16:creationId xmlns:a16="http://schemas.microsoft.com/office/drawing/2014/main" id="{916D4D9F-690C-2DAF-D5E2-EB4123674943}"/>
              </a:ext>
            </a:extLst>
          </p:cNvPr>
          <p:cNvSpPr txBox="1">
            <a:spLocks/>
          </p:cNvSpPr>
          <p:nvPr/>
        </p:nvSpPr>
        <p:spPr>
          <a:xfrm>
            <a:off x="937895" y="1479551"/>
            <a:ext cx="733937" cy="260349"/>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4400" b="0" i="0" kern="1200">
                <a:solidFill>
                  <a:schemeClr val="tx1"/>
                </a:solidFill>
                <a:latin typeface="Clarendon Text Pro" panose="02040602050403020204" pitchFamily="18" charset="77"/>
                <a:ea typeface="Palatino" pitchFamily="2" charset="77"/>
                <a:cs typeface="+mj-cs"/>
              </a:defRPr>
            </a:lvl1pPr>
          </a:lstStyle>
          <a:p>
            <a:r>
              <a:rPr lang="en-US" sz="1800" b="1" i="0" dirty="0">
                <a:solidFill>
                  <a:schemeClr val="tx1"/>
                </a:solidFill>
                <a:effectLst>
                  <a:outerShdw blurRad="50800" dist="38100" dir="5400000" algn="t" rotWithShape="0">
                    <a:prstClr val="black">
                      <a:alpha val="40000"/>
                    </a:prstClr>
                  </a:outerShdw>
                </a:effectLst>
                <a:latin typeface="Clarendon Text Pro" panose="02040602050403020204" pitchFamily="18" charset="77"/>
              </a:rPr>
              <a:t>FOR</a:t>
            </a:r>
          </a:p>
        </p:txBody>
      </p:sp>
      <p:sp>
        <p:nvSpPr>
          <p:cNvPr id="9" name="Title 1">
            <a:extLst>
              <a:ext uri="{FF2B5EF4-FFF2-40B4-BE49-F238E27FC236}">
                <a16:creationId xmlns:a16="http://schemas.microsoft.com/office/drawing/2014/main" id="{A979F9F9-0CDB-6A14-3B8D-E9C99FF3B1E2}"/>
              </a:ext>
            </a:extLst>
          </p:cNvPr>
          <p:cNvSpPr txBox="1">
            <a:spLocks/>
          </p:cNvSpPr>
          <p:nvPr/>
        </p:nvSpPr>
        <p:spPr>
          <a:xfrm>
            <a:off x="838200" y="1521795"/>
            <a:ext cx="1844675"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solidFill>
                  <a:schemeClr val="tx1"/>
                </a:solidFill>
                <a:effectLst>
                  <a:outerShdw blurRad="50800" dist="38100" dir="5400000" algn="t" rotWithShape="0">
                    <a:prstClr val="black">
                      <a:alpha val="40000"/>
                    </a:prstClr>
                  </a:outerShdw>
                </a:effectLst>
              </a:rPr>
              <a:t>	ALL</a:t>
            </a:r>
          </a:p>
        </p:txBody>
      </p:sp>
      <p:sp>
        <p:nvSpPr>
          <p:cNvPr id="11" name="TextBox 10">
            <a:extLst>
              <a:ext uri="{FF2B5EF4-FFF2-40B4-BE49-F238E27FC236}">
                <a16:creationId xmlns:a16="http://schemas.microsoft.com/office/drawing/2014/main" id="{E6894FDB-496C-C9AB-261F-B5E854712847}"/>
              </a:ext>
            </a:extLst>
          </p:cNvPr>
          <p:cNvSpPr txBox="1"/>
          <p:nvPr/>
        </p:nvSpPr>
        <p:spPr>
          <a:xfrm>
            <a:off x="381000" y="2552700"/>
            <a:ext cx="11430000" cy="3731791"/>
          </a:xfrm>
          <a:prstGeom prst="rect">
            <a:avLst/>
          </a:prstGeom>
          <a:noFill/>
        </p:spPr>
        <p:txBody>
          <a:bodyPr wrap="square" lIns="0" tIns="0" rIns="0" bIns="0" numCol="2" spcCol="274320" rtlCol="0">
            <a:spAutoFit/>
          </a:bodyPr>
          <a:lstStyle/>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Title IX of the Education Amendments Act of 1972 (Title IX) prohibits discrimination on the basis of sex – including pregnancy or parental status - in educational programs and activities that receive Federal financial assistance. The law also prohibits individuals from exclusion from such programs or activities, or from denial of benefits from such programs or activities based on sex. This prohibition applies to a wide array of public and private schools at the K-12 grade levels, as well as colleges and universities which receive federal funding. A school that is controlled by a religious organization is exempt from Title IX when the law’s requirements would conflict with the organization’s religious tenets. The law requires federally funded education institutions or programs to disseminate Title IX information widely, including the name, address, and telephone number (or other contact information) of the designated Title IX Coordinator.</a:t>
            </a: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Program information is available in languages other than English. Persons with disabilities who require alternative means of communication (e.g., braille, large print, audiotape, American Sign Language) should contact the responsible State or local Agency that administers the program or contact USDA through the Federal Telecommunications Relay Service at 711 (voice and TTY).</a:t>
            </a: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Prior to filing a Title IX complaint with USDA against an institution, a potential complainant may want to find out about the institution’s grievance process and use that process to have the complaint resolved. However, a complainant is not required by law to use the institutional grievance process before filing a complaint with the Office of the Assistant Secretary for Civil Rights (OASCR). If a complainant uses an institutional grievance process and chooses to file the complaint with OASCR, the complaint must be filed with OASCR within 60 days after completion of the institutional grievance process.</a:t>
            </a:r>
          </a:p>
          <a:p>
            <a:pPr>
              <a:spcBef>
                <a:spcPts val="900"/>
              </a:spcBef>
            </a:pPr>
            <a:endParaRPr lang="en-US" sz="100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To file a USDA program discrimination complaint, a complainant should complete Form AD-3027, USDA Program Discrimination Complaint Form, which can be obtained online at </a:t>
            </a:r>
            <a:r>
              <a:rPr lang="en-US" sz="1000" u="sng" kern="1200" dirty="0">
                <a:solidFill>
                  <a:schemeClr val="tx1"/>
                </a:solidFill>
                <a:effectLst/>
                <a:latin typeface="Arial" panose="020B0604020202020204" pitchFamily="34" charset="0"/>
                <a:ea typeface="+mn-ea"/>
                <a:cs typeface="Arial" panose="020B0604020202020204" pitchFamily="34" charset="0"/>
                <a:hlinkClick r:id="rId3"/>
              </a:rPr>
              <a:t>AD-3027</a:t>
            </a:r>
            <a:r>
              <a:rPr lang="en-US" sz="1000" kern="1200" dirty="0">
                <a:solidFill>
                  <a:schemeClr val="tx1"/>
                </a:solidFill>
                <a:effectLst/>
                <a:latin typeface="Arial" panose="020B0604020202020204" pitchFamily="34" charset="0"/>
                <a:ea typeface="+mn-ea"/>
                <a:cs typeface="Arial" panose="020B0604020202020204" pitchFamily="34" charset="0"/>
              </a:rPr>
              <a:t> (PDF, 351 KB); from any USDA office; by calling (866) 632-9992; or by writing a letter addressed to the USDA office listed below.</a:t>
            </a: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The letter must contain the complainant’s name, address, telephone number, and a written description of the alleged discriminatory action in sufficient detail to inform OASCR about the nature and date of an alleged civil rights violation. The completed AD-3027 form or letter must be submitted to USDA via:</a:t>
            </a:r>
            <a:r>
              <a:rPr lang="en-US" sz="1000" dirty="0">
                <a:effectLst/>
                <a:latin typeface="Arial" panose="020B0604020202020204" pitchFamily="34" charset="0"/>
                <a:cs typeface="Arial" panose="020B0604020202020204" pitchFamily="34" charset="0"/>
              </a:rPr>
              <a:t> </a:t>
            </a:r>
            <a:endParaRPr lang="en-US" sz="100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mail:</a:t>
            </a:r>
          </a:p>
          <a:p>
            <a:pPr>
              <a:spcBef>
                <a:spcPts val="0"/>
              </a:spcBef>
            </a:pPr>
            <a:r>
              <a:rPr lang="en-US" sz="1050" kern="1200" dirty="0">
                <a:solidFill>
                  <a:schemeClr val="tx1"/>
                </a:solidFill>
                <a:effectLst/>
                <a:latin typeface="Arial" panose="020B0604020202020204" pitchFamily="34" charset="0"/>
                <a:ea typeface="+mn-ea"/>
                <a:cs typeface="Arial" panose="020B0604020202020204" pitchFamily="34" charset="0"/>
              </a:rPr>
              <a:t>U.S. Department of Agriculture</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Office of the Assistant Secretary for Civil Rights</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1400 Independence Avenue, SW</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Washington, D.C. 20250-9410; or</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email: </a:t>
            </a:r>
            <a:r>
              <a:rPr lang="en-US" sz="1050" u="sng" kern="1200" dirty="0">
                <a:solidFill>
                  <a:schemeClr val="tx1"/>
                </a:solidFill>
                <a:effectLst/>
                <a:latin typeface="Arial" panose="020B0604020202020204" pitchFamily="34" charset="0"/>
                <a:ea typeface="+mn-ea"/>
                <a:cs typeface="Arial" panose="020B0604020202020204" pitchFamily="34" charset="0"/>
                <a:hlinkClick r:id="rId4"/>
              </a:rPr>
              <a:t>program.intake@usda.gov</a:t>
            </a:r>
            <a:endParaRPr lang="en-US" sz="105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050" kern="1200" dirty="0">
                <a:solidFill>
                  <a:schemeClr val="tx1"/>
                </a:solidFill>
                <a:effectLst/>
                <a:latin typeface="Arial" panose="020B0604020202020204" pitchFamily="34" charset="0"/>
                <a:ea typeface="+mn-ea"/>
                <a:cs typeface="Arial" panose="020B0604020202020204" pitchFamily="34" charset="0"/>
              </a:rPr>
              <a:t>This institution is an equal opportunity provider.</a:t>
            </a:r>
            <a:r>
              <a:rPr lang="en-US" sz="1050" dirty="0">
                <a:effectLst/>
                <a:latin typeface="Arial" panose="020B0604020202020204" pitchFamily="34" charset="0"/>
                <a:cs typeface="Arial" panose="020B0604020202020204" pitchFamily="34" charset="0"/>
              </a:rPr>
              <a:t> </a:t>
            </a:r>
            <a:endParaRPr lang="en-US" sz="1050" dirty="0">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9CE9A44F-0209-472C-CC98-65BB03A6F66B}"/>
              </a:ext>
            </a:extLst>
          </p:cNvPr>
          <p:cNvSpPr txBox="1"/>
          <p:nvPr/>
        </p:nvSpPr>
        <p:spPr>
          <a:xfrm>
            <a:off x="381000" y="6383179"/>
            <a:ext cx="11430000"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a:t>
            </a:r>
          </a:p>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Learn more at </a:t>
            </a:r>
            <a:r>
              <a:rPr lang="en-US" sz="800" dirty="0" err="1">
                <a:latin typeface="Arial" panose="020B0604020202020204" pitchFamily="34" charset="0"/>
                <a:cs typeface="Arial" panose="020B0604020202020204" pitchFamily="34" charset="0"/>
                <a:hlinkClick r:id="rId5"/>
              </a:rPr>
              <a:t>extension.sdstate.edu</a:t>
            </a:r>
            <a:r>
              <a:rPr lang="en-US" sz="800" dirty="0">
                <a:latin typeface="Arial" panose="020B0604020202020204" pitchFamily="34" charset="0"/>
                <a:cs typeface="Arial" panose="020B0604020202020204" pitchFamily="34" charset="0"/>
              </a:rPr>
              <a:t>.	© 2025, South Dakota Board of Regents</a:t>
            </a:r>
          </a:p>
        </p:txBody>
      </p:sp>
      <p:sp>
        <p:nvSpPr>
          <p:cNvPr id="3" name="Title 1">
            <a:extLst>
              <a:ext uri="{FF2B5EF4-FFF2-40B4-BE49-F238E27FC236}">
                <a16:creationId xmlns:a16="http://schemas.microsoft.com/office/drawing/2014/main" id="{910485A4-B2A7-77F0-2E9A-72B65CAA8F5D}"/>
              </a:ext>
            </a:extLst>
          </p:cNvPr>
          <p:cNvSpPr txBox="1">
            <a:spLocks/>
          </p:cNvSpPr>
          <p:nvPr/>
        </p:nvSpPr>
        <p:spPr>
          <a:xfrm>
            <a:off x="838200" y="988870"/>
            <a:ext cx="2748280"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solidFill>
                  <a:schemeClr val="tx1"/>
                </a:solidFill>
                <a:effectLst>
                  <a:outerShdw blurRad="50800" dist="38100" dir="5400000" algn="t" rotWithShape="0">
                    <a:prstClr val="black">
                      <a:alpha val="40000"/>
                    </a:prstClr>
                  </a:outerShdw>
                </a:effectLst>
              </a:rPr>
              <a:t>AND</a:t>
            </a:r>
          </a:p>
          <a:p>
            <a:pPr marL="0" indent="0">
              <a:tabLst>
                <a:tab pos="628650" algn="l"/>
              </a:tabLst>
            </a:pPr>
            <a:r>
              <a:rPr lang="en-US" dirty="0">
                <a:solidFill>
                  <a:schemeClr val="tx1"/>
                </a:solidFill>
                <a:effectLst>
                  <a:outerShdw blurRad="50800" dist="38100" dir="5400000" algn="t" rotWithShape="0">
                    <a:prstClr val="black">
                      <a:alpha val="40000"/>
                    </a:prstClr>
                  </a:outerShdw>
                </a:effectLst>
              </a:rPr>
              <a:t>JUSTICE</a:t>
            </a:r>
          </a:p>
        </p:txBody>
      </p:sp>
    </p:spTree>
    <p:extLst>
      <p:ext uri="{BB962C8B-B14F-4D97-AF65-F5344CB8AC3E}">
        <p14:creationId xmlns:p14="http://schemas.microsoft.com/office/powerpoint/2010/main" val="9552260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One Content Bar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41FE012-518A-1225-9175-74B12CA238B9}"/>
              </a:ext>
            </a:extLst>
          </p:cNvPr>
          <p:cNvSpPr/>
          <p:nvPr/>
        </p:nvSpPr>
        <p:spPr>
          <a:xfrm>
            <a:off x="-106393" y="-90418"/>
            <a:ext cx="12404785" cy="1803422"/>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chemeClr val="bg1"/>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10515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Picture 12">
            <a:extLst>
              <a:ext uri="{FF2B5EF4-FFF2-40B4-BE49-F238E27FC236}">
                <a16:creationId xmlns:a16="http://schemas.microsoft.com/office/drawing/2014/main" id="{FD4A8752-9B4E-51B6-A941-AF71A6B2CC29}"/>
              </a:ext>
            </a:extLst>
          </p:cNvPr>
          <p:cNvPicPr>
            <a:picLocks noChangeAspect="1"/>
          </p:cNvPicPr>
          <p:nvPr/>
        </p:nvPicPr>
        <p:blipFill>
          <a:blip r:embed="rId2"/>
          <a:srcRect/>
          <a:stretch/>
        </p:blipFill>
        <p:spPr>
          <a:xfrm>
            <a:off x="340659" y="6210898"/>
            <a:ext cx="3813048" cy="520907"/>
          </a:xfrm>
          <a:prstGeom prst="rect">
            <a:avLst/>
          </a:prstGeom>
        </p:spPr>
      </p:pic>
      <p:sp>
        <p:nvSpPr>
          <p:cNvPr id="6" name="TextBox 5">
            <a:extLst>
              <a:ext uri="{FF2B5EF4-FFF2-40B4-BE49-F238E27FC236}">
                <a16:creationId xmlns:a16="http://schemas.microsoft.com/office/drawing/2014/main" id="{A05B2524-F0F1-8B74-88AA-1697C08EB15D}"/>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27539498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ntent Bar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41FE012-518A-1225-9175-74B12CA238B9}"/>
              </a:ext>
            </a:extLst>
          </p:cNvPr>
          <p:cNvSpPr/>
          <p:nvPr/>
        </p:nvSpPr>
        <p:spPr>
          <a:xfrm>
            <a:off x="-106393" y="-90418"/>
            <a:ext cx="12404785" cy="1803422"/>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chemeClr val="bg1"/>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3D07F808-54DC-A2CB-4F5A-619524861037}"/>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Picture 12">
            <a:extLst>
              <a:ext uri="{FF2B5EF4-FFF2-40B4-BE49-F238E27FC236}">
                <a16:creationId xmlns:a16="http://schemas.microsoft.com/office/drawing/2014/main" id="{FD4A8752-9B4E-51B6-A941-AF71A6B2CC29}"/>
              </a:ext>
            </a:extLst>
          </p:cNvPr>
          <p:cNvPicPr>
            <a:picLocks noChangeAspect="1"/>
          </p:cNvPicPr>
          <p:nvPr/>
        </p:nvPicPr>
        <p:blipFill>
          <a:blip r:embed="rId2"/>
          <a:srcRect/>
          <a:stretch/>
        </p:blipFill>
        <p:spPr>
          <a:xfrm>
            <a:off x="340659" y="6210898"/>
            <a:ext cx="3813048" cy="520907"/>
          </a:xfrm>
          <a:prstGeom prst="rect">
            <a:avLst/>
          </a:prstGeom>
        </p:spPr>
      </p:pic>
      <p:sp>
        <p:nvSpPr>
          <p:cNvPr id="6" name="TextBox 5">
            <a:extLst>
              <a:ext uri="{FF2B5EF4-FFF2-40B4-BE49-F238E27FC236}">
                <a16:creationId xmlns:a16="http://schemas.microsoft.com/office/drawing/2014/main" id="{A05B2524-F0F1-8B74-88AA-1697C08EB15D}"/>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121863235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One Content Line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4BDE33E-8D82-A29D-075E-A3FAE86F3D7F}"/>
              </a:ext>
            </a:extLst>
          </p:cNvPr>
          <p:cNvSpPr>
            <a:spLocks noGrp="1"/>
          </p:cNvSpPr>
          <p:nvPr>
            <p:ph idx="1"/>
          </p:nvPr>
        </p:nvSpPr>
        <p:spPr>
          <a:xfrm>
            <a:off x="838200" y="1825625"/>
            <a:ext cx="10515600" cy="3877410"/>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420228095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Line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4" name="Content Placeholder 2">
            <a:extLst>
              <a:ext uri="{FF2B5EF4-FFF2-40B4-BE49-F238E27FC236}">
                <a16:creationId xmlns:a16="http://schemas.microsoft.com/office/drawing/2014/main" id="{2E1F32A6-0CD7-944B-DCDB-6AD591FDB5ED}"/>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Content Placeholder 3">
            <a:extLst>
              <a:ext uri="{FF2B5EF4-FFF2-40B4-BE49-F238E27FC236}">
                <a16:creationId xmlns:a16="http://schemas.microsoft.com/office/drawing/2014/main" id="{0A8DE8B2-7F8E-67A5-CD92-5B23F43BAD4C}"/>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9830513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One Content Lines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4" name="Content Placeholder 3">
            <a:extLst>
              <a:ext uri="{FF2B5EF4-FFF2-40B4-BE49-F238E27FC236}">
                <a16:creationId xmlns:a16="http://schemas.microsoft.com/office/drawing/2014/main" id="{52573394-94A9-F18E-4E7F-0BDD50F141BD}"/>
              </a:ext>
            </a:extLst>
          </p:cNvPr>
          <p:cNvSpPr>
            <a:spLocks noGrp="1"/>
          </p:cNvSpPr>
          <p:nvPr>
            <p:ph sz="quarter" idx="10"/>
          </p:nvPr>
        </p:nvSpPr>
        <p:spPr>
          <a:xfrm>
            <a:off x="847725" y="2474913"/>
            <a:ext cx="9132888" cy="34686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1FD6FBD4-501B-FD91-2DD4-1F2CEF94A8DA}"/>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42266819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wo Content Lines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3" name="Content Placeholder 2">
            <a:extLst>
              <a:ext uri="{FF2B5EF4-FFF2-40B4-BE49-F238E27FC236}">
                <a16:creationId xmlns:a16="http://schemas.microsoft.com/office/drawing/2014/main" id="{99DDA65A-25A0-676F-174C-9B75CB4986AB}"/>
              </a:ext>
            </a:extLst>
          </p:cNvPr>
          <p:cNvSpPr>
            <a:spLocks noGrp="1"/>
          </p:cNvSpPr>
          <p:nvPr>
            <p:ph sz="half" idx="1"/>
          </p:nvPr>
        </p:nvSpPr>
        <p:spPr>
          <a:xfrm>
            <a:off x="838200" y="2497873"/>
            <a:ext cx="4297680"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410C4DBB-8293-CDA6-112D-D25C7F0ACD4E}"/>
              </a:ext>
            </a:extLst>
          </p:cNvPr>
          <p:cNvSpPr>
            <a:spLocks noGrp="1"/>
          </p:cNvSpPr>
          <p:nvPr>
            <p:ph sz="half" idx="2"/>
          </p:nvPr>
        </p:nvSpPr>
        <p:spPr>
          <a:xfrm>
            <a:off x="5720576" y="2497873"/>
            <a:ext cx="4293219"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a:extLst>
              <a:ext uri="{FF2B5EF4-FFF2-40B4-BE49-F238E27FC236}">
                <a16:creationId xmlns:a16="http://schemas.microsoft.com/office/drawing/2014/main" id="{AC1F258E-EA2C-C63D-F114-0A82A59FE8EE}"/>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851591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10/7/25</a:t>
            </a:fld>
            <a:endParaRPr lang="en-US"/>
          </a:p>
        </p:txBody>
      </p:sp>
      <p:sp>
        <p:nvSpPr>
          <p:cNvPr id="8" name="Rectangle 7">
            <a:extLst>
              <a:ext uri="{FF2B5EF4-FFF2-40B4-BE49-F238E27FC236}">
                <a16:creationId xmlns:a16="http://schemas.microsoft.com/office/drawing/2014/main" id="{37D86063-A8E4-2C0D-5525-7851B244DB2E}"/>
              </a:ext>
            </a:extLst>
          </p:cNvPr>
          <p:cNvSpPr/>
          <p:nvPr/>
        </p:nvSpPr>
        <p:spPr>
          <a:xfrm>
            <a:off x="0" y="3747431"/>
            <a:ext cx="7534654" cy="3108501"/>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D100"/>
              </a:solidFill>
              <a:highlight>
                <a:srgbClr val="FFD100"/>
              </a:highlight>
            </a:endParaRPr>
          </a:p>
        </p:txBody>
      </p:sp>
      <p:sp>
        <p:nvSpPr>
          <p:cNvPr id="11" name="TextBox 10">
            <a:extLst>
              <a:ext uri="{FF2B5EF4-FFF2-40B4-BE49-F238E27FC236}">
                <a16:creationId xmlns:a16="http://schemas.microsoft.com/office/drawing/2014/main" id="{B046EBC3-7E83-C007-0BC1-7F3F534FE58C}"/>
              </a:ext>
            </a:extLst>
          </p:cNvPr>
          <p:cNvSpPr txBox="1"/>
          <p:nvPr/>
        </p:nvSpPr>
        <p:spPr>
          <a:xfrm>
            <a:off x="268941" y="6261675"/>
            <a:ext cx="7265713" cy="461665"/>
          </a:xfrm>
          <a:prstGeom prst="rect">
            <a:avLst/>
          </a:prstGeom>
          <a:noFill/>
        </p:spPr>
        <p:txBody>
          <a:bodyPr wrap="square" rtlCol="0">
            <a:spAutoFit/>
          </a:bodyPr>
          <a:lstStyle/>
          <a:p>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rPr>
              <a:t> </a:t>
            </a:r>
          </a:p>
          <a:p>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rPr>
              <a:t>© 2025, South Dakota Board of Regents</a:t>
            </a:r>
          </a:p>
        </p:txBody>
      </p:sp>
      <p:pic>
        <p:nvPicPr>
          <p:cNvPr id="12" name="Picture 11" descr="Text&#10;&#10;Description automatically generated">
            <a:extLst>
              <a:ext uri="{FF2B5EF4-FFF2-40B4-BE49-F238E27FC236}">
                <a16:creationId xmlns:a16="http://schemas.microsoft.com/office/drawing/2014/main" id="{2CD84AAD-7893-7669-F67A-10536766F1AA}"/>
              </a:ext>
            </a:extLst>
          </p:cNvPr>
          <p:cNvPicPr>
            <a:picLocks noChangeAspect="1"/>
          </p:cNvPicPr>
          <p:nvPr/>
        </p:nvPicPr>
        <p:blipFill>
          <a:blip r:embed="rId3"/>
          <a:stretch>
            <a:fillRect/>
          </a:stretch>
        </p:blipFill>
        <p:spPr>
          <a:xfrm>
            <a:off x="398839" y="309534"/>
            <a:ext cx="4899671" cy="669354"/>
          </a:xfrm>
          <a:prstGeom prst="rect">
            <a:avLst/>
          </a:prstGeom>
        </p:spPr>
      </p:pic>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6742728" cy="1062318"/>
          </a:xfrm>
        </p:spPr>
        <p:txBody>
          <a:bodyPr>
            <a:normAutofit/>
          </a:bodyPr>
          <a:lstStyle>
            <a:lvl1pPr marL="0" indent="0" algn="l">
              <a:buNone/>
              <a:defRPr sz="2000">
                <a:solidFill>
                  <a:srgbClr val="0033A0"/>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Picture Placeholder 9">
            <a:extLst>
              <a:ext uri="{FF2B5EF4-FFF2-40B4-BE49-F238E27FC236}">
                <a16:creationId xmlns:a16="http://schemas.microsoft.com/office/drawing/2014/main" id="{2C465A10-4CB2-51A4-CF57-F45361009BF9}"/>
              </a:ext>
            </a:extLst>
          </p:cNvPr>
          <p:cNvSpPr>
            <a:spLocks noGrp="1"/>
          </p:cNvSpPr>
          <p:nvPr>
            <p:ph type="pic" sz="quarter" idx="13"/>
          </p:nvPr>
        </p:nvSpPr>
        <p:spPr>
          <a:xfrm>
            <a:off x="7534654" y="0"/>
            <a:ext cx="4657346" cy="6855932"/>
          </a:xfrm>
        </p:spPr>
        <p:txBody>
          <a:bodyPr/>
          <a:lstStyle/>
          <a:p>
            <a:r>
              <a:rPr lang="en-US"/>
              <a:t>Click icon to add picture</a:t>
            </a:r>
          </a:p>
        </p:txBody>
      </p:sp>
    </p:spTree>
    <p:extLst>
      <p:ext uri="{BB962C8B-B14F-4D97-AF65-F5344CB8AC3E}">
        <p14:creationId xmlns:p14="http://schemas.microsoft.com/office/powerpoint/2010/main" val="328720153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B4A6D3E-9975-074B-8107-CD07F4DC9E2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926AB1F-AB05-D256-A524-A97F02C60B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2EAB4B4A-0003-89F2-4975-2FB19ECAFB0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40DBFB06-D1AB-A149-9120-0AF75E3AE9D9}" type="datetimeFigureOut">
              <a:rPr lang="en-US" smtClean="0"/>
              <a:t>10/7/25</a:t>
            </a:fld>
            <a:endParaRPr lang="en-US"/>
          </a:p>
        </p:txBody>
      </p:sp>
      <p:sp>
        <p:nvSpPr>
          <p:cNvPr id="5" name="Footer Placeholder 4">
            <a:extLst>
              <a:ext uri="{FF2B5EF4-FFF2-40B4-BE49-F238E27FC236}">
                <a16:creationId xmlns:a16="http://schemas.microsoft.com/office/drawing/2014/main" id="{92BD121F-CA80-CB3B-141E-217965515F5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endParaRPr lang="en-US"/>
          </a:p>
        </p:txBody>
      </p:sp>
      <p:sp>
        <p:nvSpPr>
          <p:cNvPr id="6" name="Slide Number Placeholder 5">
            <a:extLst>
              <a:ext uri="{FF2B5EF4-FFF2-40B4-BE49-F238E27FC236}">
                <a16:creationId xmlns:a16="http://schemas.microsoft.com/office/drawing/2014/main" id="{1EB056E6-8DD7-9413-514E-9138D5AD19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70A0DA82-2DE2-DE45-82C0-20037DAFECE0}" type="slidenum">
              <a:rPr lang="en-US" smtClean="0"/>
              <a:t>‹#›</a:t>
            </a:fld>
            <a:endParaRPr lang="en-US"/>
          </a:p>
        </p:txBody>
      </p:sp>
    </p:spTree>
    <p:extLst>
      <p:ext uri="{BB962C8B-B14F-4D97-AF65-F5344CB8AC3E}">
        <p14:creationId xmlns:p14="http://schemas.microsoft.com/office/powerpoint/2010/main" val="1998457384"/>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 id="2147483689" r:id="rId19"/>
    <p:sldLayoutId id="2147483697" r:id="rId20"/>
    <p:sldLayoutId id="2147483690" r:id="rId21"/>
    <p:sldLayoutId id="2147483691" r:id="rId22"/>
    <p:sldLayoutId id="2147483692" r:id="rId23"/>
    <p:sldLayoutId id="2147483693" r:id="rId24"/>
    <p:sldLayoutId id="2147483694" r:id="rId25"/>
    <p:sldLayoutId id="2147483695" r:id="rId26"/>
    <p:sldLayoutId id="2147483696" r:id="rId27"/>
  </p:sldLayoutIdLst>
  <p:txStyles>
    <p:titleStyle>
      <a:lvl1pPr algn="l" defTabSz="914400" rtl="0" eaLnBrk="1" latinLnBrk="0" hangingPunct="1">
        <a:lnSpc>
          <a:spcPct val="90000"/>
        </a:lnSpc>
        <a:spcBef>
          <a:spcPct val="0"/>
        </a:spcBef>
        <a:buNone/>
        <a:defRPr sz="4400" b="1" i="0" kern="1200">
          <a:solidFill>
            <a:schemeClr val="tx1"/>
          </a:solidFill>
          <a:latin typeface="Palatino" pitchFamily="2" charset="77"/>
          <a:ea typeface="Palatino" pitchFamily="2" charset="77"/>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240">
          <p15:clr>
            <a:srgbClr val="F26B43"/>
          </p15:clr>
        </p15:guide>
        <p15:guide id="4" pos="7440">
          <p15:clr>
            <a:srgbClr val="F26B43"/>
          </p15:clr>
        </p15:guide>
        <p15:guide id="5" orient="horz" pos="4176">
          <p15:clr>
            <a:srgbClr val="F26B43"/>
          </p15:clr>
        </p15:guide>
        <p15:guide id="6" pos="96">
          <p15:clr>
            <a:srgbClr val="F26B43"/>
          </p15:clr>
        </p15:guide>
        <p15:guide id="7" pos="7584">
          <p15:clr>
            <a:srgbClr val="F26B43"/>
          </p15:clr>
        </p15:guide>
        <p15:guide id="8" orient="horz" pos="1608">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11.xml.rels><?xml version="1.0" encoding="UTF-8" standalone="yes"?>
<Relationships xmlns="http://schemas.openxmlformats.org/package/2006/relationships"><Relationship Id="rId3" Type="http://schemas.openxmlformats.org/officeDocument/2006/relationships/image" Target="../media/image44.jpeg"/><Relationship Id="rId7" Type="http://schemas.openxmlformats.org/officeDocument/2006/relationships/image" Target="../media/image48.jpe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1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jpeg"/></Relationships>
</file>

<file path=ppt/slides/_rels/slide13.xml.rels><?xml version="1.0" encoding="UTF-8" standalone="yes"?>
<Relationships xmlns="http://schemas.openxmlformats.org/package/2006/relationships"><Relationship Id="rId3" Type="http://schemas.openxmlformats.org/officeDocument/2006/relationships/image" Target="../media/image52.jpeg"/><Relationship Id="rId7" Type="http://schemas.openxmlformats.org/officeDocument/2006/relationships/image" Target="../media/image56.jpe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14.xml.rels><?xml version="1.0" encoding="UTF-8" standalone="yes"?>
<Relationships xmlns="http://schemas.openxmlformats.org/package/2006/relationships"><Relationship Id="rId3" Type="http://schemas.openxmlformats.org/officeDocument/2006/relationships/image" Target="../media/image57.jpeg"/><Relationship Id="rId7" Type="http://schemas.openxmlformats.org/officeDocument/2006/relationships/image" Target="../media/image44.jpe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59.png"/><Relationship Id="rId5" Type="http://schemas.openxmlformats.org/officeDocument/2006/relationships/image" Target="../media/image58.jpeg"/><Relationship Id="rId4" Type="http://schemas.openxmlformats.org/officeDocument/2006/relationships/image" Target="../media/image53.jpeg"/></Relationships>
</file>

<file path=ppt/slides/_rels/slide1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14.xml"/><Relationship Id="rId1" Type="http://schemas.openxmlformats.org/officeDocument/2006/relationships/slideLayout" Target="../slideLayouts/slideLayout5.xml"/><Relationship Id="rId5" Type="http://schemas.openxmlformats.org/officeDocument/2006/relationships/image" Target="../media/image62.jpeg"/><Relationship Id="rId4" Type="http://schemas.openxmlformats.org/officeDocument/2006/relationships/image" Target="../media/image61.jpeg"/></Relationships>
</file>

<file path=ppt/slides/_rels/slide16.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15.xml"/><Relationship Id="rId1" Type="http://schemas.openxmlformats.org/officeDocument/2006/relationships/slideLayout" Target="../slideLayouts/slideLayout5.xml"/><Relationship Id="rId5" Type="http://schemas.openxmlformats.org/officeDocument/2006/relationships/image" Target="../media/image65.jpg"/><Relationship Id="rId4" Type="http://schemas.openxmlformats.org/officeDocument/2006/relationships/image" Target="../media/image64.jpg"/></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5.xml"/><Relationship Id="rId4" Type="http://schemas.openxmlformats.org/officeDocument/2006/relationships/chart" Target="../charts/char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0.xml"/><Relationship Id="rId1" Type="http://schemas.openxmlformats.org/officeDocument/2006/relationships/video" Target="https://www.youtube.com/embed/Lqpvf738in8?feature=oembed" TargetMode="External"/><Relationship Id="rId4" Type="http://schemas.openxmlformats.org/officeDocument/2006/relationships/image" Target="../media/image66.jpeg"/></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jpe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slide" Target="slide4.xml"/><Relationship Id="rId7" Type="http://schemas.openxmlformats.org/officeDocument/2006/relationships/image" Target="../media/image23.jpe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slide" Target="slide5.xml"/><Relationship Id="rId5" Type="http://schemas.openxmlformats.org/officeDocument/2006/relationships/image" Target="../media/image22.png"/><Relationship Id="rId4" Type="http://schemas.openxmlformats.org/officeDocument/2006/relationships/image" Target="../media/image2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0.xml"/><Relationship Id="rId1" Type="http://schemas.openxmlformats.org/officeDocument/2006/relationships/video" Target="https://www.youtube.com/embed/C4s5hXoj9kw?feature=oembed" TargetMode="External"/><Relationship Id="rId4" Type="http://schemas.openxmlformats.org/officeDocument/2006/relationships/image" Target="../media/image25.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0.xml"/><Relationship Id="rId1" Type="http://schemas.openxmlformats.org/officeDocument/2006/relationships/video" Target="https://www.youtube.com/embed/XRerdF8igoU?feature=oembed" TargetMode="External"/><Relationship Id="rId4" Type="http://schemas.openxmlformats.org/officeDocument/2006/relationships/image" Target="../media/image26.jpeg"/></Relationships>
</file>

<file path=ppt/slides/_rels/slide6.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0.xml"/><Relationship Id="rId1" Type="http://schemas.openxmlformats.org/officeDocument/2006/relationships/video" Target="https://www.youtube.com/embed/1kryELl-kwI?feature=oembed" TargetMode="External"/><Relationship Id="rId4" Type="http://schemas.openxmlformats.org/officeDocument/2006/relationships/image" Target="../media/image37.jpeg"/></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92C066E-38EA-09C0-DDDD-5D17538C43DA}"/>
              </a:ext>
            </a:extLst>
          </p:cNvPr>
          <p:cNvSpPr>
            <a:spLocks noGrp="1"/>
          </p:cNvSpPr>
          <p:nvPr>
            <p:ph type="ctrTitle"/>
          </p:nvPr>
        </p:nvSpPr>
        <p:spPr/>
        <p:txBody>
          <a:bodyPr/>
          <a:lstStyle/>
          <a:p>
            <a:r>
              <a:rPr lang="en-US" dirty="0"/>
              <a:t>Adopt-A-Cow: Beef</a:t>
            </a:r>
          </a:p>
        </p:txBody>
      </p:sp>
      <p:sp>
        <p:nvSpPr>
          <p:cNvPr id="8" name="Subtitle 7">
            <a:extLst>
              <a:ext uri="{FF2B5EF4-FFF2-40B4-BE49-F238E27FC236}">
                <a16:creationId xmlns:a16="http://schemas.microsoft.com/office/drawing/2014/main" id="{40FF78B4-73B7-803E-84CA-D0222C8835CB}"/>
              </a:ext>
            </a:extLst>
          </p:cNvPr>
          <p:cNvSpPr>
            <a:spLocks noGrp="1"/>
          </p:cNvSpPr>
          <p:nvPr>
            <p:ph type="subTitle" idx="1"/>
          </p:nvPr>
        </p:nvSpPr>
        <p:spPr/>
        <p:txBody>
          <a:bodyPr anchor="ctr">
            <a:normAutofit fontScale="92500" lnSpcReduction="10000"/>
          </a:bodyPr>
          <a:lstStyle/>
          <a:p>
            <a:r>
              <a:rPr lang="en-US" sz="3600" b="1" dirty="0">
                <a:latin typeface="Arial" panose="020B0604020202020204" pitchFamily="34" charset="0"/>
                <a:cs typeface="Arial" panose="020B0604020202020204" pitchFamily="34" charset="0"/>
              </a:rPr>
              <a:t>Lesson 5</a:t>
            </a:r>
          </a:p>
          <a:p>
            <a:r>
              <a:rPr lang="en-US" sz="3600" i="1" dirty="0">
                <a:latin typeface="Arial" panose="020B0604020202020204" pitchFamily="34" charset="0"/>
                <a:cs typeface="Arial" panose="020B0604020202020204" pitchFamily="34" charset="0"/>
              </a:rPr>
              <a:t>Life Cycle</a:t>
            </a:r>
          </a:p>
        </p:txBody>
      </p:sp>
      <p:pic>
        <p:nvPicPr>
          <p:cNvPr id="3" name="Picture Placeholder 2">
            <a:extLst>
              <a:ext uri="{FF2B5EF4-FFF2-40B4-BE49-F238E27FC236}">
                <a16:creationId xmlns:a16="http://schemas.microsoft.com/office/drawing/2014/main" id="{4442534C-5DF8-CA2F-189E-49608FB3EBA4}"/>
              </a:ext>
              <a:ext uri="{C183D7F6-B498-43B3-948B-1728B52AA6E4}">
                <adec:decorative xmlns:adec="http://schemas.microsoft.com/office/drawing/2017/decorative" val="1"/>
              </a:ext>
            </a:extLst>
          </p:cNvPr>
          <p:cNvPicPr>
            <a:picLocks noGrp="1" noChangeAspect="1"/>
          </p:cNvPicPr>
          <p:nvPr>
            <p:ph type="pic" sz="quarter" idx="13"/>
          </p:nvPr>
        </p:nvPicPr>
        <p:blipFill>
          <a:blip r:embed="rId2"/>
          <a:srcRect l="7143" r="47545"/>
          <a:stretch>
            <a:fillRect/>
          </a:stretch>
        </p:blipFill>
        <p:spPr>
          <a:xfrm>
            <a:off x="7534654" y="0"/>
            <a:ext cx="4657346" cy="6858000"/>
          </a:xfrm>
        </p:spPr>
      </p:pic>
    </p:spTree>
    <p:extLst>
      <p:ext uri="{BB962C8B-B14F-4D97-AF65-F5344CB8AC3E}">
        <p14:creationId xmlns:p14="http://schemas.microsoft.com/office/powerpoint/2010/main" val="6697504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00ACC-E1F9-D993-9559-FD631C9CCC81}"/>
              </a:ext>
            </a:extLst>
          </p:cNvPr>
          <p:cNvSpPr>
            <a:spLocks noGrp="1"/>
          </p:cNvSpPr>
          <p:nvPr>
            <p:ph type="title"/>
          </p:nvPr>
        </p:nvSpPr>
        <p:spPr/>
        <p:txBody>
          <a:bodyPr/>
          <a:lstStyle/>
          <a:p>
            <a:r>
              <a:rPr lang="en-US" dirty="0"/>
              <a:t>Balanced Diets</a:t>
            </a:r>
          </a:p>
        </p:txBody>
      </p:sp>
      <p:pic>
        <p:nvPicPr>
          <p:cNvPr id="4" name="Picture Placeholder 7">
            <a:extLst>
              <a:ext uri="{FF2B5EF4-FFF2-40B4-BE49-F238E27FC236}">
                <a16:creationId xmlns:a16="http://schemas.microsoft.com/office/drawing/2014/main" id="{901B13F4-0BD3-7998-F473-ABCF21BE13B0}"/>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rcRect t="11593" b="11593"/>
          <a:stretch>
            <a:fillRect/>
          </a:stretch>
        </p:blipFill>
        <p:spPr>
          <a:xfrm>
            <a:off x="2217239" y="1845758"/>
            <a:ext cx="3389477" cy="1906581"/>
          </a:xfrm>
          <a:prstGeom prst="rect">
            <a:avLst/>
          </a:prstGeom>
        </p:spPr>
      </p:pic>
      <p:pic>
        <p:nvPicPr>
          <p:cNvPr id="5" name="Picture 4" descr="variety of fruit">
            <a:extLst>
              <a:ext uri="{FF2B5EF4-FFF2-40B4-BE49-F238E27FC236}">
                <a16:creationId xmlns:a16="http://schemas.microsoft.com/office/drawing/2014/main" id="{2CECCB68-5F59-3269-B436-E5EE7AF42A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47874" y="1727568"/>
            <a:ext cx="2921751" cy="2057400"/>
          </a:xfrm>
          <a:prstGeom prst="rect">
            <a:avLst/>
          </a:prstGeom>
        </p:spPr>
      </p:pic>
      <p:pic>
        <p:nvPicPr>
          <p:cNvPr id="7" name="Picture 6" descr="variety of proteins">
            <a:extLst>
              <a:ext uri="{FF2B5EF4-FFF2-40B4-BE49-F238E27FC236}">
                <a16:creationId xmlns:a16="http://schemas.microsoft.com/office/drawing/2014/main" id="{BEB94D99-438D-3AEA-ACFF-EC75DF8C62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5879" y="3872614"/>
            <a:ext cx="2849058" cy="1842984"/>
          </a:xfrm>
          <a:prstGeom prst="rect">
            <a:avLst/>
          </a:prstGeom>
        </p:spPr>
      </p:pic>
      <p:pic>
        <p:nvPicPr>
          <p:cNvPr id="6" name="Picture 5" descr="variety of breads">
            <a:extLst>
              <a:ext uri="{FF2B5EF4-FFF2-40B4-BE49-F238E27FC236}">
                <a16:creationId xmlns:a16="http://schemas.microsoft.com/office/drawing/2014/main" id="{0D555889-6A7B-5D80-B7F9-77F9A382E32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36982" y="3879211"/>
            <a:ext cx="2931498" cy="1871884"/>
          </a:xfrm>
          <a:prstGeom prst="rect">
            <a:avLst/>
          </a:prstGeom>
        </p:spPr>
      </p:pic>
      <p:pic>
        <p:nvPicPr>
          <p:cNvPr id="8" name="Picture 7" descr="variety of dairy products">
            <a:extLst>
              <a:ext uri="{FF2B5EF4-FFF2-40B4-BE49-F238E27FC236}">
                <a16:creationId xmlns:a16="http://schemas.microsoft.com/office/drawing/2014/main" id="{81E17980-2C3A-5865-0132-3C741C90C7F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12489" y="3879094"/>
            <a:ext cx="2780627" cy="1798718"/>
          </a:xfrm>
          <a:prstGeom prst="rect">
            <a:avLst/>
          </a:prstGeom>
        </p:spPr>
      </p:pic>
    </p:spTree>
    <p:extLst>
      <p:ext uri="{BB962C8B-B14F-4D97-AF65-F5344CB8AC3E}">
        <p14:creationId xmlns:p14="http://schemas.microsoft.com/office/powerpoint/2010/main" val="5757417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91454D-51AA-A687-F46B-47ABDDC42338}"/>
              </a:ext>
            </a:extLst>
          </p:cNvPr>
          <p:cNvSpPr>
            <a:spLocks noGrp="1"/>
          </p:cNvSpPr>
          <p:nvPr>
            <p:ph type="title"/>
          </p:nvPr>
        </p:nvSpPr>
        <p:spPr/>
        <p:txBody>
          <a:bodyPr/>
          <a:lstStyle/>
          <a:p>
            <a:r>
              <a:rPr lang="en-US" dirty="0"/>
              <a:t>Protein</a:t>
            </a:r>
          </a:p>
        </p:txBody>
      </p:sp>
      <p:sp>
        <p:nvSpPr>
          <p:cNvPr id="3" name="Content Placeholder 2">
            <a:extLst>
              <a:ext uri="{FF2B5EF4-FFF2-40B4-BE49-F238E27FC236}">
                <a16:creationId xmlns:a16="http://schemas.microsoft.com/office/drawing/2014/main" id="{96C6E250-028E-45B2-8225-8D1B17E430BD}"/>
              </a:ext>
            </a:extLst>
          </p:cNvPr>
          <p:cNvSpPr>
            <a:spLocks noGrp="1"/>
          </p:cNvSpPr>
          <p:nvPr>
            <p:ph idx="1"/>
          </p:nvPr>
        </p:nvSpPr>
        <p:spPr>
          <a:xfrm>
            <a:off x="689114" y="4359965"/>
            <a:ext cx="5804452" cy="1449088"/>
          </a:xfrm>
        </p:spPr>
        <p:txBody>
          <a:bodyPr>
            <a:noAutofit/>
          </a:bodyPr>
          <a:lstStyle/>
          <a:p>
            <a:pPr marL="0" indent="0">
              <a:buNone/>
            </a:pPr>
            <a:r>
              <a:rPr lang="en-US" sz="2200" b="1" dirty="0">
                <a:latin typeface="Arial" panose="020B0604020202020204" pitchFamily="34" charset="0"/>
                <a:cs typeface="Arial" panose="020B0604020202020204" pitchFamily="34" charset="0"/>
              </a:rPr>
              <a:t>Role it plays in the diet:</a:t>
            </a:r>
          </a:p>
          <a:p>
            <a:pPr marL="0" indent="0">
              <a:buNone/>
            </a:pPr>
            <a:r>
              <a:rPr lang="en-US" sz="2200" dirty="0">
                <a:latin typeface="Arial" panose="020B0604020202020204" pitchFamily="34" charset="0"/>
                <a:cs typeface="Arial" panose="020B0604020202020204" pitchFamily="34" charset="0"/>
              </a:rPr>
              <a:t>Provides structural material to be used in </a:t>
            </a:r>
            <a:r>
              <a:rPr lang="en-US" sz="2200" b="1" dirty="0">
                <a:solidFill>
                  <a:srgbClr val="0033A0"/>
                </a:solidFill>
                <a:latin typeface="Arial" panose="020B0604020202020204" pitchFamily="34" charset="0"/>
                <a:cs typeface="Arial" panose="020B0604020202020204" pitchFamily="34" charset="0"/>
              </a:rPr>
              <a:t>muscle growth, repair, and maintenance</a:t>
            </a:r>
            <a:r>
              <a:rPr lang="en-US" sz="2200" dirty="0">
                <a:latin typeface="Arial" panose="020B0604020202020204" pitchFamily="34" charset="0"/>
                <a:cs typeface="Arial" panose="020B0604020202020204" pitchFamily="34" charset="0"/>
              </a:rPr>
              <a:t>. Sometimes used for </a:t>
            </a:r>
            <a:r>
              <a:rPr lang="en-US" sz="2200" b="1" dirty="0">
                <a:solidFill>
                  <a:srgbClr val="0033A0"/>
                </a:solidFill>
                <a:latin typeface="Arial" panose="020B0604020202020204" pitchFamily="34" charset="0"/>
                <a:cs typeface="Arial" panose="020B0604020202020204" pitchFamily="34" charset="0"/>
              </a:rPr>
              <a:t>energy</a:t>
            </a:r>
            <a:r>
              <a:rPr lang="en-US" sz="2200" dirty="0">
                <a:latin typeface="Arial" panose="020B0604020202020204" pitchFamily="34" charset="0"/>
                <a:cs typeface="Arial" panose="020B0604020202020204" pitchFamily="34" charset="0"/>
              </a:rPr>
              <a:t>.</a:t>
            </a:r>
          </a:p>
        </p:txBody>
      </p:sp>
      <p:pic>
        <p:nvPicPr>
          <p:cNvPr id="4" name="Picture 3" descr="A bowl of beans with parsley on top">
            <a:extLst>
              <a:ext uri="{FF2B5EF4-FFF2-40B4-BE49-F238E27FC236}">
                <a16:creationId xmlns:a16="http://schemas.microsoft.com/office/drawing/2014/main" id="{AC495755-7D57-925D-2188-FAA397B0FB37}"/>
              </a:ext>
            </a:extLst>
          </p:cNvPr>
          <p:cNvPicPr>
            <a:picLocks noChangeAspect="1"/>
          </p:cNvPicPr>
          <p:nvPr/>
        </p:nvPicPr>
        <p:blipFill>
          <a:blip r:embed="rId3"/>
          <a:stretch>
            <a:fillRect/>
          </a:stretch>
        </p:blipFill>
        <p:spPr>
          <a:xfrm>
            <a:off x="6970100" y="3856568"/>
            <a:ext cx="2743200" cy="1828800"/>
          </a:xfrm>
          <a:prstGeom prst="rect">
            <a:avLst/>
          </a:prstGeom>
        </p:spPr>
      </p:pic>
      <p:pic>
        <p:nvPicPr>
          <p:cNvPr id="5" name="Picture 4" descr="A field with bales of hay">
            <a:extLst>
              <a:ext uri="{FF2B5EF4-FFF2-40B4-BE49-F238E27FC236}">
                <a16:creationId xmlns:a16="http://schemas.microsoft.com/office/drawing/2014/main" id="{924279D0-9E45-97C0-9DDC-12658B29C032}"/>
              </a:ext>
            </a:extLst>
          </p:cNvPr>
          <p:cNvPicPr>
            <a:picLocks noChangeAspect="1"/>
          </p:cNvPicPr>
          <p:nvPr/>
        </p:nvPicPr>
        <p:blipFill>
          <a:blip r:embed="rId4"/>
          <a:stretch>
            <a:fillRect/>
          </a:stretch>
        </p:blipFill>
        <p:spPr>
          <a:xfrm>
            <a:off x="709875" y="1750656"/>
            <a:ext cx="2743200" cy="1828800"/>
          </a:xfrm>
          <a:prstGeom prst="rect">
            <a:avLst/>
          </a:prstGeom>
        </p:spPr>
      </p:pic>
      <p:pic>
        <p:nvPicPr>
          <p:cNvPr id="6" name="Picture 5" descr="A person holding a handful of soybeans">
            <a:extLst>
              <a:ext uri="{FF2B5EF4-FFF2-40B4-BE49-F238E27FC236}">
                <a16:creationId xmlns:a16="http://schemas.microsoft.com/office/drawing/2014/main" id="{20AB3E8E-7612-E151-0D64-9F026691E47A}"/>
              </a:ext>
            </a:extLst>
          </p:cNvPr>
          <p:cNvPicPr>
            <a:picLocks noChangeAspect="1"/>
          </p:cNvPicPr>
          <p:nvPr/>
        </p:nvPicPr>
        <p:blipFill>
          <a:blip r:embed="rId5"/>
          <a:stretch>
            <a:fillRect/>
          </a:stretch>
        </p:blipFill>
        <p:spPr>
          <a:xfrm>
            <a:off x="3713964" y="2380351"/>
            <a:ext cx="2743200" cy="1828800"/>
          </a:xfrm>
          <a:prstGeom prst="rect">
            <a:avLst/>
          </a:prstGeom>
        </p:spPr>
      </p:pic>
      <p:pic>
        <p:nvPicPr>
          <p:cNvPr id="7" name="Picture 6" descr="A close up of steak">
            <a:extLst>
              <a:ext uri="{FF2B5EF4-FFF2-40B4-BE49-F238E27FC236}">
                <a16:creationId xmlns:a16="http://schemas.microsoft.com/office/drawing/2014/main" id="{725AA5AD-4233-F418-E010-9B18A906D8B5}"/>
              </a:ext>
            </a:extLst>
          </p:cNvPr>
          <p:cNvPicPr>
            <a:picLocks noChangeAspect="1"/>
          </p:cNvPicPr>
          <p:nvPr/>
        </p:nvPicPr>
        <p:blipFill>
          <a:blip r:embed="rId6"/>
          <a:stretch>
            <a:fillRect/>
          </a:stretch>
        </p:blipFill>
        <p:spPr>
          <a:xfrm>
            <a:off x="6781761" y="1750656"/>
            <a:ext cx="2438400" cy="1828800"/>
          </a:xfrm>
          <a:prstGeom prst="rect">
            <a:avLst/>
          </a:prstGeom>
        </p:spPr>
      </p:pic>
      <p:pic>
        <p:nvPicPr>
          <p:cNvPr id="8" name="Picture 7" descr="A piece of salmon with herbs on top">
            <a:extLst>
              <a:ext uri="{FF2B5EF4-FFF2-40B4-BE49-F238E27FC236}">
                <a16:creationId xmlns:a16="http://schemas.microsoft.com/office/drawing/2014/main" id="{9503B30D-4DA4-D267-6217-F14CA7ED113F}"/>
              </a:ext>
            </a:extLst>
          </p:cNvPr>
          <p:cNvPicPr>
            <a:picLocks noChangeAspect="1"/>
          </p:cNvPicPr>
          <p:nvPr/>
        </p:nvPicPr>
        <p:blipFill>
          <a:blip r:embed="rId7"/>
          <a:stretch>
            <a:fillRect/>
          </a:stretch>
        </p:blipFill>
        <p:spPr>
          <a:xfrm>
            <a:off x="8969630" y="2396018"/>
            <a:ext cx="2743200" cy="1828800"/>
          </a:xfrm>
          <a:prstGeom prst="rect">
            <a:avLst/>
          </a:prstGeom>
        </p:spPr>
      </p:pic>
    </p:spTree>
    <p:extLst>
      <p:ext uri="{BB962C8B-B14F-4D97-AF65-F5344CB8AC3E}">
        <p14:creationId xmlns:p14="http://schemas.microsoft.com/office/powerpoint/2010/main" val="1399375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A54BF6-BA40-54C3-9AB9-450F5F632423}"/>
              </a:ext>
            </a:extLst>
          </p:cNvPr>
          <p:cNvSpPr>
            <a:spLocks noGrp="1"/>
          </p:cNvSpPr>
          <p:nvPr>
            <p:ph type="title"/>
          </p:nvPr>
        </p:nvSpPr>
        <p:spPr/>
        <p:txBody>
          <a:bodyPr/>
          <a:lstStyle/>
          <a:p>
            <a:r>
              <a:rPr lang="en-US" dirty="0"/>
              <a:t>Fats and Oils</a:t>
            </a:r>
          </a:p>
        </p:txBody>
      </p:sp>
      <p:sp>
        <p:nvSpPr>
          <p:cNvPr id="3" name="Content Placeholder 2">
            <a:extLst>
              <a:ext uri="{FF2B5EF4-FFF2-40B4-BE49-F238E27FC236}">
                <a16:creationId xmlns:a16="http://schemas.microsoft.com/office/drawing/2014/main" id="{7FAA8E65-3917-B897-82BC-A932C3E2811C}"/>
              </a:ext>
            </a:extLst>
          </p:cNvPr>
          <p:cNvSpPr>
            <a:spLocks noGrp="1"/>
          </p:cNvSpPr>
          <p:nvPr>
            <p:ph idx="1"/>
          </p:nvPr>
        </p:nvSpPr>
        <p:spPr>
          <a:xfrm>
            <a:off x="1519843" y="4289366"/>
            <a:ext cx="4382193" cy="1446919"/>
          </a:xfrm>
        </p:spPr>
        <p:txBody>
          <a:bodyPr>
            <a:normAutofit/>
          </a:bodyPr>
          <a:lstStyle/>
          <a:p>
            <a:pPr marL="0" indent="0">
              <a:buNone/>
            </a:pPr>
            <a:r>
              <a:rPr lang="en-US" sz="2200" b="1" dirty="0">
                <a:latin typeface="Arial" panose="020B0604020202020204" pitchFamily="34" charset="0"/>
                <a:cs typeface="Arial" panose="020B0604020202020204" pitchFamily="34" charset="0"/>
              </a:rPr>
              <a:t>Role it plays in the diet:</a:t>
            </a:r>
          </a:p>
          <a:p>
            <a:pPr marL="0" indent="0">
              <a:buNone/>
            </a:pPr>
            <a:r>
              <a:rPr lang="en-US" sz="2200" dirty="0">
                <a:latin typeface="Arial" panose="020B0604020202020204" pitchFamily="34" charset="0"/>
                <a:cs typeface="Arial" panose="020B0604020202020204" pitchFamily="34" charset="0"/>
              </a:rPr>
              <a:t>Some fat is used for </a:t>
            </a:r>
            <a:r>
              <a:rPr lang="en-US" sz="2200" b="1" dirty="0">
                <a:solidFill>
                  <a:srgbClr val="0033A0"/>
                </a:solidFill>
                <a:latin typeface="Arial" panose="020B0604020202020204" pitchFamily="34" charset="0"/>
                <a:cs typeface="Arial" panose="020B0604020202020204" pitchFamily="34" charset="0"/>
              </a:rPr>
              <a:t>energy</a:t>
            </a:r>
            <a:r>
              <a:rPr lang="en-US" sz="2200" dirty="0">
                <a:latin typeface="Arial" panose="020B0604020202020204" pitchFamily="34" charset="0"/>
                <a:cs typeface="Arial" panose="020B0604020202020204" pitchFamily="34" charset="0"/>
              </a:rPr>
              <a:t> and to </a:t>
            </a:r>
            <a:r>
              <a:rPr lang="en-US" sz="2200" b="1" dirty="0">
                <a:solidFill>
                  <a:srgbClr val="0033A0"/>
                </a:solidFill>
                <a:latin typeface="Arial" panose="020B0604020202020204" pitchFamily="34" charset="0"/>
                <a:cs typeface="Arial" panose="020B0604020202020204" pitchFamily="34" charset="0"/>
              </a:rPr>
              <a:t>absorb vitamins</a:t>
            </a:r>
            <a:r>
              <a:rPr lang="en-US" sz="2200" dirty="0">
                <a:latin typeface="Arial" panose="020B0604020202020204" pitchFamily="34" charset="0"/>
                <a:cs typeface="Arial" panose="020B0604020202020204" pitchFamily="34" charset="0"/>
              </a:rPr>
              <a:t> needed for health.</a:t>
            </a:r>
          </a:p>
        </p:txBody>
      </p:sp>
      <p:pic>
        <p:nvPicPr>
          <p:cNvPr id="4" name="Picture 3" descr="A person holding a handful of soybeans">
            <a:extLst>
              <a:ext uri="{FF2B5EF4-FFF2-40B4-BE49-F238E27FC236}">
                <a16:creationId xmlns:a16="http://schemas.microsoft.com/office/drawing/2014/main" id="{9B2404DA-4B6A-3E9D-314B-A5EC8562C2A1}"/>
              </a:ext>
            </a:extLst>
          </p:cNvPr>
          <p:cNvPicPr>
            <a:picLocks noChangeAspect="1"/>
          </p:cNvPicPr>
          <p:nvPr/>
        </p:nvPicPr>
        <p:blipFill>
          <a:blip r:embed="rId3"/>
          <a:stretch>
            <a:fillRect/>
          </a:stretch>
        </p:blipFill>
        <p:spPr>
          <a:xfrm>
            <a:off x="1602771" y="1602959"/>
            <a:ext cx="3717374" cy="2478249"/>
          </a:xfrm>
          <a:prstGeom prst="rect">
            <a:avLst/>
          </a:prstGeom>
        </p:spPr>
      </p:pic>
      <p:pic>
        <p:nvPicPr>
          <p:cNvPr id="5" name="Picture 4" descr="A jar of peanut butter and a jar of peanut butter">
            <a:extLst>
              <a:ext uri="{FF2B5EF4-FFF2-40B4-BE49-F238E27FC236}">
                <a16:creationId xmlns:a16="http://schemas.microsoft.com/office/drawing/2014/main" id="{5E2C5264-2A4B-BBB9-8722-FC960613784A}"/>
              </a:ext>
            </a:extLst>
          </p:cNvPr>
          <p:cNvPicPr>
            <a:picLocks noChangeAspect="1"/>
          </p:cNvPicPr>
          <p:nvPr/>
        </p:nvPicPr>
        <p:blipFill>
          <a:blip r:embed="rId4"/>
          <a:stretch>
            <a:fillRect/>
          </a:stretch>
        </p:blipFill>
        <p:spPr>
          <a:xfrm>
            <a:off x="5863244" y="1847854"/>
            <a:ext cx="2743200" cy="1828800"/>
          </a:xfrm>
          <a:prstGeom prst="rect">
            <a:avLst/>
          </a:prstGeom>
        </p:spPr>
      </p:pic>
      <p:pic>
        <p:nvPicPr>
          <p:cNvPr id="6" name="Picture 5" descr="A close-up of an avocado">
            <a:extLst>
              <a:ext uri="{FF2B5EF4-FFF2-40B4-BE49-F238E27FC236}">
                <a16:creationId xmlns:a16="http://schemas.microsoft.com/office/drawing/2014/main" id="{C841F262-C8ED-E421-F7F8-8D5DC684CD98}"/>
              </a:ext>
            </a:extLst>
          </p:cNvPr>
          <p:cNvPicPr>
            <a:picLocks noChangeAspect="1"/>
          </p:cNvPicPr>
          <p:nvPr/>
        </p:nvPicPr>
        <p:blipFill>
          <a:blip r:embed="rId5"/>
          <a:stretch>
            <a:fillRect/>
          </a:stretch>
        </p:blipFill>
        <p:spPr>
          <a:xfrm>
            <a:off x="8259603" y="2393492"/>
            <a:ext cx="2813538" cy="1828800"/>
          </a:xfrm>
          <a:prstGeom prst="rect">
            <a:avLst/>
          </a:prstGeom>
        </p:spPr>
      </p:pic>
      <p:pic>
        <p:nvPicPr>
          <p:cNvPr id="7" name="Picture 6" descr="A bowl of almonds">
            <a:extLst>
              <a:ext uri="{FF2B5EF4-FFF2-40B4-BE49-F238E27FC236}">
                <a16:creationId xmlns:a16="http://schemas.microsoft.com/office/drawing/2014/main" id="{8440E536-8F69-10DB-DD02-81B3B2B201AD}"/>
              </a:ext>
            </a:extLst>
          </p:cNvPr>
          <p:cNvPicPr>
            <a:picLocks noChangeAspect="1"/>
          </p:cNvPicPr>
          <p:nvPr/>
        </p:nvPicPr>
        <p:blipFill>
          <a:blip r:embed="rId6"/>
          <a:stretch>
            <a:fillRect/>
          </a:stretch>
        </p:blipFill>
        <p:spPr>
          <a:xfrm>
            <a:off x="6605371" y="3912523"/>
            <a:ext cx="2743200" cy="1828800"/>
          </a:xfrm>
          <a:prstGeom prst="rect">
            <a:avLst/>
          </a:prstGeom>
        </p:spPr>
      </p:pic>
    </p:spTree>
    <p:extLst>
      <p:ext uri="{BB962C8B-B14F-4D97-AF65-F5344CB8AC3E}">
        <p14:creationId xmlns:p14="http://schemas.microsoft.com/office/powerpoint/2010/main" val="1302740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ABA60-273F-FCD7-F49E-8E1990B21777}"/>
              </a:ext>
            </a:extLst>
          </p:cNvPr>
          <p:cNvSpPr>
            <a:spLocks noGrp="1"/>
          </p:cNvSpPr>
          <p:nvPr>
            <p:ph type="title"/>
          </p:nvPr>
        </p:nvSpPr>
        <p:spPr/>
        <p:txBody>
          <a:bodyPr/>
          <a:lstStyle/>
          <a:p>
            <a:r>
              <a:rPr lang="en-US" dirty="0"/>
              <a:t>Carbohydrate (Starch/Sugar)</a:t>
            </a:r>
          </a:p>
        </p:txBody>
      </p:sp>
      <p:sp>
        <p:nvSpPr>
          <p:cNvPr id="3" name="Content Placeholder 2">
            <a:extLst>
              <a:ext uri="{FF2B5EF4-FFF2-40B4-BE49-F238E27FC236}">
                <a16:creationId xmlns:a16="http://schemas.microsoft.com/office/drawing/2014/main" id="{14885D55-840E-72C1-9C30-30F176A84714}"/>
              </a:ext>
            </a:extLst>
          </p:cNvPr>
          <p:cNvSpPr>
            <a:spLocks noGrp="1"/>
          </p:cNvSpPr>
          <p:nvPr>
            <p:ph idx="1"/>
          </p:nvPr>
        </p:nvSpPr>
        <p:spPr>
          <a:xfrm>
            <a:off x="854826" y="4688378"/>
            <a:ext cx="4415444" cy="1147659"/>
          </a:xfrm>
        </p:spPr>
        <p:txBody>
          <a:bodyPr>
            <a:normAutofit/>
          </a:bodyPr>
          <a:lstStyle/>
          <a:p>
            <a:pPr marL="0" indent="0">
              <a:buNone/>
            </a:pPr>
            <a:r>
              <a:rPr lang="en-US" sz="2200" b="1" dirty="0">
                <a:latin typeface="Arial" panose="020B0604020202020204" pitchFamily="34" charset="0"/>
                <a:cs typeface="Arial" panose="020B0604020202020204" pitchFamily="34" charset="0"/>
              </a:rPr>
              <a:t>Role it plays in the diet:</a:t>
            </a:r>
          </a:p>
          <a:p>
            <a:pPr marL="0" indent="0">
              <a:buNone/>
            </a:pPr>
            <a:r>
              <a:rPr lang="en-US" sz="2200" dirty="0">
                <a:latin typeface="Arial" panose="020B0604020202020204" pitchFamily="34" charset="0"/>
                <a:cs typeface="Arial" panose="020B0604020202020204" pitchFamily="34" charset="0"/>
              </a:rPr>
              <a:t>Starch and sugars that are used as the main source of </a:t>
            </a:r>
            <a:r>
              <a:rPr lang="en-US" sz="2200" b="1" dirty="0">
                <a:solidFill>
                  <a:srgbClr val="0033A0"/>
                </a:solidFill>
                <a:latin typeface="Arial" panose="020B0604020202020204" pitchFamily="34" charset="0"/>
                <a:cs typeface="Arial" panose="020B0604020202020204" pitchFamily="34" charset="0"/>
              </a:rPr>
              <a:t>energy</a:t>
            </a:r>
            <a:r>
              <a:rPr lang="en-US" sz="2200" dirty="0">
                <a:latin typeface="Arial" panose="020B0604020202020204" pitchFamily="34" charset="0"/>
                <a:cs typeface="Arial" panose="020B0604020202020204" pitchFamily="34" charset="0"/>
              </a:rPr>
              <a:t>.</a:t>
            </a:r>
          </a:p>
        </p:txBody>
      </p:sp>
      <p:pic>
        <p:nvPicPr>
          <p:cNvPr id="4" name="Picture 3" descr="A corn grain being poured into a truck">
            <a:extLst>
              <a:ext uri="{FF2B5EF4-FFF2-40B4-BE49-F238E27FC236}">
                <a16:creationId xmlns:a16="http://schemas.microsoft.com/office/drawing/2014/main" id="{D6F1F62D-2C68-97C4-9DEE-A57ECAFA9C8E}"/>
              </a:ext>
            </a:extLst>
          </p:cNvPr>
          <p:cNvPicPr>
            <a:picLocks noChangeAspect="1"/>
          </p:cNvPicPr>
          <p:nvPr/>
        </p:nvPicPr>
        <p:blipFill>
          <a:blip r:embed="rId3"/>
          <a:stretch>
            <a:fillRect/>
          </a:stretch>
        </p:blipFill>
        <p:spPr>
          <a:xfrm>
            <a:off x="357047" y="1730030"/>
            <a:ext cx="1828800" cy="2748927"/>
          </a:xfrm>
          <a:prstGeom prst="rect">
            <a:avLst/>
          </a:prstGeom>
        </p:spPr>
      </p:pic>
      <p:pic>
        <p:nvPicPr>
          <p:cNvPr id="5" name="Picture 4" descr="Several bales of hay in a field">
            <a:extLst>
              <a:ext uri="{FF2B5EF4-FFF2-40B4-BE49-F238E27FC236}">
                <a16:creationId xmlns:a16="http://schemas.microsoft.com/office/drawing/2014/main" id="{76118C54-373F-48AA-2951-927C8F606F73}"/>
              </a:ext>
            </a:extLst>
          </p:cNvPr>
          <p:cNvPicPr>
            <a:picLocks noChangeAspect="1"/>
          </p:cNvPicPr>
          <p:nvPr/>
        </p:nvPicPr>
        <p:blipFill>
          <a:blip r:embed="rId4"/>
          <a:stretch>
            <a:fillRect/>
          </a:stretch>
        </p:blipFill>
        <p:spPr>
          <a:xfrm>
            <a:off x="2408316" y="1762299"/>
            <a:ext cx="3575448" cy="2681586"/>
          </a:xfrm>
          <a:prstGeom prst="rect">
            <a:avLst/>
          </a:prstGeom>
        </p:spPr>
      </p:pic>
      <p:pic>
        <p:nvPicPr>
          <p:cNvPr id="6" name="Picture 5" descr="A pile of pasta spirals">
            <a:extLst>
              <a:ext uri="{FF2B5EF4-FFF2-40B4-BE49-F238E27FC236}">
                <a16:creationId xmlns:a16="http://schemas.microsoft.com/office/drawing/2014/main" id="{81636F0A-65CC-67DD-954C-9F4E20357AF4}"/>
              </a:ext>
            </a:extLst>
          </p:cNvPr>
          <p:cNvPicPr>
            <a:picLocks noChangeAspect="1"/>
          </p:cNvPicPr>
          <p:nvPr/>
        </p:nvPicPr>
        <p:blipFill>
          <a:blip r:embed="rId5"/>
          <a:stretch>
            <a:fillRect/>
          </a:stretch>
        </p:blipFill>
        <p:spPr>
          <a:xfrm>
            <a:off x="7399020" y="1723054"/>
            <a:ext cx="2908762" cy="1939175"/>
          </a:xfrm>
          <a:prstGeom prst="rect">
            <a:avLst/>
          </a:prstGeom>
        </p:spPr>
      </p:pic>
      <p:pic>
        <p:nvPicPr>
          <p:cNvPr id="7" name="Picture 6" descr="A group of potatoes in a burlap sack">
            <a:extLst>
              <a:ext uri="{FF2B5EF4-FFF2-40B4-BE49-F238E27FC236}">
                <a16:creationId xmlns:a16="http://schemas.microsoft.com/office/drawing/2014/main" id="{D4A030C1-3958-90C2-88C2-1B8D59768386}"/>
              </a:ext>
            </a:extLst>
          </p:cNvPr>
          <p:cNvPicPr>
            <a:picLocks noChangeAspect="1"/>
          </p:cNvPicPr>
          <p:nvPr/>
        </p:nvPicPr>
        <p:blipFill>
          <a:blip r:embed="rId6"/>
          <a:stretch>
            <a:fillRect/>
          </a:stretch>
        </p:blipFill>
        <p:spPr>
          <a:xfrm>
            <a:off x="6159247" y="3919140"/>
            <a:ext cx="2777924" cy="1828800"/>
          </a:xfrm>
          <a:prstGeom prst="rect">
            <a:avLst/>
          </a:prstGeom>
        </p:spPr>
      </p:pic>
      <p:pic>
        <p:nvPicPr>
          <p:cNvPr id="8" name="Picture 7" descr="A bunch of bananas in a pile">
            <a:extLst>
              <a:ext uri="{FF2B5EF4-FFF2-40B4-BE49-F238E27FC236}">
                <a16:creationId xmlns:a16="http://schemas.microsoft.com/office/drawing/2014/main" id="{11485FFB-49D3-2FC9-6CEA-753752AF67D1}"/>
              </a:ext>
            </a:extLst>
          </p:cNvPr>
          <p:cNvPicPr>
            <a:picLocks noChangeAspect="1"/>
          </p:cNvPicPr>
          <p:nvPr/>
        </p:nvPicPr>
        <p:blipFill>
          <a:blip r:embed="rId7"/>
          <a:stretch>
            <a:fillRect/>
          </a:stretch>
        </p:blipFill>
        <p:spPr>
          <a:xfrm>
            <a:off x="9135876" y="3917771"/>
            <a:ext cx="2701447" cy="1806593"/>
          </a:xfrm>
          <a:prstGeom prst="rect">
            <a:avLst/>
          </a:prstGeom>
        </p:spPr>
      </p:pic>
    </p:spTree>
    <p:extLst>
      <p:ext uri="{BB962C8B-B14F-4D97-AF65-F5344CB8AC3E}">
        <p14:creationId xmlns:p14="http://schemas.microsoft.com/office/powerpoint/2010/main" val="856302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B3D2DD-D9CF-BCBA-58D6-0AF701CFB78B}"/>
              </a:ext>
            </a:extLst>
          </p:cNvPr>
          <p:cNvSpPr>
            <a:spLocks noGrp="1"/>
          </p:cNvSpPr>
          <p:nvPr>
            <p:ph type="title"/>
          </p:nvPr>
        </p:nvSpPr>
        <p:spPr/>
        <p:txBody>
          <a:bodyPr/>
          <a:lstStyle/>
          <a:p>
            <a:r>
              <a:rPr lang="en-US" dirty="0"/>
              <a:t>Carbohydrate (Fiber)</a:t>
            </a:r>
          </a:p>
        </p:txBody>
      </p:sp>
      <p:sp>
        <p:nvSpPr>
          <p:cNvPr id="3" name="Content Placeholder 2">
            <a:extLst>
              <a:ext uri="{FF2B5EF4-FFF2-40B4-BE49-F238E27FC236}">
                <a16:creationId xmlns:a16="http://schemas.microsoft.com/office/drawing/2014/main" id="{30F42D70-B795-A478-575C-D7B30178CE63}"/>
              </a:ext>
            </a:extLst>
          </p:cNvPr>
          <p:cNvSpPr>
            <a:spLocks noGrp="1"/>
          </p:cNvSpPr>
          <p:nvPr>
            <p:ph idx="1"/>
          </p:nvPr>
        </p:nvSpPr>
        <p:spPr>
          <a:xfrm>
            <a:off x="838200" y="4305300"/>
            <a:ext cx="5092700" cy="1397734"/>
          </a:xfrm>
        </p:spPr>
        <p:txBody>
          <a:bodyPr>
            <a:noAutofit/>
          </a:bodyPr>
          <a:lstStyle/>
          <a:p>
            <a:pPr marL="0" indent="0">
              <a:buNone/>
            </a:pPr>
            <a:r>
              <a:rPr lang="en-US" sz="2200" b="1" dirty="0">
                <a:latin typeface="Arial" panose="020B0604020202020204" pitchFamily="34" charset="0"/>
                <a:cs typeface="Arial" panose="020B0604020202020204" pitchFamily="34" charset="0"/>
              </a:rPr>
              <a:t>Role it plays in the diet:</a:t>
            </a:r>
          </a:p>
          <a:p>
            <a:pPr marL="0" indent="0">
              <a:buNone/>
            </a:pPr>
            <a:r>
              <a:rPr lang="en-US" sz="2200" dirty="0">
                <a:latin typeface="Arial" panose="020B0604020202020204" pitchFamily="34" charset="0"/>
                <a:cs typeface="Arial" panose="020B0604020202020204" pitchFamily="34" charset="0"/>
              </a:rPr>
              <a:t>Aids in </a:t>
            </a:r>
            <a:r>
              <a:rPr lang="en-US" sz="2200" b="1" dirty="0">
                <a:solidFill>
                  <a:srgbClr val="0033A0"/>
                </a:solidFill>
                <a:latin typeface="Arial" panose="020B0604020202020204" pitchFamily="34" charset="0"/>
                <a:cs typeface="Arial" panose="020B0604020202020204" pitchFamily="34" charset="0"/>
              </a:rPr>
              <a:t>digestion</a:t>
            </a:r>
            <a:r>
              <a:rPr lang="en-US" sz="2200" dirty="0">
                <a:latin typeface="Arial" panose="020B0604020202020204" pitchFamily="34" charset="0"/>
                <a:cs typeface="Arial" panose="020B0604020202020204" pitchFamily="34" charset="0"/>
              </a:rPr>
              <a:t> and rumen function in cattle. Is an important part of gut health for humans as well.</a:t>
            </a:r>
          </a:p>
        </p:txBody>
      </p:sp>
      <p:pic>
        <p:nvPicPr>
          <p:cNvPr id="4" name="Picture 3" descr="A close-up of a field">
            <a:extLst>
              <a:ext uri="{FF2B5EF4-FFF2-40B4-BE49-F238E27FC236}">
                <a16:creationId xmlns:a16="http://schemas.microsoft.com/office/drawing/2014/main" id="{87FCEAFC-5F58-50AC-C80E-D7351EF80064}"/>
              </a:ext>
            </a:extLst>
          </p:cNvPr>
          <p:cNvPicPr>
            <a:picLocks noChangeAspect="1"/>
          </p:cNvPicPr>
          <p:nvPr/>
        </p:nvPicPr>
        <p:blipFill>
          <a:blip r:embed="rId3"/>
          <a:stretch>
            <a:fillRect/>
          </a:stretch>
        </p:blipFill>
        <p:spPr>
          <a:xfrm>
            <a:off x="764540" y="1615016"/>
            <a:ext cx="2743200" cy="1828800"/>
          </a:xfrm>
          <a:prstGeom prst="rect">
            <a:avLst/>
          </a:prstGeom>
        </p:spPr>
      </p:pic>
      <p:pic>
        <p:nvPicPr>
          <p:cNvPr id="5" name="Picture 4" descr="Several bales of hay in a field">
            <a:extLst>
              <a:ext uri="{FF2B5EF4-FFF2-40B4-BE49-F238E27FC236}">
                <a16:creationId xmlns:a16="http://schemas.microsoft.com/office/drawing/2014/main" id="{F8B1F31E-4091-EB5F-C3BD-A2674F0A54AE}"/>
              </a:ext>
            </a:extLst>
          </p:cNvPr>
          <p:cNvPicPr>
            <a:picLocks noChangeAspect="1"/>
          </p:cNvPicPr>
          <p:nvPr/>
        </p:nvPicPr>
        <p:blipFill>
          <a:blip r:embed="rId4"/>
          <a:stretch>
            <a:fillRect/>
          </a:stretch>
        </p:blipFill>
        <p:spPr>
          <a:xfrm>
            <a:off x="3799723" y="2199217"/>
            <a:ext cx="2438400" cy="1828800"/>
          </a:xfrm>
          <a:prstGeom prst="rect">
            <a:avLst/>
          </a:prstGeom>
        </p:spPr>
      </p:pic>
      <p:pic>
        <p:nvPicPr>
          <p:cNvPr id="6" name="Picture 5" descr="A group of sliced bread on a cutting board">
            <a:extLst>
              <a:ext uri="{FF2B5EF4-FFF2-40B4-BE49-F238E27FC236}">
                <a16:creationId xmlns:a16="http://schemas.microsoft.com/office/drawing/2014/main" id="{B22F725B-B6CF-BBE9-496F-AFB12A7E35FA}"/>
              </a:ext>
            </a:extLst>
          </p:cNvPr>
          <p:cNvPicPr>
            <a:picLocks noChangeAspect="1"/>
          </p:cNvPicPr>
          <p:nvPr/>
        </p:nvPicPr>
        <p:blipFill>
          <a:blip r:embed="rId5"/>
          <a:stretch>
            <a:fillRect/>
          </a:stretch>
        </p:blipFill>
        <p:spPr>
          <a:xfrm>
            <a:off x="6952799" y="2391307"/>
            <a:ext cx="3233238" cy="1828800"/>
          </a:xfrm>
          <a:prstGeom prst="rect">
            <a:avLst/>
          </a:prstGeom>
        </p:spPr>
      </p:pic>
      <p:pic>
        <p:nvPicPr>
          <p:cNvPr id="8" name="Picture 7" descr="A close up of a broccoli">
            <a:extLst>
              <a:ext uri="{FF2B5EF4-FFF2-40B4-BE49-F238E27FC236}">
                <a16:creationId xmlns:a16="http://schemas.microsoft.com/office/drawing/2014/main" id="{1069D122-6386-CB08-8829-6DF2F7B10D7C}"/>
              </a:ext>
            </a:extLst>
          </p:cNvPr>
          <p:cNvPicPr>
            <a:picLocks noChangeAspect="1"/>
          </p:cNvPicPr>
          <p:nvPr/>
        </p:nvPicPr>
        <p:blipFill>
          <a:blip r:embed="rId6"/>
          <a:stretch>
            <a:fillRect/>
          </a:stretch>
        </p:blipFill>
        <p:spPr>
          <a:xfrm>
            <a:off x="6258562" y="3923329"/>
            <a:ext cx="2019300" cy="1828800"/>
          </a:xfrm>
          <a:prstGeom prst="rect">
            <a:avLst/>
          </a:prstGeom>
        </p:spPr>
      </p:pic>
      <p:pic>
        <p:nvPicPr>
          <p:cNvPr id="7" name="Picture 6" descr="A bowl of beans with parsley on top">
            <a:extLst>
              <a:ext uri="{FF2B5EF4-FFF2-40B4-BE49-F238E27FC236}">
                <a16:creationId xmlns:a16="http://schemas.microsoft.com/office/drawing/2014/main" id="{2A5CFE8B-2D6E-CC70-F32A-9EB9A0897EA9}"/>
              </a:ext>
            </a:extLst>
          </p:cNvPr>
          <p:cNvPicPr>
            <a:picLocks noChangeAspect="1"/>
          </p:cNvPicPr>
          <p:nvPr/>
        </p:nvPicPr>
        <p:blipFill>
          <a:blip r:embed="rId7"/>
          <a:stretch>
            <a:fillRect/>
          </a:stretch>
        </p:blipFill>
        <p:spPr>
          <a:xfrm>
            <a:off x="9032442" y="3715239"/>
            <a:ext cx="2743200" cy="1828800"/>
          </a:xfrm>
          <a:prstGeom prst="rect">
            <a:avLst/>
          </a:prstGeom>
        </p:spPr>
      </p:pic>
    </p:spTree>
    <p:extLst>
      <p:ext uri="{BB962C8B-B14F-4D97-AF65-F5344CB8AC3E}">
        <p14:creationId xmlns:p14="http://schemas.microsoft.com/office/powerpoint/2010/main" val="3649729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B83F5-A613-96D4-F29F-910C110254A9}"/>
              </a:ext>
            </a:extLst>
          </p:cNvPr>
          <p:cNvSpPr>
            <a:spLocks noGrp="1"/>
          </p:cNvSpPr>
          <p:nvPr>
            <p:ph type="title"/>
          </p:nvPr>
        </p:nvSpPr>
        <p:spPr/>
        <p:txBody>
          <a:bodyPr/>
          <a:lstStyle/>
          <a:p>
            <a:r>
              <a:rPr lang="en-US" dirty="0"/>
              <a:t>Vitamins/Minerals</a:t>
            </a:r>
          </a:p>
        </p:txBody>
      </p:sp>
      <p:sp>
        <p:nvSpPr>
          <p:cNvPr id="3" name="Content Placeholder 2">
            <a:extLst>
              <a:ext uri="{FF2B5EF4-FFF2-40B4-BE49-F238E27FC236}">
                <a16:creationId xmlns:a16="http://schemas.microsoft.com/office/drawing/2014/main" id="{97CD12CA-0A65-16D5-428B-61CCE9E56827}"/>
              </a:ext>
            </a:extLst>
          </p:cNvPr>
          <p:cNvSpPr>
            <a:spLocks noGrp="1"/>
          </p:cNvSpPr>
          <p:nvPr>
            <p:ph idx="1"/>
          </p:nvPr>
        </p:nvSpPr>
        <p:spPr>
          <a:xfrm>
            <a:off x="977900" y="4432300"/>
            <a:ext cx="6426200" cy="1067534"/>
          </a:xfrm>
        </p:spPr>
        <p:txBody>
          <a:bodyPr>
            <a:noAutofit/>
          </a:bodyPr>
          <a:lstStyle/>
          <a:p>
            <a:pPr marL="0" indent="0">
              <a:buNone/>
            </a:pPr>
            <a:r>
              <a:rPr lang="en-US" sz="2200" b="1" dirty="0">
                <a:latin typeface="Arial" panose="020B0604020202020204" pitchFamily="34" charset="0"/>
                <a:cs typeface="Arial" panose="020B0604020202020204" pitchFamily="34" charset="0"/>
              </a:rPr>
              <a:t>Role it plays in the diet:</a:t>
            </a:r>
          </a:p>
          <a:p>
            <a:pPr marL="0" indent="0">
              <a:buNone/>
            </a:pPr>
            <a:r>
              <a:rPr lang="en-US" sz="2200" dirty="0">
                <a:latin typeface="Arial" panose="020B0604020202020204" pitchFamily="34" charset="0"/>
                <a:cs typeface="Arial" panose="020B0604020202020204" pitchFamily="34" charset="0"/>
              </a:rPr>
              <a:t>Help body use other </a:t>
            </a:r>
            <a:r>
              <a:rPr lang="en-US" sz="2200" b="1" dirty="0">
                <a:solidFill>
                  <a:srgbClr val="0033A0"/>
                </a:solidFill>
                <a:latin typeface="Arial" panose="020B0604020202020204" pitchFamily="34" charset="0"/>
                <a:cs typeface="Arial" panose="020B0604020202020204" pitchFamily="34" charset="0"/>
              </a:rPr>
              <a:t>nutrients</a:t>
            </a:r>
            <a:r>
              <a:rPr lang="en-US" sz="2200" dirty="0">
                <a:latin typeface="Arial" panose="020B0604020202020204" pitchFamily="34" charset="0"/>
                <a:cs typeface="Arial" panose="020B0604020202020204" pitchFamily="34" charset="0"/>
              </a:rPr>
              <a:t> and needed for normal </a:t>
            </a:r>
            <a:r>
              <a:rPr lang="en-US" sz="2200" b="1" dirty="0">
                <a:solidFill>
                  <a:srgbClr val="0033A0"/>
                </a:solidFill>
                <a:latin typeface="Arial" panose="020B0604020202020204" pitchFamily="34" charset="0"/>
                <a:cs typeface="Arial" panose="020B0604020202020204" pitchFamily="34" charset="0"/>
              </a:rPr>
              <a:t>healthy growth</a:t>
            </a:r>
            <a:r>
              <a:rPr lang="en-US" sz="2200" dirty="0">
                <a:latin typeface="Arial" panose="020B0604020202020204" pitchFamily="34" charset="0"/>
                <a:cs typeface="Arial" panose="020B0604020202020204" pitchFamily="34" charset="0"/>
              </a:rPr>
              <a:t>.</a:t>
            </a:r>
          </a:p>
        </p:txBody>
      </p:sp>
      <p:pic>
        <p:nvPicPr>
          <p:cNvPr id="4" name="Picture 3" descr="A roll of hay in a field">
            <a:extLst>
              <a:ext uri="{FF2B5EF4-FFF2-40B4-BE49-F238E27FC236}">
                <a16:creationId xmlns:a16="http://schemas.microsoft.com/office/drawing/2014/main" id="{D19891B3-A86D-D1BF-3B65-3AB571245380}"/>
              </a:ext>
            </a:extLst>
          </p:cNvPr>
          <p:cNvPicPr>
            <a:picLocks noChangeAspect="1"/>
          </p:cNvPicPr>
          <p:nvPr/>
        </p:nvPicPr>
        <p:blipFill>
          <a:blip r:embed="rId3"/>
          <a:stretch>
            <a:fillRect/>
          </a:stretch>
        </p:blipFill>
        <p:spPr>
          <a:xfrm>
            <a:off x="942339" y="1770629"/>
            <a:ext cx="3058131" cy="2293598"/>
          </a:xfrm>
          <a:prstGeom prst="rect">
            <a:avLst/>
          </a:prstGeom>
        </p:spPr>
      </p:pic>
      <p:pic>
        <p:nvPicPr>
          <p:cNvPr id="5" name="Picture 4" descr="A close-up of vegetables and fruits">
            <a:extLst>
              <a:ext uri="{FF2B5EF4-FFF2-40B4-BE49-F238E27FC236}">
                <a16:creationId xmlns:a16="http://schemas.microsoft.com/office/drawing/2014/main" id="{E4079902-535B-0662-35DB-FF8F277B89AC}"/>
              </a:ext>
            </a:extLst>
          </p:cNvPr>
          <p:cNvPicPr>
            <a:picLocks noChangeAspect="1"/>
          </p:cNvPicPr>
          <p:nvPr/>
        </p:nvPicPr>
        <p:blipFill>
          <a:blip r:embed="rId4"/>
          <a:srcRect l="26783" r="13816"/>
          <a:stretch/>
        </p:blipFill>
        <p:spPr>
          <a:xfrm>
            <a:off x="8166099" y="1803400"/>
            <a:ext cx="3464471" cy="3851756"/>
          </a:xfrm>
          <a:prstGeom prst="rect">
            <a:avLst/>
          </a:prstGeom>
        </p:spPr>
      </p:pic>
      <p:pic>
        <p:nvPicPr>
          <p:cNvPr id="6" name="Picture 5" descr="A group of cows in a field">
            <a:extLst>
              <a:ext uri="{FF2B5EF4-FFF2-40B4-BE49-F238E27FC236}">
                <a16:creationId xmlns:a16="http://schemas.microsoft.com/office/drawing/2014/main" id="{6733689F-F2C5-EEF1-9558-4A733A5702BF}"/>
              </a:ext>
            </a:extLst>
          </p:cNvPr>
          <p:cNvPicPr>
            <a:picLocks noChangeAspect="1"/>
          </p:cNvPicPr>
          <p:nvPr/>
        </p:nvPicPr>
        <p:blipFill>
          <a:blip r:embed="rId5"/>
          <a:stretch>
            <a:fillRect/>
          </a:stretch>
        </p:blipFill>
        <p:spPr>
          <a:xfrm>
            <a:off x="4324870" y="1783102"/>
            <a:ext cx="3440398" cy="2293598"/>
          </a:xfrm>
          <a:prstGeom prst="rect">
            <a:avLst/>
          </a:prstGeom>
        </p:spPr>
      </p:pic>
    </p:spTree>
    <p:extLst>
      <p:ext uri="{BB962C8B-B14F-4D97-AF65-F5344CB8AC3E}">
        <p14:creationId xmlns:p14="http://schemas.microsoft.com/office/powerpoint/2010/main" val="963027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B244C-92E6-DE3C-1C28-5207D20710B0}"/>
              </a:ext>
            </a:extLst>
          </p:cNvPr>
          <p:cNvSpPr>
            <a:spLocks noGrp="1"/>
          </p:cNvSpPr>
          <p:nvPr>
            <p:ph type="title"/>
          </p:nvPr>
        </p:nvSpPr>
        <p:spPr/>
        <p:txBody>
          <a:bodyPr>
            <a:normAutofit/>
          </a:bodyPr>
          <a:lstStyle/>
          <a:p>
            <a:r>
              <a:rPr lang="en-US" dirty="0"/>
              <a:t>Creating Our Cow’s Total Mix Ration</a:t>
            </a:r>
          </a:p>
        </p:txBody>
      </p:sp>
      <p:pic>
        <p:nvPicPr>
          <p:cNvPr id="6" name="Picture 5" descr="straw bales in a field">
            <a:extLst>
              <a:ext uri="{FF2B5EF4-FFF2-40B4-BE49-F238E27FC236}">
                <a16:creationId xmlns:a16="http://schemas.microsoft.com/office/drawing/2014/main" id="{3329CF66-2ECE-3E29-F9B2-44F369EEB69D}"/>
              </a:ext>
            </a:extLst>
          </p:cNvPr>
          <p:cNvPicPr>
            <a:picLocks/>
          </p:cNvPicPr>
          <p:nvPr/>
        </p:nvPicPr>
        <p:blipFill>
          <a:blip r:embed="rId3"/>
          <a:srcRect t="369" b="369"/>
          <a:stretch/>
        </p:blipFill>
        <p:spPr>
          <a:xfrm>
            <a:off x="1044174" y="1676400"/>
            <a:ext cx="6224555" cy="4114800"/>
          </a:xfrm>
          <a:prstGeom prst="rect">
            <a:avLst/>
          </a:prstGeom>
        </p:spPr>
      </p:pic>
      <p:pic>
        <p:nvPicPr>
          <p:cNvPr id="5" name="Picture 4" descr="corn grains">
            <a:extLst>
              <a:ext uri="{FF2B5EF4-FFF2-40B4-BE49-F238E27FC236}">
                <a16:creationId xmlns:a16="http://schemas.microsoft.com/office/drawing/2014/main" id="{BD00DC27-0918-5817-060C-02AF00C3403C}"/>
              </a:ext>
            </a:extLst>
          </p:cNvPr>
          <p:cNvPicPr>
            <a:picLocks/>
          </p:cNvPicPr>
          <p:nvPr/>
        </p:nvPicPr>
        <p:blipFill>
          <a:blip r:embed="rId4"/>
          <a:srcRect t="14135" b="14135"/>
          <a:stretch/>
        </p:blipFill>
        <p:spPr>
          <a:xfrm>
            <a:off x="7535947" y="1676400"/>
            <a:ext cx="3611880" cy="1943100"/>
          </a:xfrm>
          <a:prstGeom prst="rect">
            <a:avLst/>
          </a:prstGeom>
        </p:spPr>
      </p:pic>
      <p:pic>
        <p:nvPicPr>
          <p:cNvPr id="4" name="Picture 3" descr="cereal grains">
            <a:extLst>
              <a:ext uri="{FF2B5EF4-FFF2-40B4-BE49-F238E27FC236}">
                <a16:creationId xmlns:a16="http://schemas.microsoft.com/office/drawing/2014/main" id="{ECE7F9DD-69AC-68AF-7E8F-DCF005C0CF02}"/>
              </a:ext>
            </a:extLst>
          </p:cNvPr>
          <p:cNvPicPr>
            <a:picLocks/>
          </p:cNvPicPr>
          <p:nvPr/>
        </p:nvPicPr>
        <p:blipFill>
          <a:blip r:embed="rId5"/>
          <a:srcRect t="9483" b="9483"/>
          <a:stretch/>
        </p:blipFill>
        <p:spPr>
          <a:xfrm>
            <a:off x="7535947" y="3848100"/>
            <a:ext cx="3611880" cy="1951228"/>
          </a:xfrm>
          <a:prstGeom prst="rect">
            <a:avLst/>
          </a:prstGeom>
        </p:spPr>
      </p:pic>
    </p:spTree>
    <p:extLst>
      <p:ext uri="{BB962C8B-B14F-4D97-AF65-F5344CB8AC3E}">
        <p14:creationId xmlns:p14="http://schemas.microsoft.com/office/powerpoint/2010/main" val="23616595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ADE62D-17D2-9E16-96C2-11C6FB3BC0BE}"/>
              </a:ext>
            </a:extLst>
          </p:cNvPr>
          <p:cNvSpPr>
            <a:spLocks noGrp="1"/>
          </p:cNvSpPr>
          <p:nvPr>
            <p:ph type="title"/>
          </p:nvPr>
        </p:nvSpPr>
        <p:spPr/>
        <p:txBody>
          <a:bodyPr/>
          <a:lstStyle/>
          <a:p>
            <a:r>
              <a:rPr lang="en-US" dirty="0"/>
              <a:t>Total Mixed Ration</a:t>
            </a:r>
          </a:p>
        </p:txBody>
      </p:sp>
      <p:graphicFrame>
        <p:nvGraphicFramePr>
          <p:cNvPr id="4" name="Table 7">
            <a:extLst>
              <a:ext uri="{FF2B5EF4-FFF2-40B4-BE49-F238E27FC236}">
                <a16:creationId xmlns:a16="http://schemas.microsoft.com/office/drawing/2014/main" id="{270A9BB0-8362-8EEE-DEC0-73B20AEEA5EF}"/>
              </a:ext>
            </a:extLst>
          </p:cNvPr>
          <p:cNvGraphicFramePr>
            <a:graphicFrameLocks noGrp="1"/>
          </p:cNvGraphicFramePr>
          <p:nvPr>
            <p:extLst>
              <p:ext uri="{D42A27DB-BD31-4B8C-83A1-F6EECF244321}">
                <p14:modId xmlns:p14="http://schemas.microsoft.com/office/powerpoint/2010/main" val="856185835"/>
              </p:ext>
            </p:extLst>
          </p:nvPr>
        </p:nvGraphicFramePr>
        <p:xfrm>
          <a:off x="775698" y="1934647"/>
          <a:ext cx="4439465" cy="3535680"/>
        </p:xfrm>
        <a:graphic>
          <a:graphicData uri="http://schemas.openxmlformats.org/drawingml/2006/table">
            <a:tbl>
              <a:tblPr firstRow="1" bandRow="1">
                <a:tableStyleId>{5C22544A-7EE6-4342-B048-85BDC9FD1C3A}</a:tableStyleId>
              </a:tblPr>
              <a:tblGrid>
                <a:gridCol w="1772293">
                  <a:extLst>
                    <a:ext uri="{9D8B030D-6E8A-4147-A177-3AD203B41FA5}">
                      <a16:colId xmlns:a16="http://schemas.microsoft.com/office/drawing/2014/main" val="2105960374"/>
                    </a:ext>
                  </a:extLst>
                </a:gridCol>
                <a:gridCol w="1387012">
                  <a:extLst>
                    <a:ext uri="{9D8B030D-6E8A-4147-A177-3AD203B41FA5}">
                      <a16:colId xmlns:a16="http://schemas.microsoft.com/office/drawing/2014/main" val="1350317677"/>
                    </a:ext>
                  </a:extLst>
                </a:gridCol>
                <a:gridCol w="1280160">
                  <a:extLst>
                    <a:ext uri="{9D8B030D-6E8A-4147-A177-3AD203B41FA5}">
                      <a16:colId xmlns:a16="http://schemas.microsoft.com/office/drawing/2014/main" val="136296173"/>
                    </a:ext>
                  </a:extLst>
                </a:gridCol>
              </a:tblGrid>
              <a:tr h="483170">
                <a:tc>
                  <a:txBody>
                    <a:bodyPr/>
                    <a:lstStyle/>
                    <a:p>
                      <a:pPr algn="ctr"/>
                      <a:r>
                        <a:rPr lang="en-US" sz="2000" dirty="0">
                          <a:solidFill>
                            <a:schemeClr val="tx1"/>
                          </a:solidFill>
                          <a:latin typeface="Arial" panose="020B0604020202020204" pitchFamily="34" charset="0"/>
                          <a:cs typeface="Arial" panose="020B0604020202020204" pitchFamily="34" charset="0"/>
                        </a:rPr>
                        <a:t>Nutrient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dirty="0">
                          <a:solidFill>
                            <a:schemeClr val="tx1"/>
                          </a:solidFill>
                          <a:latin typeface="Arial" panose="020B0604020202020204" pitchFamily="34" charset="0"/>
                          <a:cs typeface="Arial" panose="020B0604020202020204" pitchFamily="34" charset="0"/>
                        </a:rPr>
                        <a:t>Breeding Cattle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dirty="0">
                          <a:solidFill>
                            <a:schemeClr val="tx1"/>
                          </a:solidFill>
                          <a:latin typeface="Arial" panose="020B0604020202020204" pitchFamily="34" charset="0"/>
                          <a:cs typeface="Arial" panose="020B0604020202020204" pitchFamily="34" charset="0"/>
                        </a:rPr>
                        <a:t>Feedlot Cattle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07192938"/>
                  </a:ext>
                </a:extLst>
              </a:tr>
              <a:tr h="457200">
                <a:tc>
                  <a:txBody>
                    <a:bodyPr/>
                    <a:lstStyle/>
                    <a:p>
                      <a:r>
                        <a:rPr lang="en-US" sz="1800" b="0" dirty="0">
                          <a:solidFill>
                            <a:schemeClr val="bg1"/>
                          </a:solidFill>
                          <a:latin typeface="Arial" panose="020B0604020202020204" pitchFamily="34" charset="0"/>
                          <a:cs typeface="Arial" panose="020B0604020202020204" pitchFamily="34" charset="0"/>
                        </a:rPr>
                        <a:t>Protein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8550"/>
                    </a:solidFill>
                  </a:tcPr>
                </a:tc>
                <a:tc>
                  <a:txBody>
                    <a:bodyPr/>
                    <a:lstStyle/>
                    <a:p>
                      <a:pPr algn="ctr"/>
                      <a:r>
                        <a:rPr lang="en-US" sz="1800" b="0" dirty="0">
                          <a:solidFill>
                            <a:schemeClr val="bg1"/>
                          </a:solidFill>
                          <a:latin typeface="Arial" panose="020B0604020202020204" pitchFamily="34" charset="0"/>
                          <a:cs typeface="Arial" panose="020B0604020202020204" pitchFamily="34" charset="0"/>
                        </a:rPr>
                        <a:t>7.5 %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8550"/>
                    </a:solidFill>
                  </a:tcPr>
                </a:tc>
                <a:tc>
                  <a:txBody>
                    <a:bodyPr/>
                    <a:lstStyle/>
                    <a:p>
                      <a:pPr algn="ctr"/>
                      <a:r>
                        <a:rPr lang="en-US" sz="1800" b="0" dirty="0">
                          <a:solidFill>
                            <a:schemeClr val="bg1"/>
                          </a:solidFill>
                          <a:latin typeface="Arial" panose="020B0604020202020204" pitchFamily="34" charset="0"/>
                          <a:cs typeface="Arial" panose="020B0604020202020204" pitchFamily="34" charset="0"/>
                        </a:rPr>
                        <a:t>13 %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8550"/>
                    </a:solidFill>
                  </a:tcPr>
                </a:tc>
                <a:extLst>
                  <a:ext uri="{0D108BD9-81ED-4DB2-BD59-A6C34878D82A}">
                    <a16:rowId xmlns:a16="http://schemas.microsoft.com/office/drawing/2014/main" val="2043034045"/>
                  </a:ext>
                </a:extLst>
              </a:tr>
              <a:tr h="457200">
                <a:tc>
                  <a:txBody>
                    <a:bodyPr/>
                    <a:lstStyle/>
                    <a:p>
                      <a:r>
                        <a:rPr lang="en-US" sz="1800" b="0" dirty="0">
                          <a:latin typeface="Arial" panose="020B0604020202020204" pitchFamily="34" charset="0"/>
                          <a:cs typeface="Arial" panose="020B0604020202020204" pitchFamily="34" charset="0"/>
                        </a:rPr>
                        <a:t>Fat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BD3EB"/>
                    </a:solidFill>
                  </a:tcPr>
                </a:tc>
                <a:tc>
                  <a:txBody>
                    <a:bodyPr/>
                    <a:lstStyle/>
                    <a:p>
                      <a:pPr algn="ctr"/>
                      <a:r>
                        <a:rPr lang="en-US" sz="1800" b="0" dirty="0">
                          <a:latin typeface="Arial" panose="020B0604020202020204" pitchFamily="34" charset="0"/>
                          <a:cs typeface="Arial" panose="020B0604020202020204" pitchFamily="34" charset="0"/>
                        </a:rPr>
                        <a:t>4 %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BD3EB"/>
                    </a:solidFill>
                  </a:tcPr>
                </a:tc>
                <a:tc>
                  <a:txBody>
                    <a:bodyPr/>
                    <a:lstStyle/>
                    <a:p>
                      <a:pPr algn="ctr"/>
                      <a:r>
                        <a:rPr lang="en-US" sz="1800" b="0" dirty="0">
                          <a:latin typeface="Arial" panose="020B0604020202020204" pitchFamily="34" charset="0"/>
                          <a:cs typeface="Arial" panose="020B0604020202020204" pitchFamily="34" charset="0"/>
                        </a:rPr>
                        <a:t>4 %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BD3EB"/>
                    </a:solidFill>
                  </a:tcPr>
                </a:tc>
                <a:extLst>
                  <a:ext uri="{0D108BD9-81ED-4DB2-BD59-A6C34878D82A}">
                    <a16:rowId xmlns:a16="http://schemas.microsoft.com/office/drawing/2014/main" val="3122113427"/>
                  </a:ext>
                </a:extLst>
              </a:tr>
              <a:tr h="457200">
                <a:tc>
                  <a:txBody>
                    <a:bodyPr/>
                    <a:lstStyle/>
                    <a:p>
                      <a:r>
                        <a:rPr lang="en-US" sz="1800" b="0" dirty="0">
                          <a:solidFill>
                            <a:schemeClr val="bg1"/>
                          </a:solidFill>
                          <a:latin typeface="Arial" panose="020B0604020202020204" pitchFamily="34" charset="0"/>
                          <a:cs typeface="Arial" panose="020B0604020202020204" pitchFamily="34" charset="0"/>
                        </a:rPr>
                        <a:t>Carbohydrate (Starch/Sugar)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33A0"/>
                    </a:solidFill>
                  </a:tcPr>
                </a:tc>
                <a:tc>
                  <a:txBody>
                    <a:bodyPr/>
                    <a:lstStyle/>
                    <a:p>
                      <a:pPr algn="ctr"/>
                      <a:r>
                        <a:rPr lang="en-US" sz="1800" b="0" dirty="0">
                          <a:solidFill>
                            <a:schemeClr val="bg1"/>
                          </a:solidFill>
                          <a:latin typeface="Arial" panose="020B0604020202020204" pitchFamily="34" charset="0"/>
                          <a:cs typeface="Arial" panose="020B0604020202020204" pitchFamily="34" charset="0"/>
                        </a:rPr>
                        <a:t>15 %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33A0"/>
                    </a:solidFill>
                  </a:tcPr>
                </a:tc>
                <a:tc>
                  <a:txBody>
                    <a:bodyPr/>
                    <a:lstStyle/>
                    <a:p>
                      <a:pPr algn="ctr"/>
                      <a:r>
                        <a:rPr lang="en-US" sz="1800" b="0" dirty="0">
                          <a:solidFill>
                            <a:schemeClr val="bg1"/>
                          </a:solidFill>
                          <a:latin typeface="Arial" panose="020B0604020202020204" pitchFamily="34" charset="0"/>
                          <a:cs typeface="Arial" panose="020B0604020202020204" pitchFamily="34" charset="0"/>
                        </a:rPr>
                        <a:t>72%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33A0"/>
                    </a:solidFill>
                  </a:tcPr>
                </a:tc>
                <a:extLst>
                  <a:ext uri="{0D108BD9-81ED-4DB2-BD59-A6C34878D82A}">
                    <a16:rowId xmlns:a16="http://schemas.microsoft.com/office/drawing/2014/main" val="1668774739"/>
                  </a:ext>
                </a:extLst>
              </a:tr>
              <a:tr h="457200">
                <a:tc>
                  <a:txBody>
                    <a:bodyPr/>
                    <a:lstStyle/>
                    <a:p>
                      <a:r>
                        <a:rPr lang="en-US" sz="1800" b="0" dirty="0">
                          <a:latin typeface="Arial" panose="020B0604020202020204" pitchFamily="34" charset="0"/>
                          <a:cs typeface="Arial" panose="020B0604020202020204" pitchFamily="34" charset="0"/>
                        </a:rPr>
                        <a:t>Carbohydrate (Fiber)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100"/>
                    </a:solidFill>
                  </a:tcPr>
                </a:tc>
                <a:tc>
                  <a:txBody>
                    <a:bodyPr/>
                    <a:lstStyle/>
                    <a:p>
                      <a:pPr algn="ctr"/>
                      <a:r>
                        <a:rPr lang="en-US" sz="1800" b="0" dirty="0">
                          <a:latin typeface="Arial" panose="020B0604020202020204" pitchFamily="34" charset="0"/>
                          <a:cs typeface="Arial" panose="020B0604020202020204" pitchFamily="34" charset="0"/>
                        </a:rPr>
                        <a:t>70.5 %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100"/>
                    </a:solidFill>
                  </a:tcPr>
                </a:tc>
                <a:tc>
                  <a:txBody>
                    <a:bodyPr/>
                    <a:lstStyle/>
                    <a:p>
                      <a:pPr algn="ctr"/>
                      <a:r>
                        <a:rPr lang="en-US" sz="1800" b="0" dirty="0">
                          <a:latin typeface="Arial" panose="020B0604020202020204" pitchFamily="34" charset="0"/>
                          <a:cs typeface="Arial" panose="020B0604020202020204" pitchFamily="34" charset="0"/>
                        </a:rPr>
                        <a:t>8 %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100"/>
                    </a:solidFill>
                  </a:tcPr>
                </a:tc>
                <a:extLst>
                  <a:ext uri="{0D108BD9-81ED-4DB2-BD59-A6C34878D82A}">
                    <a16:rowId xmlns:a16="http://schemas.microsoft.com/office/drawing/2014/main" val="1091129267"/>
                  </a:ext>
                </a:extLst>
              </a:tr>
              <a:tr h="457200">
                <a:tc>
                  <a:txBody>
                    <a:bodyPr/>
                    <a:lstStyle/>
                    <a:p>
                      <a:r>
                        <a:rPr lang="en-US" sz="1800" b="0" dirty="0">
                          <a:solidFill>
                            <a:schemeClr val="bg1"/>
                          </a:solidFill>
                          <a:latin typeface="Arial" panose="020B0604020202020204" pitchFamily="34" charset="0"/>
                          <a:cs typeface="Arial" panose="020B0604020202020204" pitchFamily="34" charset="0"/>
                        </a:rPr>
                        <a:t>Vitamins &amp; Minerals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C2340"/>
                    </a:solidFill>
                  </a:tcPr>
                </a:tc>
                <a:tc>
                  <a:txBody>
                    <a:bodyPr/>
                    <a:lstStyle/>
                    <a:p>
                      <a:pPr algn="ctr"/>
                      <a:r>
                        <a:rPr lang="en-US" sz="1800" b="0" dirty="0">
                          <a:solidFill>
                            <a:schemeClr val="bg1"/>
                          </a:solidFill>
                          <a:latin typeface="Arial" panose="020B0604020202020204" pitchFamily="34" charset="0"/>
                          <a:cs typeface="Arial" panose="020B0604020202020204" pitchFamily="34" charset="0"/>
                        </a:rPr>
                        <a:t>3 %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C2340"/>
                    </a:solidFill>
                  </a:tcPr>
                </a:tc>
                <a:tc>
                  <a:txBody>
                    <a:bodyPr/>
                    <a:lstStyle/>
                    <a:p>
                      <a:pPr marL="0" marR="0" lvl="0" indent="0" algn="ctr" rtl="0" eaLnBrk="1" fontAlgn="auto" latinLnBrk="0" hangingPunct="1">
                        <a:lnSpc>
                          <a:spcPct val="100000"/>
                        </a:lnSpc>
                        <a:spcBef>
                          <a:spcPts val="0"/>
                        </a:spcBef>
                        <a:spcAft>
                          <a:spcPts val="0"/>
                        </a:spcAft>
                        <a:buClrTx/>
                        <a:buSzTx/>
                        <a:buFontTx/>
                        <a:buNone/>
                      </a:pPr>
                      <a:r>
                        <a:rPr lang="en-US" sz="1800" b="0" dirty="0">
                          <a:solidFill>
                            <a:schemeClr val="bg1"/>
                          </a:solidFill>
                          <a:latin typeface="Arial" panose="020B0604020202020204" pitchFamily="34" charset="0"/>
                          <a:cs typeface="Arial" panose="020B0604020202020204" pitchFamily="34" charset="0"/>
                        </a:rPr>
                        <a:t>3 %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C2340"/>
                    </a:solidFill>
                  </a:tcPr>
                </a:tc>
                <a:extLst>
                  <a:ext uri="{0D108BD9-81ED-4DB2-BD59-A6C34878D82A}">
                    <a16:rowId xmlns:a16="http://schemas.microsoft.com/office/drawing/2014/main" val="4006212429"/>
                  </a:ext>
                </a:extLst>
              </a:tr>
            </a:tbl>
          </a:graphicData>
        </a:graphic>
      </p:graphicFrame>
      <p:graphicFrame>
        <p:nvGraphicFramePr>
          <p:cNvPr id="5" name="Chart 4" descr="Pie chart for Breeding Cattle">
            <a:extLst>
              <a:ext uri="{FF2B5EF4-FFF2-40B4-BE49-F238E27FC236}">
                <a16:creationId xmlns:a16="http://schemas.microsoft.com/office/drawing/2014/main" id="{DB70C2AC-7C77-48D7-F88D-F36DFD23DE69}"/>
              </a:ext>
            </a:extLst>
          </p:cNvPr>
          <p:cNvGraphicFramePr>
            <a:graphicFrameLocks noChangeAspect="1"/>
          </p:cNvGraphicFramePr>
          <p:nvPr>
            <p:extLst>
              <p:ext uri="{D42A27DB-BD31-4B8C-83A1-F6EECF244321}">
                <p14:modId xmlns:p14="http://schemas.microsoft.com/office/powerpoint/2010/main" val="583377232"/>
              </p:ext>
            </p:extLst>
          </p:nvPr>
        </p:nvGraphicFramePr>
        <p:xfrm>
          <a:off x="4512472" y="2068283"/>
          <a:ext cx="5092726" cy="32004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Chart 5" descr="Pie chart for Feedlot Cattle">
            <a:extLst>
              <a:ext uri="{FF2B5EF4-FFF2-40B4-BE49-F238E27FC236}">
                <a16:creationId xmlns:a16="http://schemas.microsoft.com/office/drawing/2014/main" id="{AF8A7500-0ED4-038D-9D8D-60D6FA75B02A}"/>
              </a:ext>
            </a:extLst>
          </p:cNvPr>
          <p:cNvGraphicFramePr/>
          <p:nvPr>
            <p:extLst>
              <p:ext uri="{D42A27DB-BD31-4B8C-83A1-F6EECF244321}">
                <p14:modId xmlns:p14="http://schemas.microsoft.com/office/powerpoint/2010/main" val="474936791"/>
              </p:ext>
            </p:extLst>
          </p:nvPr>
        </p:nvGraphicFramePr>
        <p:xfrm>
          <a:off x="7554493" y="2068283"/>
          <a:ext cx="5612768" cy="320040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8107555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EBBE8-4776-3B53-42F7-44F668FE7256}"/>
              </a:ext>
            </a:extLst>
          </p:cNvPr>
          <p:cNvSpPr>
            <a:spLocks noGrp="1"/>
          </p:cNvSpPr>
          <p:nvPr>
            <p:ph type="title"/>
          </p:nvPr>
        </p:nvSpPr>
        <p:spPr/>
        <p:txBody>
          <a:bodyPr/>
          <a:lstStyle/>
          <a:p>
            <a:r>
              <a:rPr lang="en-US" dirty="0"/>
              <a:t>Total Mixed Rations</a:t>
            </a:r>
          </a:p>
        </p:txBody>
      </p:sp>
      <p:graphicFrame>
        <p:nvGraphicFramePr>
          <p:cNvPr id="4" name="Table 7">
            <a:extLst>
              <a:ext uri="{FF2B5EF4-FFF2-40B4-BE49-F238E27FC236}">
                <a16:creationId xmlns:a16="http://schemas.microsoft.com/office/drawing/2014/main" id="{C0A616B2-6CCD-2768-2ABF-B04312A82786}"/>
              </a:ext>
            </a:extLst>
          </p:cNvPr>
          <p:cNvGraphicFramePr>
            <a:graphicFrameLocks noGrp="1"/>
          </p:cNvGraphicFramePr>
          <p:nvPr>
            <p:extLst>
              <p:ext uri="{D42A27DB-BD31-4B8C-83A1-F6EECF244321}">
                <p14:modId xmlns:p14="http://schemas.microsoft.com/office/powerpoint/2010/main" val="56797761"/>
              </p:ext>
            </p:extLst>
          </p:nvPr>
        </p:nvGraphicFramePr>
        <p:xfrm>
          <a:off x="792480" y="1669425"/>
          <a:ext cx="10607040" cy="4023360"/>
        </p:xfrm>
        <a:graphic>
          <a:graphicData uri="http://schemas.openxmlformats.org/drawingml/2006/table">
            <a:tbl>
              <a:tblPr firstRow="1" bandRow="1">
                <a:tableStyleId>{5C22544A-7EE6-4342-B048-85BDC9FD1C3A}</a:tableStyleId>
              </a:tblPr>
              <a:tblGrid>
                <a:gridCol w="2926080">
                  <a:extLst>
                    <a:ext uri="{9D8B030D-6E8A-4147-A177-3AD203B41FA5}">
                      <a16:colId xmlns:a16="http://schemas.microsoft.com/office/drawing/2014/main" val="2105960374"/>
                    </a:ext>
                  </a:extLst>
                </a:gridCol>
                <a:gridCol w="3657600">
                  <a:extLst>
                    <a:ext uri="{9D8B030D-6E8A-4147-A177-3AD203B41FA5}">
                      <a16:colId xmlns:a16="http://schemas.microsoft.com/office/drawing/2014/main" val="3425891943"/>
                    </a:ext>
                  </a:extLst>
                </a:gridCol>
                <a:gridCol w="2103120">
                  <a:extLst>
                    <a:ext uri="{9D8B030D-6E8A-4147-A177-3AD203B41FA5}">
                      <a16:colId xmlns:a16="http://schemas.microsoft.com/office/drawing/2014/main" val="1350317677"/>
                    </a:ext>
                  </a:extLst>
                </a:gridCol>
                <a:gridCol w="1920240">
                  <a:extLst>
                    <a:ext uri="{9D8B030D-6E8A-4147-A177-3AD203B41FA5}">
                      <a16:colId xmlns:a16="http://schemas.microsoft.com/office/drawing/2014/main" val="136296173"/>
                    </a:ext>
                  </a:extLst>
                </a:gridCol>
              </a:tblGrid>
              <a:tr h="640080">
                <a:tc>
                  <a:txBody>
                    <a:bodyPr/>
                    <a:lstStyle/>
                    <a:p>
                      <a:pPr algn="ctr"/>
                      <a:r>
                        <a:rPr lang="en-US" sz="2000" dirty="0">
                          <a:latin typeface="Arial" panose="020B0604020202020204" pitchFamily="34" charset="0"/>
                          <a:cs typeface="Arial" panose="020B0604020202020204" pitchFamily="34" charset="0"/>
                        </a:rPr>
                        <a:t>Nutrient</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33A0"/>
                    </a:solidFill>
                  </a:tcPr>
                </a:tc>
                <a:tc>
                  <a:txBody>
                    <a:bodyPr/>
                    <a:lstStyle/>
                    <a:p>
                      <a:pPr algn="ctr"/>
                      <a:r>
                        <a:rPr lang="en-US" sz="2000" dirty="0">
                          <a:latin typeface="Arial" panose="020B0604020202020204" pitchFamily="34" charset="0"/>
                          <a:cs typeface="Arial" panose="020B0604020202020204" pitchFamily="34" charset="0"/>
                        </a:rPr>
                        <a:t>Ingredient</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33A0"/>
                    </a:solidFill>
                  </a:tcPr>
                </a:tc>
                <a:tc>
                  <a:txBody>
                    <a:bodyPr/>
                    <a:lstStyle/>
                    <a:p>
                      <a:pPr algn="ctr"/>
                      <a:r>
                        <a:rPr lang="en-US" sz="2000" dirty="0">
                          <a:latin typeface="Arial" panose="020B0604020202020204" pitchFamily="34" charset="0"/>
                          <a:cs typeface="Arial" panose="020B0604020202020204" pitchFamily="34" charset="0"/>
                        </a:rPr>
                        <a:t>Breeding Cattle</a:t>
                      </a:r>
                    </a:p>
                    <a:p>
                      <a:pPr algn="ctr"/>
                      <a:r>
                        <a:rPr lang="en-US" sz="1600" dirty="0">
                          <a:latin typeface="Arial" panose="020B0604020202020204" pitchFamily="34" charset="0"/>
                          <a:cs typeface="Arial" panose="020B0604020202020204" pitchFamily="34" charset="0"/>
                        </a:rPr>
                        <a:t>(Heads)</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33A0"/>
                    </a:solidFill>
                  </a:tcPr>
                </a:tc>
                <a:tc>
                  <a:txBody>
                    <a:bodyPr/>
                    <a:lstStyle/>
                    <a:p>
                      <a:pPr algn="ctr"/>
                      <a:r>
                        <a:rPr lang="en-US" sz="2000" dirty="0">
                          <a:latin typeface="Arial" panose="020B0604020202020204" pitchFamily="34" charset="0"/>
                          <a:cs typeface="Arial" panose="020B0604020202020204" pitchFamily="34" charset="0"/>
                        </a:rPr>
                        <a:t>Feedlot Cattle</a:t>
                      </a:r>
                    </a:p>
                    <a:p>
                      <a:pPr algn="ctr"/>
                      <a:r>
                        <a:rPr lang="en-US" sz="1600" dirty="0">
                          <a:latin typeface="Arial" panose="020B0604020202020204" pitchFamily="34" charset="0"/>
                          <a:cs typeface="Arial" panose="020B0604020202020204" pitchFamily="34" charset="0"/>
                        </a:rPr>
                        <a:t>(Tails)</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33A0"/>
                    </a:solidFill>
                  </a:tcPr>
                </a:tc>
                <a:extLst>
                  <a:ext uri="{0D108BD9-81ED-4DB2-BD59-A6C34878D82A}">
                    <a16:rowId xmlns:a16="http://schemas.microsoft.com/office/drawing/2014/main" val="3207192938"/>
                  </a:ext>
                </a:extLst>
              </a:tr>
              <a:tr h="731520">
                <a:tc>
                  <a:txBody>
                    <a:bodyPr/>
                    <a:lstStyle/>
                    <a:p>
                      <a:pPr algn="ctr"/>
                      <a:r>
                        <a:rPr lang="en-US" sz="1800" b="1" dirty="0">
                          <a:latin typeface="Arial" panose="020B0604020202020204" pitchFamily="34" charset="0"/>
                          <a:cs typeface="Arial" panose="020B0604020202020204" pitchFamily="34" charset="0"/>
                        </a:rPr>
                        <a:t>Protein</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BD3EB"/>
                    </a:solidFill>
                  </a:tcPr>
                </a:tc>
                <a:tc>
                  <a:txBody>
                    <a:bodyPr/>
                    <a:lstStyle/>
                    <a:p>
                      <a:pPr algn="ctr"/>
                      <a:r>
                        <a:rPr lang="en-US" sz="1800" dirty="0">
                          <a:latin typeface="Arial" panose="020B0604020202020204" pitchFamily="34" charset="0"/>
                          <a:cs typeface="Arial" panose="020B0604020202020204" pitchFamily="34" charset="0"/>
                        </a:rPr>
                        <a:t>Sunflower Seeds (alfalfa/soybeans)</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BD3EB"/>
                    </a:solidFill>
                  </a:tcPr>
                </a:tc>
                <a:tc>
                  <a:txBody>
                    <a:bodyPr/>
                    <a:lstStyle/>
                    <a:p>
                      <a:pPr algn="ctr"/>
                      <a:r>
                        <a:rPr lang="en-US" sz="1800" dirty="0">
                          <a:solidFill>
                            <a:schemeClr val="tx1"/>
                          </a:solidFill>
                          <a:latin typeface="Arial" panose="020B0604020202020204" pitchFamily="34" charset="0"/>
                          <a:cs typeface="Arial" panose="020B0604020202020204" pitchFamily="34" charset="0"/>
                        </a:rPr>
                        <a:t>¼ cup</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BD3EB"/>
                    </a:solidFill>
                  </a:tcPr>
                </a:tc>
                <a:tc>
                  <a:txBody>
                    <a:bodyPr/>
                    <a:lstStyle/>
                    <a:p>
                      <a:pPr algn="ctr"/>
                      <a:r>
                        <a:rPr lang="en-US" sz="1800" dirty="0">
                          <a:solidFill>
                            <a:schemeClr val="tx1"/>
                          </a:solidFill>
                          <a:latin typeface="Arial" panose="020B0604020202020204" pitchFamily="34" charset="0"/>
                          <a:cs typeface="Arial" panose="020B0604020202020204" pitchFamily="34" charset="0"/>
                        </a:rPr>
                        <a:t>½  cup &amp; 2 TBS</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BD3EB"/>
                    </a:solidFill>
                  </a:tcPr>
                </a:tc>
                <a:extLst>
                  <a:ext uri="{0D108BD9-81ED-4DB2-BD59-A6C34878D82A}">
                    <a16:rowId xmlns:a16="http://schemas.microsoft.com/office/drawing/2014/main" val="2043034045"/>
                  </a:ext>
                </a:extLst>
              </a:tr>
              <a:tr h="548640">
                <a:tc>
                  <a:txBody>
                    <a:bodyPr/>
                    <a:lstStyle/>
                    <a:p>
                      <a:pPr algn="ctr"/>
                      <a:r>
                        <a:rPr lang="en-US" sz="1800" b="1" dirty="0">
                          <a:latin typeface="Arial" panose="020B0604020202020204" pitchFamily="34" charset="0"/>
                          <a:cs typeface="Arial" panose="020B0604020202020204" pitchFamily="34" charset="0"/>
                        </a:rPr>
                        <a:t>Fat</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dirty="0">
                          <a:latin typeface="Arial" panose="020B0604020202020204" pitchFamily="34" charset="0"/>
                          <a:cs typeface="Arial" panose="020B0604020202020204" pitchFamily="34" charset="0"/>
                        </a:rPr>
                        <a:t>Chocolate Chips (DDG/Soybeans)</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dirty="0">
                          <a:solidFill>
                            <a:schemeClr val="tx1"/>
                          </a:solidFill>
                          <a:latin typeface="Arial" panose="020B0604020202020204" pitchFamily="34" charset="0"/>
                          <a:cs typeface="Arial" panose="020B0604020202020204" pitchFamily="34" charset="0"/>
                        </a:rPr>
                        <a:t>2 TBS</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dirty="0">
                          <a:solidFill>
                            <a:schemeClr val="tx1"/>
                          </a:solidFill>
                          <a:latin typeface="Arial" panose="020B0604020202020204" pitchFamily="34" charset="0"/>
                          <a:cs typeface="Arial" panose="020B0604020202020204" pitchFamily="34" charset="0"/>
                        </a:rPr>
                        <a:t>2 TBS</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22113427"/>
                  </a:ext>
                </a:extLst>
              </a:tr>
              <a:tr h="731520">
                <a:tc>
                  <a:txBody>
                    <a:bodyPr/>
                    <a:lstStyle/>
                    <a:p>
                      <a:pPr algn="ctr"/>
                      <a:r>
                        <a:rPr lang="en-US" sz="1800" b="1" dirty="0">
                          <a:latin typeface="Arial" panose="020B0604020202020204" pitchFamily="34" charset="0"/>
                          <a:cs typeface="Arial" panose="020B0604020202020204" pitchFamily="34" charset="0"/>
                        </a:rPr>
                        <a:t>Carbohydrate (Starch/Sugar)</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BD3EB"/>
                    </a:solidFill>
                  </a:tcPr>
                </a:tc>
                <a:tc>
                  <a:txBody>
                    <a:bodyPr/>
                    <a:lstStyle/>
                    <a:p>
                      <a:pPr algn="ctr"/>
                      <a:r>
                        <a:rPr lang="en-US" sz="1800" dirty="0">
                          <a:latin typeface="Arial" panose="020B0604020202020204" pitchFamily="34" charset="0"/>
                          <a:cs typeface="Arial" panose="020B0604020202020204" pitchFamily="34" charset="0"/>
                        </a:rPr>
                        <a:t>Corn Chex (Corn)</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BD3EB"/>
                    </a:solidFill>
                  </a:tcPr>
                </a:tc>
                <a:tc>
                  <a:txBody>
                    <a:bodyPr/>
                    <a:lstStyle/>
                    <a:p>
                      <a:pPr algn="ctr"/>
                      <a:r>
                        <a:rPr lang="en-US" sz="1800" dirty="0">
                          <a:solidFill>
                            <a:schemeClr val="tx1"/>
                          </a:solidFill>
                          <a:latin typeface="Arial" panose="020B0604020202020204" pitchFamily="34" charset="0"/>
                          <a:cs typeface="Arial" panose="020B0604020202020204" pitchFamily="34" charset="0"/>
                        </a:rPr>
                        <a:t>½ cup</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BD3EB"/>
                    </a:solidFill>
                  </a:tcPr>
                </a:tc>
                <a:tc>
                  <a:txBody>
                    <a:bodyPr/>
                    <a:lstStyle/>
                    <a:p>
                      <a:pPr algn="ctr"/>
                      <a:r>
                        <a:rPr lang="en-US" sz="1800" dirty="0">
                          <a:solidFill>
                            <a:schemeClr val="tx1"/>
                          </a:solidFill>
                          <a:latin typeface="Arial" panose="020B0604020202020204" pitchFamily="34" charset="0"/>
                          <a:cs typeface="Arial" panose="020B0604020202020204" pitchFamily="34" charset="0"/>
                        </a:rPr>
                        <a:t>2 cup</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BD3EB"/>
                    </a:solidFill>
                  </a:tcPr>
                </a:tc>
                <a:extLst>
                  <a:ext uri="{0D108BD9-81ED-4DB2-BD59-A6C34878D82A}">
                    <a16:rowId xmlns:a16="http://schemas.microsoft.com/office/drawing/2014/main" val="1668774739"/>
                  </a:ext>
                </a:extLst>
              </a:tr>
              <a:tr h="548640">
                <a:tc>
                  <a:txBody>
                    <a:bodyPr/>
                    <a:lstStyle/>
                    <a:p>
                      <a:pPr algn="ctr"/>
                      <a:r>
                        <a:rPr lang="en-US" sz="1800" b="1" dirty="0">
                          <a:latin typeface="Arial" panose="020B0604020202020204" pitchFamily="34" charset="0"/>
                          <a:cs typeface="Arial" panose="020B0604020202020204" pitchFamily="34" charset="0"/>
                        </a:rPr>
                        <a:t>Carbohydrate (Fiber)</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dirty="0">
                          <a:latin typeface="Arial" panose="020B0604020202020204" pitchFamily="34" charset="0"/>
                          <a:cs typeface="Arial" panose="020B0604020202020204" pitchFamily="34" charset="0"/>
                        </a:rPr>
                        <a:t>Pretzels (Hay)</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dirty="0">
                          <a:solidFill>
                            <a:schemeClr val="tx1"/>
                          </a:solidFill>
                          <a:latin typeface="Arial" panose="020B0604020202020204" pitchFamily="34" charset="0"/>
                          <a:cs typeface="Arial" panose="020B0604020202020204" pitchFamily="34" charset="0"/>
                        </a:rPr>
                        <a:t>2 cup</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dirty="0">
                          <a:solidFill>
                            <a:schemeClr val="tx1"/>
                          </a:solidFill>
                          <a:latin typeface="Arial" panose="020B0604020202020204" pitchFamily="34" charset="0"/>
                          <a:cs typeface="Arial" panose="020B0604020202020204" pitchFamily="34" charset="0"/>
                        </a:rPr>
                        <a:t>¼ cup</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91129267"/>
                  </a:ext>
                </a:extLst>
              </a:tr>
              <a:tr h="822960">
                <a:tc>
                  <a:txBody>
                    <a:bodyPr/>
                    <a:lstStyle/>
                    <a:p>
                      <a:pPr algn="ctr"/>
                      <a:r>
                        <a:rPr lang="en-US" sz="1800" b="1" dirty="0">
                          <a:latin typeface="Arial" panose="020B0604020202020204" pitchFamily="34" charset="0"/>
                          <a:cs typeface="Arial" panose="020B0604020202020204" pitchFamily="34" charset="0"/>
                        </a:rPr>
                        <a:t>Vitamins &amp; Minerals</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BD3EB"/>
                    </a:solidFill>
                  </a:tcPr>
                </a:tc>
                <a:tc>
                  <a:txBody>
                    <a:bodyPr/>
                    <a:lstStyle/>
                    <a:p>
                      <a:pPr algn="ctr"/>
                      <a:r>
                        <a:rPr lang="en-US" sz="1800" dirty="0">
                          <a:latin typeface="Arial" panose="020B0604020202020204" pitchFamily="34" charset="0"/>
                          <a:cs typeface="Arial" panose="020B0604020202020204" pitchFamily="34" charset="0"/>
                        </a:rPr>
                        <a:t>Seasoning Salt</a:t>
                      </a:r>
                      <a:br>
                        <a:rPr lang="en-US" sz="1800" dirty="0">
                          <a:latin typeface="Arial" panose="020B0604020202020204" pitchFamily="34" charset="0"/>
                          <a:cs typeface="Arial" panose="020B0604020202020204" pitchFamily="34" charset="0"/>
                        </a:rPr>
                      </a:br>
                      <a:r>
                        <a:rPr lang="en-US" sz="1800" dirty="0">
                          <a:latin typeface="Arial" panose="020B0604020202020204" pitchFamily="34" charset="0"/>
                          <a:cs typeface="Arial" panose="020B0604020202020204" pitchFamily="34" charset="0"/>
                        </a:rPr>
                        <a:t>(salt and mineral supplement)</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BD3EB"/>
                    </a:solidFill>
                  </a:tcPr>
                </a:tc>
                <a:tc>
                  <a:txBody>
                    <a:bodyPr/>
                    <a:lstStyle/>
                    <a:p>
                      <a:pPr algn="ctr"/>
                      <a:r>
                        <a:rPr lang="en-US" sz="1800" dirty="0">
                          <a:solidFill>
                            <a:schemeClr val="tx1"/>
                          </a:solidFill>
                          <a:latin typeface="Arial" panose="020B0604020202020204" pitchFamily="34" charset="0"/>
                          <a:cs typeface="Arial" panose="020B0604020202020204" pitchFamily="34" charset="0"/>
                        </a:rPr>
                        <a:t>1 TBS</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BD3EB"/>
                    </a:solidFill>
                  </a:tcPr>
                </a:tc>
                <a:tc>
                  <a:txBody>
                    <a:bodyPr/>
                    <a:lstStyle/>
                    <a:p>
                      <a:pPr algn="ctr"/>
                      <a:r>
                        <a:rPr lang="en-US" sz="1800" dirty="0">
                          <a:solidFill>
                            <a:schemeClr val="tx1"/>
                          </a:solidFill>
                          <a:latin typeface="Arial" panose="020B0604020202020204" pitchFamily="34" charset="0"/>
                          <a:cs typeface="Arial" panose="020B0604020202020204" pitchFamily="34" charset="0"/>
                        </a:rPr>
                        <a:t>1 TBS</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BD3EB"/>
                    </a:solidFill>
                  </a:tcPr>
                </a:tc>
                <a:extLst>
                  <a:ext uri="{0D108BD9-81ED-4DB2-BD59-A6C34878D82A}">
                    <a16:rowId xmlns:a16="http://schemas.microsoft.com/office/drawing/2014/main" val="4006212429"/>
                  </a:ext>
                </a:extLst>
              </a:tr>
            </a:tbl>
          </a:graphicData>
        </a:graphic>
      </p:graphicFrame>
    </p:spTree>
    <p:extLst>
      <p:ext uri="{BB962C8B-B14F-4D97-AF65-F5344CB8AC3E}">
        <p14:creationId xmlns:p14="http://schemas.microsoft.com/office/powerpoint/2010/main" val="20400356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00C781-F53F-65E8-923B-5B7368E10537}"/>
              </a:ext>
            </a:extLst>
          </p:cNvPr>
          <p:cNvSpPr>
            <a:spLocks noGrp="1"/>
          </p:cNvSpPr>
          <p:nvPr>
            <p:ph type="title" idx="4294967295"/>
          </p:nvPr>
        </p:nvSpPr>
        <p:spPr>
          <a:xfrm>
            <a:off x="0" y="-636361"/>
            <a:ext cx="10515600" cy="542018"/>
          </a:xfrm>
        </p:spPr>
        <p:txBody>
          <a:bodyPr>
            <a:normAutofit fontScale="90000"/>
          </a:bodyPr>
          <a:lstStyle/>
          <a:p>
            <a:r>
              <a:rPr lang="en-US" dirty="0"/>
              <a:t>Feedlot Video</a:t>
            </a:r>
          </a:p>
        </p:txBody>
      </p:sp>
      <p:pic>
        <p:nvPicPr>
          <p:cNvPr id="3" name="Online Media 2" descr="Lesson 5: Feedlot">
            <a:hlinkClick r:id="" action="ppaction://media"/>
            <a:extLst>
              <a:ext uri="{FF2B5EF4-FFF2-40B4-BE49-F238E27FC236}">
                <a16:creationId xmlns:a16="http://schemas.microsoft.com/office/drawing/2014/main" id="{C077B67E-536E-EE54-A699-453E9F9C2C22}"/>
              </a:ext>
            </a:extLst>
          </p:cNvPr>
          <p:cNvPicPr>
            <a:picLocks noRot="1" noChangeAspect="1"/>
          </p:cNvPicPr>
          <p:nvPr>
            <a:videoFile r:link="rId1"/>
          </p:nvPr>
        </p:nvPicPr>
        <p:blipFill>
          <a:blip r:embed="rId4"/>
          <a:stretch>
            <a:fillRect/>
          </a:stretch>
        </p:blipFill>
        <p:spPr>
          <a:xfrm>
            <a:off x="0" y="0"/>
            <a:ext cx="12192000" cy="6888480"/>
          </a:xfrm>
          <a:prstGeom prst="rect">
            <a:avLst/>
          </a:prstGeom>
        </p:spPr>
      </p:pic>
    </p:spTree>
    <p:extLst>
      <p:ext uri="{BB962C8B-B14F-4D97-AF65-F5344CB8AC3E}">
        <p14:creationId xmlns:p14="http://schemas.microsoft.com/office/powerpoint/2010/main" val="3300574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6E23E-351D-F6B2-3E29-B0A0AD64568D}"/>
              </a:ext>
            </a:extLst>
          </p:cNvPr>
          <p:cNvSpPr>
            <a:spLocks noGrp="1"/>
          </p:cNvSpPr>
          <p:nvPr>
            <p:ph type="title"/>
          </p:nvPr>
        </p:nvSpPr>
        <p:spPr/>
        <p:txBody>
          <a:bodyPr/>
          <a:lstStyle/>
          <a:p>
            <a:r>
              <a:rPr lang="en-US" dirty="0"/>
              <a:t>Lesson 4 Review</a:t>
            </a:r>
          </a:p>
        </p:txBody>
      </p:sp>
      <p:pic>
        <p:nvPicPr>
          <p:cNvPr id="4" name="Picture 3" descr="the sun">
            <a:extLst>
              <a:ext uri="{FF2B5EF4-FFF2-40B4-BE49-F238E27FC236}">
                <a16:creationId xmlns:a16="http://schemas.microsoft.com/office/drawing/2014/main" id="{D086FFF1-EA46-74DA-CDC6-8CBFBD6D3A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900" y="1517026"/>
            <a:ext cx="1785079" cy="1785079"/>
          </a:xfrm>
          <a:prstGeom prst="rect">
            <a:avLst/>
          </a:prstGeom>
        </p:spPr>
      </p:pic>
      <p:sp>
        <p:nvSpPr>
          <p:cNvPr id="13" name="TextBox 12">
            <a:extLst>
              <a:ext uri="{FF2B5EF4-FFF2-40B4-BE49-F238E27FC236}">
                <a16:creationId xmlns:a16="http://schemas.microsoft.com/office/drawing/2014/main" id="{4E966685-91C6-D764-58EE-5266C2305234}"/>
              </a:ext>
            </a:extLst>
          </p:cNvPr>
          <p:cNvSpPr txBox="1"/>
          <p:nvPr/>
        </p:nvSpPr>
        <p:spPr>
          <a:xfrm>
            <a:off x="2006454" y="1908407"/>
            <a:ext cx="2160431" cy="461665"/>
          </a:xfrm>
          <a:prstGeom prst="rect">
            <a:avLst/>
          </a:prstGeom>
          <a:noFill/>
        </p:spPr>
        <p:txBody>
          <a:bodyPr wrap="square" rtlCol="0">
            <a:spAutoFit/>
          </a:bodyPr>
          <a:lstStyle/>
          <a:p>
            <a:r>
              <a:rPr lang="en-US" sz="2400" b="1" dirty="0">
                <a:latin typeface="Arial" panose="020B0604020202020204" pitchFamily="34" charset="0"/>
                <a:cs typeface="Arial" panose="020B0604020202020204" pitchFamily="34" charset="0"/>
              </a:rPr>
              <a:t>Solar Energy </a:t>
            </a:r>
          </a:p>
        </p:txBody>
      </p:sp>
      <p:sp>
        <p:nvSpPr>
          <p:cNvPr id="9" name="Bent Arrow 8">
            <a:extLst>
              <a:ext uri="{FF2B5EF4-FFF2-40B4-BE49-F238E27FC236}">
                <a16:creationId xmlns:a16="http://schemas.microsoft.com/office/drawing/2014/main" id="{56341ACE-47B6-B845-67E3-493A01156BAF}"/>
              </a:ext>
              <a:ext uri="{C183D7F6-B498-43B3-948B-1728B52AA6E4}">
                <adec:decorative xmlns:adec="http://schemas.microsoft.com/office/drawing/2017/decorative" val="1"/>
              </a:ext>
            </a:extLst>
          </p:cNvPr>
          <p:cNvSpPr/>
          <p:nvPr/>
        </p:nvSpPr>
        <p:spPr>
          <a:xfrm rot="5400000">
            <a:off x="2005011" y="2489734"/>
            <a:ext cx="1229136" cy="1049426"/>
          </a:xfrm>
          <a:prstGeom prst="bentArrow">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5" name="Content Placeholder 3" descr="grass">
            <a:extLst>
              <a:ext uri="{FF2B5EF4-FFF2-40B4-BE49-F238E27FC236}">
                <a16:creationId xmlns:a16="http://schemas.microsoft.com/office/drawing/2014/main" id="{57F3A11A-2355-9163-ED59-87DB3EEDD9C3}"/>
              </a:ext>
            </a:extLst>
          </p:cNvPr>
          <p:cNvPicPr>
            <a:picLocks noChangeAspect="1"/>
          </p:cNvPicPr>
          <p:nvPr/>
        </p:nvPicPr>
        <p:blipFill>
          <a:blip r:embed="rId4">
            <a:extLst>
              <a:ext uri="{28A0092B-C50C-407E-A947-70E740481C1C}">
                <a14:useLocalDpi xmlns:a14="http://schemas.microsoft.com/office/drawing/2010/main" val="0"/>
              </a:ext>
            </a:extLst>
          </a:blip>
          <a:srcRect r="16573"/>
          <a:stretch/>
        </p:blipFill>
        <p:spPr>
          <a:xfrm>
            <a:off x="2090442" y="3123575"/>
            <a:ext cx="3522958" cy="2111406"/>
          </a:xfrm>
          <a:prstGeom prst="rect">
            <a:avLst/>
          </a:prstGeom>
        </p:spPr>
      </p:pic>
      <p:sp>
        <p:nvSpPr>
          <p:cNvPr id="14" name="TextBox 13">
            <a:extLst>
              <a:ext uri="{FF2B5EF4-FFF2-40B4-BE49-F238E27FC236}">
                <a16:creationId xmlns:a16="http://schemas.microsoft.com/office/drawing/2014/main" id="{48F9F26D-D922-3DE4-36AE-966DEBAEB664}"/>
              </a:ext>
            </a:extLst>
          </p:cNvPr>
          <p:cNvSpPr txBox="1"/>
          <p:nvPr/>
        </p:nvSpPr>
        <p:spPr>
          <a:xfrm>
            <a:off x="4073881" y="1584547"/>
            <a:ext cx="2238854" cy="1138773"/>
          </a:xfrm>
          <a:prstGeom prst="rect">
            <a:avLst/>
          </a:prstGeom>
          <a:noFill/>
        </p:spPr>
        <p:txBody>
          <a:bodyPr wrap="square" rtlCol="0">
            <a:spAutoFit/>
          </a:bodyPr>
          <a:lstStyle/>
          <a:p>
            <a:pPr algn="ctr"/>
            <a:r>
              <a:rPr lang="en-US" sz="2400" b="1" dirty="0">
                <a:latin typeface="Arial" panose="020B0604020202020204" pitchFamily="34" charset="0"/>
                <a:cs typeface="Arial" panose="020B0604020202020204" pitchFamily="34" charset="0"/>
              </a:rPr>
              <a:t>Chemical Energy</a:t>
            </a:r>
            <a:br>
              <a:rPr lang="en-US" sz="2400" b="1" dirty="0">
                <a:latin typeface="Arial" panose="020B0604020202020204" pitchFamily="34" charset="0"/>
                <a:cs typeface="Arial" panose="020B0604020202020204" pitchFamily="34" charset="0"/>
              </a:rPr>
            </a:br>
            <a:r>
              <a:rPr lang="en-US" sz="2000" i="1" dirty="0">
                <a:latin typeface="Arial" panose="020B0604020202020204" pitchFamily="34" charset="0"/>
                <a:cs typeface="Arial" panose="020B0604020202020204" pitchFamily="34" charset="0"/>
              </a:rPr>
              <a:t>(sugar)</a:t>
            </a:r>
          </a:p>
        </p:txBody>
      </p:sp>
      <p:sp>
        <p:nvSpPr>
          <p:cNvPr id="10" name="Bent Arrow 9">
            <a:extLst>
              <a:ext uri="{FF2B5EF4-FFF2-40B4-BE49-F238E27FC236}">
                <a16:creationId xmlns:a16="http://schemas.microsoft.com/office/drawing/2014/main" id="{8B264DB4-5754-7378-F3C7-5777C39260E0}"/>
              </a:ext>
              <a:ext uri="{C183D7F6-B498-43B3-948B-1728B52AA6E4}">
                <adec:decorative xmlns:adec="http://schemas.microsoft.com/office/drawing/2017/decorative" val="1"/>
              </a:ext>
            </a:extLst>
          </p:cNvPr>
          <p:cNvSpPr/>
          <p:nvPr/>
        </p:nvSpPr>
        <p:spPr>
          <a:xfrm>
            <a:off x="4861032" y="2627572"/>
            <a:ext cx="1229136" cy="1049426"/>
          </a:xfrm>
          <a:prstGeom prst="bentArrow">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6" name="Picture 5" descr="a cow grazing grass">
            <a:extLst>
              <a:ext uri="{FF2B5EF4-FFF2-40B4-BE49-F238E27FC236}">
                <a16:creationId xmlns:a16="http://schemas.microsoft.com/office/drawing/2014/main" id="{B13645ED-053A-28E0-9E35-16B540E2909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97600" y="1772171"/>
            <a:ext cx="3155224" cy="2106770"/>
          </a:xfrm>
          <a:prstGeom prst="rect">
            <a:avLst/>
          </a:prstGeom>
        </p:spPr>
      </p:pic>
      <p:sp>
        <p:nvSpPr>
          <p:cNvPr id="12" name="Bent Arrow 11">
            <a:extLst>
              <a:ext uri="{FF2B5EF4-FFF2-40B4-BE49-F238E27FC236}">
                <a16:creationId xmlns:a16="http://schemas.microsoft.com/office/drawing/2014/main" id="{90BA4DA0-3651-1EAC-CB40-33E9411A5099}"/>
              </a:ext>
              <a:ext uri="{C183D7F6-B498-43B3-948B-1728B52AA6E4}">
                <adec:decorative xmlns:adec="http://schemas.microsoft.com/office/drawing/2017/decorative" val="1"/>
              </a:ext>
            </a:extLst>
          </p:cNvPr>
          <p:cNvSpPr/>
          <p:nvPr/>
        </p:nvSpPr>
        <p:spPr>
          <a:xfrm rot="5400000">
            <a:off x="9266018" y="2469170"/>
            <a:ext cx="1645920" cy="1371600"/>
          </a:xfrm>
          <a:prstGeom prst="bentArrow">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7" name="Picture 6" descr="a steak on a grill">
            <a:extLst>
              <a:ext uri="{FF2B5EF4-FFF2-40B4-BE49-F238E27FC236}">
                <a16:creationId xmlns:a16="http://schemas.microsoft.com/office/drawing/2014/main" id="{06F5EC07-8F5F-D669-A2CF-F67C977AA5F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68168" y="4034648"/>
            <a:ext cx="1858787" cy="1622214"/>
          </a:xfrm>
          <a:prstGeom prst="rect">
            <a:avLst/>
          </a:prstGeom>
        </p:spPr>
      </p:pic>
      <p:sp>
        <p:nvSpPr>
          <p:cNvPr id="11" name="Bent Arrow 10">
            <a:extLst>
              <a:ext uri="{FF2B5EF4-FFF2-40B4-BE49-F238E27FC236}">
                <a16:creationId xmlns:a16="http://schemas.microsoft.com/office/drawing/2014/main" id="{C6F5E778-FFD4-8D42-B6B8-FACDB46F90D9}"/>
              </a:ext>
              <a:ext uri="{C183D7F6-B498-43B3-948B-1728B52AA6E4}">
                <adec:decorative xmlns:adec="http://schemas.microsoft.com/office/drawing/2017/decorative" val="1"/>
              </a:ext>
            </a:extLst>
          </p:cNvPr>
          <p:cNvSpPr/>
          <p:nvPr/>
        </p:nvSpPr>
        <p:spPr>
          <a:xfrm rot="10800000">
            <a:off x="7673971" y="3886107"/>
            <a:ext cx="914400" cy="1097280"/>
          </a:xfrm>
          <a:prstGeom prst="bentArrow">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TextBox 14">
            <a:extLst>
              <a:ext uri="{FF2B5EF4-FFF2-40B4-BE49-F238E27FC236}">
                <a16:creationId xmlns:a16="http://schemas.microsoft.com/office/drawing/2014/main" id="{B3737654-79AC-E372-8508-02DF3924BF91}"/>
              </a:ext>
            </a:extLst>
          </p:cNvPr>
          <p:cNvSpPr txBox="1"/>
          <p:nvPr/>
        </p:nvSpPr>
        <p:spPr>
          <a:xfrm>
            <a:off x="8553691" y="4055674"/>
            <a:ext cx="1608881" cy="1661993"/>
          </a:xfrm>
          <a:prstGeom prst="rect">
            <a:avLst/>
          </a:prstGeom>
          <a:noFill/>
        </p:spPr>
        <p:txBody>
          <a:bodyPr wrap="square" rtlCol="0">
            <a:spAutoFit/>
          </a:bodyPr>
          <a:lstStyle/>
          <a:p>
            <a:pPr algn="ctr"/>
            <a:r>
              <a:rPr lang="en-US" sz="2400" b="1" dirty="0">
                <a:latin typeface="Arial" panose="020B0604020202020204" pitchFamily="34" charset="0"/>
                <a:cs typeface="Arial" panose="020B0604020202020204" pitchFamily="34" charset="0"/>
              </a:rPr>
              <a:t>Chemical Energy</a:t>
            </a:r>
            <a:br>
              <a:rPr lang="en-US" sz="2400" b="1" dirty="0">
                <a:latin typeface="Arial" panose="020B0604020202020204" pitchFamily="34" charset="0"/>
                <a:cs typeface="Arial" panose="020B0604020202020204" pitchFamily="34" charset="0"/>
              </a:rPr>
            </a:br>
            <a:r>
              <a:rPr lang="en-US" i="1" dirty="0">
                <a:latin typeface="Arial" panose="020B0604020202020204" pitchFamily="34" charset="0"/>
                <a:cs typeface="Arial" panose="020B0604020202020204" pitchFamily="34" charset="0"/>
              </a:rPr>
              <a:t>(proteins, fats vitamins, and minerals.) </a:t>
            </a:r>
          </a:p>
        </p:txBody>
      </p:sp>
      <p:pic>
        <p:nvPicPr>
          <p:cNvPr id="8" name="Picture 7" descr="a pitcher and glass of milk on a table near sunflowers">
            <a:extLst>
              <a:ext uri="{FF2B5EF4-FFF2-40B4-BE49-F238E27FC236}">
                <a16:creationId xmlns:a16="http://schemas.microsoft.com/office/drawing/2014/main" id="{0F98E38C-D456-E7CF-CEA4-73E70491F130}"/>
              </a:ext>
            </a:extLst>
          </p:cNvPr>
          <p:cNvPicPr>
            <a:picLocks noChangeAspect="1"/>
          </p:cNvPicPr>
          <p:nvPr/>
        </p:nvPicPr>
        <p:blipFill>
          <a:blip r:embed="rId7">
            <a:extLst>
              <a:ext uri="{28A0092B-C50C-407E-A947-70E740481C1C}">
                <a14:useLocalDpi xmlns:a14="http://schemas.microsoft.com/office/drawing/2010/main" val="0"/>
              </a:ext>
            </a:extLst>
          </a:blip>
          <a:srcRect l="7909" r="25264"/>
          <a:stretch/>
        </p:blipFill>
        <p:spPr>
          <a:xfrm>
            <a:off x="10232020" y="4086170"/>
            <a:ext cx="1689905" cy="1685837"/>
          </a:xfrm>
          <a:prstGeom prst="rect">
            <a:avLst/>
          </a:prstGeom>
        </p:spPr>
      </p:pic>
    </p:spTree>
    <p:extLst>
      <p:ext uri="{BB962C8B-B14F-4D97-AF65-F5344CB8AC3E}">
        <p14:creationId xmlns:p14="http://schemas.microsoft.com/office/powerpoint/2010/main" val="4074330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p:bldP spid="10" grpId="0" animBg="1"/>
      <p:bldP spid="12" grpId="0" animBg="1"/>
      <p:bldP spid="11" grpId="0" animBg="1"/>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93C2A1-5D65-9A62-F4F9-5A5791BED255}"/>
              </a:ext>
            </a:extLst>
          </p:cNvPr>
          <p:cNvSpPr>
            <a:spLocks noGrp="1"/>
          </p:cNvSpPr>
          <p:nvPr>
            <p:ph type="title"/>
          </p:nvPr>
        </p:nvSpPr>
        <p:spPr>
          <a:xfrm>
            <a:off x="96910" y="-448408"/>
            <a:ext cx="6598920" cy="295275"/>
          </a:xfrm>
        </p:spPr>
        <p:txBody>
          <a:bodyPr>
            <a:normAutofit/>
          </a:bodyPr>
          <a:lstStyle/>
          <a:p>
            <a:r>
              <a:rPr lang="en-US" sz="800" dirty="0">
                <a:solidFill>
                  <a:schemeClr val="bg1"/>
                </a:solidFill>
              </a:rPr>
              <a:t>And Justice For</a:t>
            </a:r>
            <a:r>
              <a:rPr lang="en-US" sz="800" baseline="0" dirty="0">
                <a:solidFill>
                  <a:schemeClr val="bg1"/>
                </a:solidFill>
              </a:rPr>
              <a:t> All</a:t>
            </a:r>
            <a:endParaRPr lang="en-US" sz="800" dirty="0">
              <a:solidFill>
                <a:schemeClr val="bg1"/>
              </a:solidFill>
            </a:endParaRPr>
          </a:p>
        </p:txBody>
      </p:sp>
    </p:spTree>
    <p:extLst>
      <p:ext uri="{BB962C8B-B14F-4D97-AF65-F5344CB8AC3E}">
        <p14:creationId xmlns:p14="http://schemas.microsoft.com/office/powerpoint/2010/main" val="22527904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726114-D482-A60E-92D0-5BDDCE6A6F70}"/>
              </a:ext>
            </a:extLst>
          </p:cNvPr>
          <p:cNvSpPr>
            <a:spLocks noGrp="1"/>
          </p:cNvSpPr>
          <p:nvPr>
            <p:ph type="title"/>
          </p:nvPr>
        </p:nvSpPr>
        <p:spPr>
          <a:xfrm>
            <a:off x="838200" y="365126"/>
            <a:ext cx="10515600" cy="1087156"/>
          </a:xfrm>
        </p:spPr>
        <p:txBody>
          <a:bodyPr/>
          <a:lstStyle/>
          <a:p>
            <a:r>
              <a:rPr lang="en-US" dirty="0"/>
              <a:t>Adopted Calf Check-In</a:t>
            </a:r>
          </a:p>
        </p:txBody>
      </p:sp>
      <p:pic>
        <p:nvPicPr>
          <p:cNvPr id="4" name="Picture 3" descr="a black cow and calf">
            <a:hlinkClick r:id="rId3" action="ppaction://hlinksldjump"/>
            <a:extLst>
              <a:ext uri="{FF2B5EF4-FFF2-40B4-BE49-F238E27FC236}">
                <a16:creationId xmlns:a16="http://schemas.microsoft.com/office/drawing/2014/main" id="{978C6A54-75BE-375A-4D13-5D1B1AC0EABB}"/>
              </a:ext>
            </a:extLst>
          </p:cNvPr>
          <p:cNvPicPr>
            <a:picLocks noChangeAspect="1"/>
          </p:cNvPicPr>
          <p:nvPr/>
        </p:nvPicPr>
        <p:blipFill rotWithShape="1">
          <a:blip r:embed="rId4"/>
          <a:srcRect l="28973"/>
          <a:stretch/>
        </p:blipFill>
        <p:spPr>
          <a:xfrm>
            <a:off x="1147389" y="2361063"/>
            <a:ext cx="3979620" cy="3145726"/>
          </a:xfrm>
          <a:prstGeom prst="rect">
            <a:avLst/>
          </a:prstGeom>
        </p:spPr>
      </p:pic>
      <p:pic>
        <p:nvPicPr>
          <p:cNvPr id="5" name="Picture 4" descr="A man holding and pointing to an ear tag">
            <a:hlinkClick r:id="rId3" action="ppaction://hlinksldjump"/>
            <a:extLst>
              <a:ext uri="{FF2B5EF4-FFF2-40B4-BE49-F238E27FC236}">
                <a16:creationId xmlns:a16="http://schemas.microsoft.com/office/drawing/2014/main" id="{490B9811-33CC-44DE-8C16-77E8AA1ECB23}"/>
              </a:ext>
            </a:extLst>
          </p:cNvPr>
          <p:cNvPicPr>
            <a:picLocks noChangeAspect="1"/>
          </p:cNvPicPr>
          <p:nvPr/>
        </p:nvPicPr>
        <p:blipFill>
          <a:blip r:embed="rId5"/>
          <a:stretch>
            <a:fillRect/>
          </a:stretch>
        </p:blipFill>
        <p:spPr>
          <a:xfrm>
            <a:off x="515701" y="1695735"/>
            <a:ext cx="1906075" cy="1330656"/>
          </a:xfrm>
          <a:prstGeom prst="rect">
            <a:avLst/>
          </a:prstGeom>
        </p:spPr>
      </p:pic>
      <p:pic>
        <p:nvPicPr>
          <p:cNvPr id="1026" name="Picture 2" descr="A cow nursing a calf&#10;&#10;AI-generated content may be incorrect.">
            <a:hlinkClick r:id="rId6" action="ppaction://hlinksldjump"/>
            <a:extLst>
              <a:ext uri="{FF2B5EF4-FFF2-40B4-BE49-F238E27FC236}">
                <a16:creationId xmlns:a16="http://schemas.microsoft.com/office/drawing/2014/main" id="{F2E57680-BFF4-5DEA-5529-4E156AC09B7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88760" y="2361063"/>
            <a:ext cx="4234501" cy="317587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couple of girls standing in a barn&#10;&#10;AI-generated content may be incorrect.">
            <a:hlinkClick r:id="rId6" action="ppaction://hlinksldjump"/>
            <a:extLst>
              <a:ext uri="{FF2B5EF4-FFF2-40B4-BE49-F238E27FC236}">
                <a16:creationId xmlns:a16="http://schemas.microsoft.com/office/drawing/2014/main" id="{8466787D-7C3E-29F0-9421-3E8B66DE0F4E}"/>
              </a:ext>
            </a:extLst>
          </p:cNvPr>
          <p:cNvPicPr>
            <a:picLocks noChangeAspect="1"/>
          </p:cNvPicPr>
          <p:nvPr/>
        </p:nvPicPr>
        <p:blipFill>
          <a:blip r:embed="rId8"/>
          <a:srcRect l="25269" t="18739" r="25269" b="18739"/>
          <a:stretch>
            <a:fillRect/>
          </a:stretch>
        </p:blipFill>
        <p:spPr>
          <a:xfrm>
            <a:off x="9550519" y="1695735"/>
            <a:ext cx="1906075" cy="1347142"/>
          </a:xfrm>
          <a:prstGeom prst="rect">
            <a:avLst/>
          </a:prstGeom>
        </p:spPr>
      </p:pic>
    </p:spTree>
    <p:extLst>
      <p:ext uri="{BB962C8B-B14F-4D97-AF65-F5344CB8AC3E}">
        <p14:creationId xmlns:p14="http://schemas.microsoft.com/office/powerpoint/2010/main" val="11630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342BAFD-6D26-91F8-7992-EAE9E4250592}"/>
              </a:ext>
            </a:extLst>
          </p:cNvPr>
          <p:cNvSpPr>
            <a:spLocks noGrp="1"/>
          </p:cNvSpPr>
          <p:nvPr>
            <p:ph type="title" idx="4294967295"/>
          </p:nvPr>
        </p:nvSpPr>
        <p:spPr>
          <a:xfrm>
            <a:off x="0" y="-745217"/>
            <a:ext cx="10515600" cy="563789"/>
          </a:xfrm>
        </p:spPr>
        <p:txBody>
          <a:bodyPr>
            <a:normAutofit fontScale="90000"/>
          </a:bodyPr>
          <a:lstStyle/>
          <a:p>
            <a:r>
              <a:rPr lang="en-US" dirty="0"/>
              <a:t>Check In With Our Calf - Simmental Angus</a:t>
            </a:r>
          </a:p>
        </p:txBody>
      </p:sp>
      <p:pic>
        <p:nvPicPr>
          <p:cNvPr id="2" name="Online Media 1" descr="Lesson 5: Calf Check-In Update">
            <a:hlinkClick r:id="" action="ppaction://media"/>
            <a:extLst>
              <a:ext uri="{FF2B5EF4-FFF2-40B4-BE49-F238E27FC236}">
                <a16:creationId xmlns:a16="http://schemas.microsoft.com/office/drawing/2014/main" id="{75CC88D3-B162-5B7A-4320-67C28D211B99}"/>
              </a:ext>
            </a:extLst>
          </p:cNvPr>
          <p:cNvPicPr>
            <a:picLocks noRot="1" noChangeAspect="1"/>
          </p:cNvPicPr>
          <p:nvPr>
            <a:videoFile r:link="rId1"/>
          </p:nvPr>
        </p:nvPicPr>
        <p:blipFill>
          <a:blip r:embed="rId4"/>
          <a:stretch>
            <a:fillRect/>
          </a:stretch>
        </p:blipFill>
        <p:spPr>
          <a:xfrm>
            <a:off x="-17982" y="-25400"/>
            <a:ext cx="12227965" cy="6908800"/>
          </a:xfrm>
          <a:prstGeom prst="rect">
            <a:avLst/>
          </a:prstGeom>
        </p:spPr>
      </p:pic>
    </p:spTree>
    <p:extLst>
      <p:ext uri="{BB962C8B-B14F-4D97-AF65-F5344CB8AC3E}">
        <p14:creationId xmlns:p14="http://schemas.microsoft.com/office/powerpoint/2010/main" val="3655929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16DC4B01-7CFA-F88E-7F86-4ECC687FD12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C08E48A3-9816-8965-5E3A-8D023353E34E}"/>
              </a:ext>
            </a:extLst>
          </p:cNvPr>
          <p:cNvSpPr>
            <a:spLocks noGrp="1"/>
          </p:cNvSpPr>
          <p:nvPr>
            <p:ph type="title" idx="4294967295"/>
          </p:nvPr>
        </p:nvSpPr>
        <p:spPr>
          <a:xfrm>
            <a:off x="0" y="-660593"/>
            <a:ext cx="10515600" cy="477713"/>
          </a:xfrm>
        </p:spPr>
        <p:txBody>
          <a:bodyPr>
            <a:normAutofit fontScale="90000"/>
          </a:bodyPr>
          <a:lstStyle/>
          <a:p>
            <a:r>
              <a:rPr lang="en-US" dirty="0"/>
              <a:t>Check In With Our Calf - Charolais</a:t>
            </a:r>
          </a:p>
        </p:txBody>
      </p:sp>
      <p:pic>
        <p:nvPicPr>
          <p:cNvPr id="2" name="Online Media 1" descr="Adopt-A-Cow: Beef - Lesson 5 - Calf Update">
            <a:hlinkClick r:id="" action="ppaction://media"/>
            <a:extLst>
              <a:ext uri="{FF2B5EF4-FFF2-40B4-BE49-F238E27FC236}">
                <a16:creationId xmlns:a16="http://schemas.microsoft.com/office/drawing/2014/main" id="{AC84753F-23A9-0BFD-ABB0-06D4DF98B61F}"/>
              </a:ext>
            </a:extLst>
          </p:cNvPr>
          <p:cNvPicPr>
            <a:picLocks noRot="1" noChangeAspect="1"/>
          </p:cNvPicPr>
          <p:nvPr>
            <a:videoFile r:link="rId1"/>
          </p:nvPr>
        </p:nvPicPr>
        <p:blipFill>
          <a:blip r:embed="rId4"/>
          <a:stretch>
            <a:fillRect/>
          </a:stretch>
        </p:blipFill>
        <p:spPr>
          <a:xfrm>
            <a:off x="0" y="-15240"/>
            <a:ext cx="12192000" cy="6888480"/>
          </a:xfrm>
          <a:prstGeom prst="rect">
            <a:avLst/>
          </a:prstGeom>
        </p:spPr>
      </p:pic>
    </p:spTree>
    <p:extLst>
      <p:ext uri="{BB962C8B-B14F-4D97-AF65-F5344CB8AC3E}">
        <p14:creationId xmlns:p14="http://schemas.microsoft.com/office/powerpoint/2010/main" val="2578126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7C7D2B3-761A-BDE2-5386-8828D49ED1E9}"/>
              </a:ext>
            </a:extLst>
          </p:cNvPr>
          <p:cNvSpPr>
            <a:spLocks noGrp="1"/>
          </p:cNvSpPr>
          <p:nvPr>
            <p:ph type="title"/>
          </p:nvPr>
        </p:nvSpPr>
        <p:spPr/>
        <p:txBody>
          <a:bodyPr/>
          <a:lstStyle/>
          <a:p>
            <a:r>
              <a:rPr lang="en-US" dirty="0"/>
              <a:t>What’s Happening?</a:t>
            </a:r>
          </a:p>
        </p:txBody>
      </p:sp>
      <p:sp>
        <p:nvSpPr>
          <p:cNvPr id="24" name="TextBox 23">
            <a:extLst>
              <a:ext uri="{FF2B5EF4-FFF2-40B4-BE49-F238E27FC236}">
                <a16:creationId xmlns:a16="http://schemas.microsoft.com/office/drawing/2014/main" id="{9A272A4F-0C23-8AC6-D6EE-ACBC011A5372}"/>
              </a:ext>
            </a:extLst>
          </p:cNvPr>
          <p:cNvSpPr txBox="1"/>
          <p:nvPr/>
        </p:nvSpPr>
        <p:spPr>
          <a:xfrm>
            <a:off x="1183803" y="1685100"/>
            <a:ext cx="1687294" cy="430887"/>
          </a:xfrm>
          <a:prstGeom prst="rect">
            <a:avLst/>
          </a:prstGeom>
          <a:noFill/>
        </p:spPr>
        <p:txBody>
          <a:bodyPr wrap="square" rtlCol="0">
            <a:spAutoFit/>
          </a:bodyPr>
          <a:lstStyle/>
          <a:p>
            <a:pPr algn="ctr"/>
            <a:r>
              <a:rPr lang="en-US" sz="2200" b="1" dirty="0">
                <a:latin typeface="Arial" panose="020B0604020202020204" pitchFamily="34" charset="0"/>
                <a:cs typeface="Arial" panose="020B0604020202020204" pitchFamily="34" charset="0"/>
              </a:rPr>
              <a:t>Newborn</a:t>
            </a:r>
          </a:p>
        </p:txBody>
      </p:sp>
      <p:pic>
        <p:nvPicPr>
          <p:cNvPr id="9" name="Picture 8" descr="A baby sleeping in a blanket">
            <a:extLst>
              <a:ext uri="{FF2B5EF4-FFF2-40B4-BE49-F238E27FC236}">
                <a16:creationId xmlns:a16="http://schemas.microsoft.com/office/drawing/2014/main" id="{4BAAEAAF-DC73-A1BA-D111-D3568E236933}"/>
              </a:ext>
            </a:extLst>
          </p:cNvPr>
          <p:cNvPicPr>
            <a:picLocks noChangeAspect="1"/>
          </p:cNvPicPr>
          <p:nvPr/>
        </p:nvPicPr>
        <p:blipFill>
          <a:blip r:embed="rId3"/>
          <a:stretch>
            <a:fillRect/>
          </a:stretch>
        </p:blipFill>
        <p:spPr>
          <a:xfrm>
            <a:off x="1032438" y="2379030"/>
            <a:ext cx="2240061" cy="1463040"/>
          </a:xfrm>
          <a:prstGeom prst="rect">
            <a:avLst/>
          </a:prstGeom>
        </p:spPr>
      </p:pic>
      <p:sp>
        <p:nvSpPr>
          <p:cNvPr id="13" name="TextBox 12">
            <a:extLst>
              <a:ext uri="{FF2B5EF4-FFF2-40B4-BE49-F238E27FC236}">
                <a16:creationId xmlns:a16="http://schemas.microsoft.com/office/drawing/2014/main" id="{D28BE1BA-1E21-8C12-CF24-B51EA5EB3969}"/>
              </a:ext>
            </a:extLst>
          </p:cNvPr>
          <p:cNvSpPr txBox="1"/>
          <p:nvPr/>
        </p:nvSpPr>
        <p:spPr>
          <a:xfrm>
            <a:off x="2375654" y="3458099"/>
            <a:ext cx="1229710"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5-8 </a:t>
            </a:r>
            <a:r>
              <a:rPr lang="en-US" b="1" dirty="0" err="1">
                <a:latin typeface="Arial" panose="020B0604020202020204" pitchFamily="34" charset="0"/>
                <a:cs typeface="Arial" panose="020B0604020202020204" pitchFamily="34" charset="0"/>
              </a:rPr>
              <a:t>lbs</a:t>
            </a:r>
            <a:endParaRPr lang="en-US" b="1" dirty="0">
              <a:latin typeface="Arial" panose="020B0604020202020204" pitchFamily="34" charset="0"/>
              <a:cs typeface="Arial" panose="020B0604020202020204" pitchFamily="34" charset="0"/>
            </a:endParaRPr>
          </a:p>
        </p:txBody>
      </p:sp>
      <p:pic>
        <p:nvPicPr>
          <p:cNvPr id="8" name="Picture 7" descr="A baby goat drinking from a cow">
            <a:extLst>
              <a:ext uri="{FF2B5EF4-FFF2-40B4-BE49-F238E27FC236}">
                <a16:creationId xmlns:a16="http://schemas.microsoft.com/office/drawing/2014/main" id="{24DDB69D-4CD2-7019-B9CB-278728110A3F}"/>
              </a:ext>
            </a:extLst>
          </p:cNvPr>
          <p:cNvPicPr>
            <a:picLocks noChangeAspect="1"/>
          </p:cNvPicPr>
          <p:nvPr/>
        </p:nvPicPr>
        <p:blipFill>
          <a:blip r:embed="rId4"/>
          <a:stretch>
            <a:fillRect/>
          </a:stretch>
        </p:blipFill>
        <p:spPr>
          <a:xfrm>
            <a:off x="1030346" y="4072348"/>
            <a:ext cx="2194561" cy="1463040"/>
          </a:xfrm>
          <a:prstGeom prst="rect">
            <a:avLst/>
          </a:prstGeom>
        </p:spPr>
      </p:pic>
      <p:sp>
        <p:nvSpPr>
          <p:cNvPr id="12" name="TextBox 11">
            <a:extLst>
              <a:ext uri="{FF2B5EF4-FFF2-40B4-BE49-F238E27FC236}">
                <a16:creationId xmlns:a16="http://schemas.microsoft.com/office/drawing/2014/main" id="{633CDF52-FE47-1882-FF45-1F7F69CDF073}"/>
              </a:ext>
            </a:extLst>
          </p:cNvPr>
          <p:cNvSpPr txBox="1"/>
          <p:nvPr/>
        </p:nvSpPr>
        <p:spPr>
          <a:xfrm>
            <a:off x="2027450" y="5137414"/>
            <a:ext cx="1229710"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65-90 </a:t>
            </a:r>
            <a:r>
              <a:rPr lang="en-US" b="1" dirty="0" err="1">
                <a:latin typeface="Arial" panose="020B0604020202020204" pitchFamily="34" charset="0"/>
                <a:cs typeface="Arial" panose="020B0604020202020204" pitchFamily="34" charset="0"/>
              </a:rPr>
              <a:t>lbs</a:t>
            </a:r>
            <a:endParaRPr lang="en-US" b="1" dirty="0">
              <a:latin typeface="Arial" panose="020B0604020202020204" pitchFamily="34" charset="0"/>
              <a:cs typeface="Arial" panose="020B0604020202020204" pitchFamily="34" charset="0"/>
            </a:endParaRPr>
          </a:p>
        </p:txBody>
      </p:sp>
      <p:sp>
        <p:nvSpPr>
          <p:cNvPr id="17" name="Arrow: Right 33">
            <a:extLst>
              <a:ext uri="{FF2B5EF4-FFF2-40B4-BE49-F238E27FC236}">
                <a16:creationId xmlns:a16="http://schemas.microsoft.com/office/drawing/2014/main" id="{2D7E98AE-C3E0-FBE1-5833-A3B92622FC10}"/>
              </a:ext>
              <a:ext uri="{C183D7F6-B498-43B3-948B-1728B52AA6E4}">
                <adec:decorative xmlns:adec="http://schemas.microsoft.com/office/drawing/2017/decorative" val="1"/>
              </a:ext>
            </a:extLst>
          </p:cNvPr>
          <p:cNvSpPr/>
          <p:nvPr/>
        </p:nvSpPr>
        <p:spPr>
          <a:xfrm>
            <a:off x="3351277" y="3442724"/>
            <a:ext cx="1555287" cy="929849"/>
          </a:xfrm>
          <a:prstGeom prst="righ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401F56EC-720D-A521-0DE7-0187B7C38E4A}"/>
              </a:ext>
            </a:extLst>
          </p:cNvPr>
          <p:cNvSpPr txBox="1"/>
          <p:nvPr/>
        </p:nvSpPr>
        <p:spPr>
          <a:xfrm>
            <a:off x="3413141" y="3722982"/>
            <a:ext cx="1555286" cy="369332"/>
          </a:xfrm>
          <a:prstGeom prst="rect">
            <a:avLst/>
          </a:prstGeom>
          <a:noFill/>
        </p:spPr>
        <p:txBody>
          <a:bodyPr wrap="square" rtlCol="0">
            <a:spAutoFit/>
          </a:bodyPr>
          <a:lstStyle/>
          <a:p>
            <a:r>
              <a:rPr lang="en-US" b="1" dirty="0">
                <a:solidFill>
                  <a:schemeClr val="bg1"/>
                </a:solidFill>
                <a:latin typeface="Arial" panose="020B0604020202020204" pitchFamily="34" charset="0"/>
                <a:cs typeface="Arial" panose="020B0604020202020204" pitchFamily="34" charset="0"/>
              </a:rPr>
              <a:t>6 Months</a:t>
            </a:r>
          </a:p>
        </p:txBody>
      </p:sp>
      <p:sp>
        <p:nvSpPr>
          <p:cNvPr id="25" name="TextBox 24">
            <a:extLst>
              <a:ext uri="{FF2B5EF4-FFF2-40B4-BE49-F238E27FC236}">
                <a16:creationId xmlns:a16="http://schemas.microsoft.com/office/drawing/2014/main" id="{7911DFCD-3643-810F-03DE-BEF6C2D1A8B4}"/>
              </a:ext>
            </a:extLst>
          </p:cNvPr>
          <p:cNvSpPr txBox="1"/>
          <p:nvPr/>
        </p:nvSpPr>
        <p:spPr>
          <a:xfrm>
            <a:off x="5252601" y="1680374"/>
            <a:ext cx="1687294" cy="430887"/>
          </a:xfrm>
          <a:prstGeom prst="rect">
            <a:avLst/>
          </a:prstGeom>
          <a:noFill/>
        </p:spPr>
        <p:txBody>
          <a:bodyPr wrap="square" rtlCol="0">
            <a:spAutoFit/>
          </a:bodyPr>
          <a:lstStyle/>
          <a:p>
            <a:pPr algn="ctr"/>
            <a:r>
              <a:rPr lang="en-US" sz="2200" b="1" dirty="0">
                <a:latin typeface="Arial" panose="020B0604020202020204" pitchFamily="34" charset="0"/>
                <a:cs typeface="Arial" panose="020B0604020202020204" pitchFamily="34" charset="0"/>
              </a:rPr>
              <a:t>6 Months</a:t>
            </a:r>
          </a:p>
        </p:txBody>
      </p:sp>
      <p:pic>
        <p:nvPicPr>
          <p:cNvPr id="14" name="Picture 13" descr="A baby crawling on grass">
            <a:extLst>
              <a:ext uri="{FF2B5EF4-FFF2-40B4-BE49-F238E27FC236}">
                <a16:creationId xmlns:a16="http://schemas.microsoft.com/office/drawing/2014/main" id="{D9315EA0-C323-276D-DD1B-B132CB37B304}"/>
              </a:ext>
            </a:extLst>
          </p:cNvPr>
          <p:cNvPicPr>
            <a:picLocks noChangeAspect="1"/>
          </p:cNvPicPr>
          <p:nvPr/>
        </p:nvPicPr>
        <p:blipFill>
          <a:blip r:embed="rId5"/>
          <a:stretch>
            <a:fillRect/>
          </a:stretch>
        </p:blipFill>
        <p:spPr>
          <a:xfrm>
            <a:off x="5000680" y="2379030"/>
            <a:ext cx="2194560" cy="1463040"/>
          </a:xfrm>
          <a:prstGeom prst="rect">
            <a:avLst/>
          </a:prstGeom>
        </p:spPr>
      </p:pic>
      <p:sp>
        <p:nvSpPr>
          <p:cNvPr id="16" name="TextBox 15">
            <a:extLst>
              <a:ext uri="{FF2B5EF4-FFF2-40B4-BE49-F238E27FC236}">
                <a16:creationId xmlns:a16="http://schemas.microsoft.com/office/drawing/2014/main" id="{7C283600-5F19-9BAB-FBD0-1A67A06278A0}"/>
              </a:ext>
            </a:extLst>
          </p:cNvPr>
          <p:cNvSpPr txBox="1"/>
          <p:nvPr/>
        </p:nvSpPr>
        <p:spPr>
          <a:xfrm>
            <a:off x="4993359" y="3452496"/>
            <a:ext cx="1555286" cy="369332"/>
          </a:xfrm>
          <a:prstGeom prst="rect">
            <a:avLst/>
          </a:prstGeom>
          <a:noFill/>
        </p:spPr>
        <p:txBody>
          <a:bodyPr wrap="square" rtlCol="0">
            <a:spAutoFit/>
          </a:bodyPr>
          <a:lstStyle/>
          <a:p>
            <a:r>
              <a:rPr lang="en-US" b="1" dirty="0">
                <a:solidFill>
                  <a:schemeClr val="bg1"/>
                </a:solidFill>
                <a:latin typeface="Arial" panose="020B0604020202020204" pitchFamily="34" charset="0"/>
                <a:cs typeface="Arial" panose="020B0604020202020204" pitchFamily="34" charset="0"/>
              </a:rPr>
              <a:t>16-17 </a:t>
            </a:r>
            <a:r>
              <a:rPr lang="en-US" b="1" dirty="0" err="1">
                <a:solidFill>
                  <a:schemeClr val="bg1"/>
                </a:solidFill>
                <a:latin typeface="Arial" panose="020B0604020202020204" pitchFamily="34" charset="0"/>
                <a:cs typeface="Arial" panose="020B0604020202020204" pitchFamily="34" charset="0"/>
              </a:rPr>
              <a:t>lbs</a:t>
            </a:r>
            <a:endParaRPr lang="en-US" b="1" dirty="0">
              <a:solidFill>
                <a:schemeClr val="bg1"/>
              </a:solidFill>
              <a:latin typeface="Arial" panose="020B0604020202020204" pitchFamily="34" charset="0"/>
              <a:cs typeface="Arial" panose="020B0604020202020204" pitchFamily="34" charset="0"/>
            </a:endParaRPr>
          </a:p>
        </p:txBody>
      </p:sp>
      <p:pic>
        <p:nvPicPr>
          <p:cNvPr id="11" name="Picture 10" descr="A group of black cows in a field">
            <a:extLst>
              <a:ext uri="{FF2B5EF4-FFF2-40B4-BE49-F238E27FC236}">
                <a16:creationId xmlns:a16="http://schemas.microsoft.com/office/drawing/2014/main" id="{A72203D2-E355-73F8-4792-E111E13F3CE8}"/>
              </a:ext>
            </a:extLst>
          </p:cNvPr>
          <p:cNvPicPr>
            <a:picLocks noChangeAspect="1"/>
          </p:cNvPicPr>
          <p:nvPr/>
        </p:nvPicPr>
        <p:blipFill>
          <a:blip r:embed="rId6"/>
          <a:stretch>
            <a:fillRect/>
          </a:stretch>
        </p:blipFill>
        <p:spPr>
          <a:xfrm>
            <a:off x="5000680" y="4072348"/>
            <a:ext cx="2191136" cy="1463040"/>
          </a:xfrm>
          <a:prstGeom prst="rect">
            <a:avLst/>
          </a:prstGeom>
        </p:spPr>
      </p:pic>
      <p:sp>
        <p:nvSpPr>
          <p:cNvPr id="15" name="TextBox 14">
            <a:extLst>
              <a:ext uri="{FF2B5EF4-FFF2-40B4-BE49-F238E27FC236}">
                <a16:creationId xmlns:a16="http://schemas.microsoft.com/office/drawing/2014/main" id="{77E109DD-1FC5-459F-0424-449C6DD78070}"/>
              </a:ext>
            </a:extLst>
          </p:cNvPr>
          <p:cNvSpPr txBox="1"/>
          <p:nvPr/>
        </p:nvSpPr>
        <p:spPr>
          <a:xfrm>
            <a:off x="5000680" y="4089391"/>
            <a:ext cx="1555286"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500-700 </a:t>
            </a:r>
            <a:r>
              <a:rPr lang="en-US" b="1" dirty="0" err="1">
                <a:latin typeface="Arial" panose="020B0604020202020204" pitchFamily="34" charset="0"/>
                <a:cs typeface="Arial" panose="020B0604020202020204" pitchFamily="34" charset="0"/>
              </a:rPr>
              <a:t>lbs</a:t>
            </a:r>
            <a:endParaRPr lang="en-US" b="1" dirty="0">
              <a:latin typeface="Arial" panose="020B0604020202020204" pitchFamily="34" charset="0"/>
              <a:cs typeface="Arial" panose="020B0604020202020204" pitchFamily="34" charset="0"/>
            </a:endParaRPr>
          </a:p>
        </p:txBody>
      </p:sp>
      <p:sp>
        <p:nvSpPr>
          <p:cNvPr id="19" name="Star: 5 Points 35">
            <a:extLst>
              <a:ext uri="{FF2B5EF4-FFF2-40B4-BE49-F238E27FC236}">
                <a16:creationId xmlns:a16="http://schemas.microsoft.com/office/drawing/2014/main" id="{D7D6DEDF-9266-2F01-4B7A-1674C64FFDD5}"/>
              </a:ext>
              <a:ext uri="{C183D7F6-B498-43B3-948B-1728B52AA6E4}">
                <adec:decorative xmlns:adec="http://schemas.microsoft.com/office/drawing/2017/decorative" val="1"/>
              </a:ext>
            </a:extLst>
          </p:cNvPr>
          <p:cNvSpPr/>
          <p:nvPr/>
        </p:nvSpPr>
        <p:spPr>
          <a:xfrm>
            <a:off x="6856207" y="5038774"/>
            <a:ext cx="604345" cy="581884"/>
          </a:xfrm>
          <a:prstGeom prst="star5">
            <a:avLst/>
          </a:prstGeom>
          <a:solidFill>
            <a:srgbClr val="FFD1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row: Right 36">
            <a:extLst>
              <a:ext uri="{FF2B5EF4-FFF2-40B4-BE49-F238E27FC236}">
                <a16:creationId xmlns:a16="http://schemas.microsoft.com/office/drawing/2014/main" id="{0E3F43DE-AF53-405E-08F7-DD43F9AE33E2}"/>
              </a:ext>
              <a:ext uri="{C183D7F6-B498-43B3-948B-1728B52AA6E4}">
                <adec:decorative xmlns:adec="http://schemas.microsoft.com/office/drawing/2017/decorative" val="1"/>
              </a:ext>
            </a:extLst>
          </p:cNvPr>
          <p:cNvSpPr/>
          <p:nvPr/>
        </p:nvSpPr>
        <p:spPr>
          <a:xfrm>
            <a:off x="7332136" y="3438544"/>
            <a:ext cx="1555287" cy="929849"/>
          </a:xfrm>
          <a:prstGeom prst="righ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1C2FA466-917F-79AE-24AE-C6452BE4D455}"/>
              </a:ext>
            </a:extLst>
          </p:cNvPr>
          <p:cNvSpPr txBox="1"/>
          <p:nvPr/>
        </p:nvSpPr>
        <p:spPr>
          <a:xfrm>
            <a:off x="7394000" y="3718802"/>
            <a:ext cx="1555286" cy="369332"/>
          </a:xfrm>
          <a:prstGeom prst="rect">
            <a:avLst/>
          </a:prstGeom>
          <a:noFill/>
        </p:spPr>
        <p:txBody>
          <a:bodyPr wrap="square" rtlCol="0">
            <a:spAutoFit/>
          </a:bodyPr>
          <a:lstStyle/>
          <a:p>
            <a:r>
              <a:rPr lang="en-US" b="1" dirty="0">
                <a:solidFill>
                  <a:schemeClr val="bg1"/>
                </a:solidFill>
                <a:latin typeface="Arial" panose="020B0604020202020204" pitchFamily="34" charset="0"/>
                <a:cs typeface="Arial" panose="020B0604020202020204" pitchFamily="34" charset="0"/>
              </a:rPr>
              <a:t>6 Months</a:t>
            </a:r>
          </a:p>
        </p:txBody>
      </p:sp>
      <p:sp>
        <p:nvSpPr>
          <p:cNvPr id="26" name="TextBox 25">
            <a:extLst>
              <a:ext uri="{FF2B5EF4-FFF2-40B4-BE49-F238E27FC236}">
                <a16:creationId xmlns:a16="http://schemas.microsoft.com/office/drawing/2014/main" id="{A381EAD9-A9D0-529A-2D98-D1DA41546E13}"/>
              </a:ext>
            </a:extLst>
          </p:cNvPr>
          <p:cNvSpPr txBox="1"/>
          <p:nvPr/>
        </p:nvSpPr>
        <p:spPr>
          <a:xfrm>
            <a:off x="9218012" y="1680373"/>
            <a:ext cx="1687294" cy="430887"/>
          </a:xfrm>
          <a:prstGeom prst="rect">
            <a:avLst/>
          </a:prstGeom>
          <a:noFill/>
        </p:spPr>
        <p:txBody>
          <a:bodyPr wrap="square" rtlCol="0">
            <a:spAutoFit/>
          </a:bodyPr>
          <a:lstStyle/>
          <a:p>
            <a:pPr algn="ctr"/>
            <a:r>
              <a:rPr lang="en-US" sz="2200" b="1" dirty="0">
                <a:latin typeface="Arial" panose="020B0604020202020204" pitchFamily="34" charset="0"/>
                <a:cs typeface="Arial" panose="020B0604020202020204" pitchFamily="34" charset="0"/>
              </a:rPr>
              <a:t>1 Year</a:t>
            </a:r>
          </a:p>
        </p:txBody>
      </p:sp>
      <p:pic>
        <p:nvPicPr>
          <p:cNvPr id="10" name="Picture 9" descr="A child walking on a dirt path">
            <a:extLst>
              <a:ext uri="{FF2B5EF4-FFF2-40B4-BE49-F238E27FC236}">
                <a16:creationId xmlns:a16="http://schemas.microsoft.com/office/drawing/2014/main" id="{53F741AC-D90B-1EF1-58B6-075309BAA401}"/>
              </a:ext>
            </a:extLst>
          </p:cNvPr>
          <p:cNvPicPr>
            <a:picLocks noChangeAspect="1"/>
          </p:cNvPicPr>
          <p:nvPr/>
        </p:nvPicPr>
        <p:blipFill>
          <a:blip r:embed="rId7"/>
          <a:stretch>
            <a:fillRect/>
          </a:stretch>
        </p:blipFill>
        <p:spPr>
          <a:xfrm>
            <a:off x="9018017" y="2364391"/>
            <a:ext cx="2194561" cy="1463040"/>
          </a:xfrm>
          <a:prstGeom prst="rect">
            <a:avLst/>
          </a:prstGeom>
        </p:spPr>
      </p:pic>
      <p:sp>
        <p:nvSpPr>
          <p:cNvPr id="22" name="TextBox 21">
            <a:extLst>
              <a:ext uri="{FF2B5EF4-FFF2-40B4-BE49-F238E27FC236}">
                <a16:creationId xmlns:a16="http://schemas.microsoft.com/office/drawing/2014/main" id="{BF8435E0-96D3-C73E-8BF8-9E2464AE21D6}"/>
              </a:ext>
            </a:extLst>
          </p:cNvPr>
          <p:cNvSpPr txBox="1"/>
          <p:nvPr/>
        </p:nvSpPr>
        <p:spPr>
          <a:xfrm>
            <a:off x="9064291" y="2392981"/>
            <a:ext cx="1555286" cy="369332"/>
          </a:xfrm>
          <a:prstGeom prst="rect">
            <a:avLst/>
          </a:prstGeom>
          <a:noFill/>
        </p:spPr>
        <p:txBody>
          <a:bodyPr wrap="square" rtlCol="0">
            <a:spAutoFit/>
          </a:bodyPr>
          <a:lstStyle/>
          <a:p>
            <a:r>
              <a:rPr lang="en-US" b="1" dirty="0">
                <a:solidFill>
                  <a:schemeClr val="bg1"/>
                </a:solidFill>
                <a:latin typeface="Arial" panose="020B0604020202020204" pitchFamily="34" charset="0"/>
                <a:cs typeface="Arial" panose="020B0604020202020204" pitchFamily="34" charset="0"/>
              </a:rPr>
              <a:t>19-21 </a:t>
            </a:r>
            <a:r>
              <a:rPr lang="en-US" b="1" dirty="0" err="1">
                <a:solidFill>
                  <a:schemeClr val="bg1"/>
                </a:solidFill>
                <a:latin typeface="Arial" panose="020B0604020202020204" pitchFamily="34" charset="0"/>
                <a:cs typeface="Arial" panose="020B0604020202020204" pitchFamily="34" charset="0"/>
              </a:rPr>
              <a:t>lbs</a:t>
            </a:r>
            <a:endParaRPr lang="en-US" b="1" dirty="0">
              <a:solidFill>
                <a:schemeClr val="bg1"/>
              </a:solidFill>
              <a:latin typeface="Arial" panose="020B0604020202020204" pitchFamily="34" charset="0"/>
              <a:cs typeface="Arial" panose="020B0604020202020204" pitchFamily="34" charset="0"/>
            </a:endParaRPr>
          </a:p>
        </p:txBody>
      </p:sp>
      <p:pic>
        <p:nvPicPr>
          <p:cNvPr id="7" name="Picture 6" descr="A group of black cows in a field">
            <a:extLst>
              <a:ext uri="{FF2B5EF4-FFF2-40B4-BE49-F238E27FC236}">
                <a16:creationId xmlns:a16="http://schemas.microsoft.com/office/drawing/2014/main" id="{DF50897B-628A-AC48-FF65-F58DA4E39A70}"/>
              </a:ext>
            </a:extLst>
          </p:cNvPr>
          <p:cNvPicPr>
            <a:picLocks noChangeAspect="1"/>
          </p:cNvPicPr>
          <p:nvPr/>
        </p:nvPicPr>
        <p:blipFill>
          <a:blip r:embed="rId8"/>
          <a:stretch>
            <a:fillRect/>
          </a:stretch>
        </p:blipFill>
        <p:spPr>
          <a:xfrm>
            <a:off x="9013482" y="4125487"/>
            <a:ext cx="2194560" cy="1463040"/>
          </a:xfrm>
          <a:prstGeom prst="rect">
            <a:avLst/>
          </a:prstGeom>
        </p:spPr>
      </p:pic>
      <p:sp>
        <p:nvSpPr>
          <p:cNvPr id="23" name="TextBox 22">
            <a:extLst>
              <a:ext uri="{FF2B5EF4-FFF2-40B4-BE49-F238E27FC236}">
                <a16:creationId xmlns:a16="http://schemas.microsoft.com/office/drawing/2014/main" id="{1F8B366E-7215-2462-FFFF-F471A2CB99E3}"/>
              </a:ext>
            </a:extLst>
          </p:cNvPr>
          <p:cNvSpPr txBox="1"/>
          <p:nvPr/>
        </p:nvSpPr>
        <p:spPr>
          <a:xfrm>
            <a:off x="9013482" y="4148137"/>
            <a:ext cx="2115729" cy="369332"/>
          </a:xfrm>
          <a:prstGeom prst="rect">
            <a:avLst/>
          </a:prstGeom>
          <a:noFill/>
        </p:spPr>
        <p:txBody>
          <a:bodyPr wrap="square" rtlCol="0">
            <a:spAutoFit/>
          </a:bodyPr>
          <a:lstStyle/>
          <a:p>
            <a:r>
              <a:rPr lang="en-US" b="1" dirty="0">
                <a:solidFill>
                  <a:schemeClr val="bg1"/>
                </a:solidFill>
                <a:latin typeface="Arial" panose="020B0604020202020204" pitchFamily="34" charset="0"/>
                <a:cs typeface="Arial" panose="020B0604020202020204" pitchFamily="34" charset="0"/>
              </a:rPr>
              <a:t>1,000 – 1,200 </a:t>
            </a:r>
            <a:r>
              <a:rPr lang="en-US" b="1" dirty="0" err="1">
                <a:solidFill>
                  <a:schemeClr val="bg1"/>
                </a:solidFill>
                <a:latin typeface="Arial" panose="020B0604020202020204" pitchFamily="34" charset="0"/>
                <a:cs typeface="Arial" panose="020B0604020202020204" pitchFamily="34" charset="0"/>
              </a:rPr>
              <a:t>lbs</a:t>
            </a:r>
            <a:endParaRPr lang="en-US"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32808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6" grpId="0"/>
      <p:bldP spid="19" grpId="0" animBg="1"/>
      <p:bldP spid="20" grpId="0" animBg="1"/>
      <p:bldP spid="21" grpId="0"/>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076D87F-79FB-DDFF-E22C-2A2EB0C42D6B}"/>
              </a:ext>
            </a:extLst>
          </p:cNvPr>
          <p:cNvSpPr>
            <a:spLocks noGrp="1"/>
          </p:cNvSpPr>
          <p:nvPr>
            <p:ph type="title"/>
          </p:nvPr>
        </p:nvSpPr>
        <p:spPr/>
        <p:txBody>
          <a:bodyPr/>
          <a:lstStyle/>
          <a:p>
            <a:r>
              <a:rPr lang="en-US" dirty="0"/>
              <a:t>What’s Next? – Bull Calf</a:t>
            </a:r>
          </a:p>
        </p:txBody>
      </p:sp>
      <p:pic>
        <p:nvPicPr>
          <p:cNvPr id="6" name="Picture 5" descr="a cow and calf silhouette ">
            <a:extLst>
              <a:ext uri="{FF2B5EF4-FFF2-40B4-BE49-F238E27FC236}">
                <a16:creationId xmlns:a16="http://schemas.microsoft.com/office/drawing/2014/main" id="{E25195D7-7ABF-53E5-20F9-97996A05C6C4}"/>
              </a:ext>
            </a:extLst>
          </p:cNvPr>
          <p:cNvPicPr>
            <a:picLocks noChangeAspect="1"/>
          </p:cNvPicPr>
          <p:nvPr/>
        </p:nvPicPr>
        <p:blipFill>
          <a:blip r:embed="rId3"/>
          <a:stretch>
            <a:fillRect/>
          </a:stretch>
        </p:blipFill>
        <p:spPr>
          <a:xfrm>
            <a:off x="406619" y="2248317"/>
            <a:ext cx="2166813" cy="1379086"/>
          </a:xfrm>
          <a:prstGeom prst="rect">
            <a:avLst/>
          </a:prstGeom>
        </p:spPr>
      </p:pic>
      <p:pic>
        <p:nvPicPr>
          <p:cNvPr id="7" name="Picture 6" descr="A black silhouette of a bull">
            <a:extLst>
              <a:ext uri="{FF2B5EF4-FFF2-40B4-BE49-F238E27FC236}">
                <a16:creationId xmlns:a16="http://schemas.microsoft.com/office/drawing/2014/main" id="{854FEC68-175F-02AF-4BF8-F4A1508B6A00}"/>
              </a:ext>
            </a:extLst>
          </p:cNvPr>
          <p:cNvPicPr>
            <a:picLocks noChangeAspect="1"/>
          </p:cNvPicPr>
          <p:nvPr/>
        </p:nvPicPr>
        <p:blipFill>
          <a:blip r:embed="rId4"/>
          <a:stretch>
            <a:fillRect/>
          </a:stretch>
        </p:blipFill>
        <p:spPr>
          <a:xfrm>
            <a:off x="7838168" y="1560148"/>
            <a:ext cx="2918064" cy="1866345"/>
          </a:xfrm>
          <a:prstGeom prst="rect">
            <a:avLst/>
          </a:prstGeom>
        </p:spPr>
      </p:pic>
      <p:pic>
        <p:nvPicPr>
          <p:cNvPr id="8" name="Picture 7" descr="a calf silhouette ">
            <a:extLst>
              <a:ext uri="{FF2B5EF4-FFF2-40B4-BE49-F238E27FC236}">
                <a16:creationId xmlns:a16="http://schemas.microsoft.com/office/drawing/2014/main" id="{79BBC873-4462-2E7D-FC88-0A11B2C33890}"/>
              </a:ext>
            </a:extLst>
          </p:cNvPr>
          <p:cNvPicPr>
            <a:picLocks noChangeAspect="1"/>
          </p:cNvPicPr>
          <p:nvPr/>
        </p:nvPicPr>
        <p:blipFill>
          <a:blip r:embed="rId5"/>
          <a:stretch>
            <a:fillRect/>
          </a:stretch>
        </p:blipFill>
        <p:spPr>
          <a:xfrm>
            <a:off x="3309332" y="2643379"/>
            <a:ext cx="2285354" cy="1942686"/>
          </a:xfrm>
          <a:prstGeom prst="rect">
            <a:avLst/>
          </a:prstGeom>
        </p:spPr>
      </p:pic>
      <p:pic>
        <p:nvPicPr>
          <p:cNvPr id="9" name="Picture 8" descr="A diagram of a cow">
            <a:extLst>
              <a:ext uri="{FF2B5EF4-FFF2-40B4-BE49-F238E27FC236}">
                <a16:creationId xmlns:a16="http://schemas.microsoft.com/office/drawing/2014/main" id="{33F7825B-FADE-1FA5-B321-B05ADC18E5E5}"/>
              </a:ext>
            </a:extLst>
          </p:cNvPr>
          <p:cNvPicPr>
            <a:picLocks noChangeAspect="1"/>
          </p:cNvPicPr>
          <p:nvPr/>
        </p:nvPicPr>
        <p:blipFill>
          <a:blip r:embed="rId6"/>
          <a:stretch>
            <a:fillRect/>
          </a:stretch>
        </p:blipFill>
        <p:spPr>
          <a:xfrm>
            <a:off x="7941910" y="3860835"/>
            <a:ext cx="2944745" cy="1926354"/>
          </a:xfrm>
          <a:prstGeom prst="rect">
            <a:avLst/>
          </a:prstGeom>
        </p:spPr>
      </p:pic>
      <p:sp>
        <p:nvSpPr>
          <p:cNvPr id="10" name="Arrow: Bent 10">
            <a:extLst>
              <a:ext uri="{FF2B5EF4-FFF2-40B4-BE49-F238E27FC236}">
                <a16:creationId xmlns:a16="http://schemas.microsoft.com/office/drawing/2014/main" id="{AD0BADCF-3219-5D24-70D4-CBABEAB8DA7B}"/>
              </a:ext>
              <a:ext uri="{C183D7F6-B498-43B3-948B-1728B52AA6E4}">
                <adec:decorative xmlns:adec="http://schemas.microsoft.com/office/drawing/2017/decorative" val="1"/>
              </a:ext>
            </a:extLst>
          </p:cNvPr>
          <p:cNvSpPr/>
          <p:nvPr/>
        </p:nvSpPr>
        <p:spPr>
          <a:xfrm rot="10800000" flipH="1">
            <a:off x="6907701" y="3574627"/>
            <a:ext cx="1003725" cy="1370174"/>
          </a:xfrm>
          <a:prstGeom prst="ben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Bent 3">
            <a:extLst>
              <a:ext uri="{FF2B5EF4-FFF2-40B4-BE49-F238E27FC236}">
                <a16:creationId xmlns:a16="http://schemas.microsoft.com/office/drawing/2014/main" id="{F041C9D9-C7B5-3621-1D34-4F2CA90B1A03}"/>
              </a:ext>
              <a:ext uri="{C183D7F6-B498-43B3-948B-1728B52AA6E4}">
                <adec:decorative xmlns:adec="http://schemas.microsoft.com/office/drawing/2017/decorative" val="1"/>
              </a:ext>
            </a:extLst>
          </p:cNvPr>
          <p:cNvSpPr/>
          <p:nvPr/>
        </p:nvSpPr>
        <p:spPr>
          <a:xfrm rot="10800000" flipH="1" flipV="1">
            <a:off x="6907701" y="2204453"/>
            <a:ext cx="1003725" cy="1370174"/>
          </a:xfrm>
          <a:prstGeom prst="ben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Right 7">
            <a:extLst>
              <a:ext uri="{FF2B5EF4-FFF2-40B4-BE49-F238E27FC236}">
                <a16:creationId xmlns:a16="http://schemas.microsoft.com/office/drawing/2014/main" id="{6DED7EF9-7271-4535-78FA-946FF54D8200}"/>
              </a:ext>
              <a:ext uri="{C183D7F6-B498-43B3-948B-1728B52AA6E4}">
                <adec:decorative xmlns:adec="http://schemas.microsoft.com/office/drawing/2017/decorative" val="1"/>
              </a:ext>
            </a:extLst>
          </p:cNvPr>
          <p:cNvSpPr/>
          <p:nvPr/>
        </p:nvSpPr>
        <p:spPr>
          <a:xfrm rot="10800000" flipH="1" flipV="1">
            <a:off x="5805069" y="3370091"/>
            <a:ext cx="827383" cy="429355"/>
          </a:xfrm>
          <a:prstGeom prst="righ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Bent 15">
            <a:extLst>
              <a:ext uri="{FF2B5EF4-FFF2-40B4-BE49-F238E27FC236}">
                <a16:creationId xmlns:a16="http://schemas.microsoft.com/office/drawing/2014/main" id="{24BE93D8-DBF8-EB0F-8F85-8EEF2E018645}"/>
              </a:ext>
              <a:ext uri="{C183D7F6-B498-43B3-948B-1728B52AA6E4}">
                <adec:decorative xmlns:adec="http://schemas.microsoft.com/office/drawing/2017/decorative" val="1"/>
              </a:ext>
            </a:extLst>
          </p:cNvPr>
          <p:cNvSpPr/>
          <p:nvPr/>
        </p:nvSpPr>
        <p:spPr>
          <a:xfrm rot="10800000" flipH="1">
            <a:off x="1839123" y="3594340"/>
            <a:ext cx="1571293" cy="823912"/>
          </a:xfrm>
          <a:prstGeom prst="ben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Bent 16">
            <a:extLst>
              <a:ext uri="{FF2B5EF4-FFF2-40B4-BE49-F238E27FC236}">
                <a16:creationId xmlns:a16="http://schemas.microsoft.com/office/drawing/2014/main" id="{429886F2-72D9-21A5-87C3-5FC81EF413EF}"/>
              </a:ext>
              <a:ext uri="{C183D7F6-B498-43B3-948B-1728B52AA6E4}">
                <adec:decorative xmlns:adec="http://schemas.microsoft.com/office/drawing/2017/decorative" val="1"/>
              </a:ext>
            </a:extLst>
          </p:cNvPr>
          <p:cNvSpPr/>
          <p:nvPr/>
        </p:nvSpPr>
        <p:spPr>
          <a:xfrm rot="5400000" flipV="1">
            <a:off x="4030944" y="-1531039"/>
            <a:ext cx="429355" cy="7019540"/>
          </a:xfrm>
          <a:prstGeom prst="ben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82245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875233D-7C28-D3DA-DD86-25E47857EACC}"/>
              </a:ext>
            </a:extLst>
          </p:cNvPr>
          <p:cNvSpPr>
            <a:spLocks noGrp="1"/>
          </p:cNvSpPr>
          <p:nvPr>
            <p:ph type="title" idx="4294967295"/>
          </p:nvPr>
        </p:nvSpPr>
        <p:spPr>
          <a:xfrm>
            <a:off x="0" y="-636361"/>
            <a:ext cx="10515600" cy="556532"/>
          </a:xfrm>
        </p:spPr>
        <p:txBody>
          <a:bodyPr>
            <a:normAutofit fontScale="90000"/>
          </a:bodyPr>
          <a:lstStyle/>
          <a:p>
            <a:r>
              <a:rPr lang="en-US" dirty="0"/>
              <a:t>Bull Sale</a:t>
            </a:r>
          </a:p>
        </p:txBody>
      </p:sp>
      <p:pic>
        <p:nvPicPr>
          <p:cNvPr id="2" name="Online Media 1" descr="Lesson 5: Bull Sale">
            <a:hlinkClick r:id="" action="ppaction://media"/>
            <a:extLst>
              <a:ext uri="{FF2B5EF4-FFF2-40B4-BE49-F238E27FC236}">
                <a16:creationId xmlns:a16="http://schemas.microsoft.com/office/drawing/2014/main" id="{5DD28349-98F2-78CD-F5DD-7CD69CB425F4}"/>
              </a:ext>
            </a:extLst>
          </p:cNvPr>
          <p:cNvPicPr>
            <a:picLocks noRot="1" noChangeAspect="1"/>
          </p:cNvPicPr>
          <p:nvPr>
            <a:videoFile r:link="rId1"/>
          </p:nvPr>
        </p:nvPicPr>
        <p:blipFill>
          <a:blip r:embed="rId4"/>
          <a:stretch>
            <a:fillRect/>
          </a:stretch>
        </p:blipFill>
        <p:spPr>
          <a:xfrm>
            <a:off x="-3209" y="-17053"/>
            <a:ext cx="12198418" cy="6892106"/>
          </a:xfrm>
          <a:prstGeom prst="rect">
            <a:avLst/>
          </a:prstGeom>
        </p:spPr>
      </p:pic>
    </p:spTree>
    <p:extLst>
      <p:ext uri="{BB962C8B-B14F-4D97-AF65-F5344CB8AC3E}">
        <p14:creationId xmlns:p14="http://schemas.microsoft.com/office/powerpoint/2010/main" val="1313964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9A45B1A-E203-9267-FCE6-D676FCD3D258}"/>
              </a:ext>
            </a:extLst>
          </p:cNvPr>
          <p:cNvSpPr>
            <a:spLocks noGrp="1"/>
          </p:cNvSpPr>
          <p:nvPr>
            <p:ph type="title"/>
          </p:nvPr>
        </p:nvSpPr>
        <p:spPr/>
        <p:txBody>
          <a:bodyPr/>
          <a:lstStyle/>
          <a:p>
            <a:r>
              <a:rPr lang="en-US" dirty="0"/>
              <a:t>What’s Next? – Heifer Calf</a:t>
            </a:r>
          </a:p>
        </p:txBody>
      </p:sp>
      <p:pic>
        <p:nvPicPr>
          <p:cNvPr id="6" name="Picture 5" descr="a cow and calf silhouette ">
            <a:extLst>
              <a:ext uri="{FF2B5EF4-FFF2-40B4-BE49-F238E27FC236}">
                <a16:creationId xmlns:a16="http://schemas.microsoft.com/office/drawing/2014/main" id="{0344CAB5-84E8-A4E6-9650-25BB94E23796}"/>
              </a:ext>
            </a:extLst>
          </p:cNvPr>
          <p:cNvPicPr>
            <a:picLocks noChangeAspect="1"/>
          </p:cNvPicPr>
          <p:nvPr/>
        </p:nvPicPr>
        <p:blipFill>
          <a:blip r:embed="rId3"/>
          <a:stretch>
            <a:fillRect/>
          </a:stretch>
        </p:blipFill>
        <p:spPr>
          <a:xfrm>
            <a:off x="779597" y="2284411"/>
            <a:ext cx="2166813" cy="1379086"/>
          </a:xfrm>
          <a:prstGeom prst="rect">
            <a:avLst/>
          </a:prstGeom>
        </p:spPr>
      </p:pic>
      <p:pic>
        <p:nvPicPr>
          <p:cNvPr id="7" name="Picture 6">
            <a:extLst>
              <a:ext uri="{FF2B5EF4-FFF2-40B4-BE49-F238E27FC236}">
                <a16:creationId xmlns:a16="http://schemas.microsoft.com/office/drawing/2014/main" id="{0CC464E8-F47E-71D4-30F3-DDF2D1BBC0C6}"/>
              </a:ext>
            </a:extLst>
          </p:cNvPr>
          <p:cNvPicPr>
            <a:picLocks noChangeAspect="1"/>
          </p:cNvPicPr>
          <p:nvPr/>
        </p:nvPicPr>
        <p:blipFill>
          <a:blip r:embed="rId4"/>
          <a:srcRect/>
          <a:stretch/>
        </p:blipFill>
        <p:spPr>
          <a:xfrm>
            <a:off x="8406583" y="1596242"/>
            <a:ext cx="2527190" cy="1866345"/>
          </a:xfrm>
          <a:prstGeom prst="rect">
            <a:avLst/>
          </a:prstGeom>
        </p:spPr>
      </p:pic>
      <p:pic>
        <p:nvPicPr>
          <p:cNvPr id="8" name="Picture 7" descr="a calf silhouette ">
            <a:extLst>
              <a:ext uri="{FF2B5EF4-FFF2-40B4-BE49-F238E27FC236}">
                <a16:creationId xmlns:a16="http://schemas.microsoft.com/office/drawing/2014/main" id="{6D40CE4C-366F-FEDF-5F91-129C70912A98}"/>
              </a:ext>
            </a:extLst>
          </p:cNvPr>
          <p:cNvPicPr>
            <a:picLocks noChangeAspect="1"/>
          </p:cNvPicPr>
          <p:nvPr/>
        </p:nvPicPr>
        <p:blipFill>
          <a:blip r:embed="rId5"/>
          <a:stretch>
            <a:fillRect/>
          </a:stretch>
        </p:blipFill>
        <p:spPr>
          <a:xfrm>
            <a:off x="3682310" y="2679473"/>
            <a:ext cx="2285354" cy="1942686"/>
          </a:xfrm>
          <a:prstGeom prst="rect">
            <a:avLst/>
          </a:prstGeom>
        </p:spPr>
      </p:pic>
      <p:pic>
        <p:nvPicPr>
          <p:cNvPr id="9" name="Picture 8" descr="A diagram of a cow">
            <a:extLst>
              <a:ext uri="{FF2B5EF4-FFF2-40B4-BE49-F238E27FC236}">
                <a16:creationId xmlns:a16="http://schemas.microsoft.com/office/drawing/2014/main" id="{FFDF5599-6776-84FE-3E2B-A0968582294F}"/>
              </a:ext>
            </a:extLst>
          </p:cNvPr>
          <p:cNvPicPr>
            <a:picLocks noChangeAspect="1"/>
          </p:cNvPicPr>
          <p:nvPr/>
        </p:nvPicPr>
        <p:blipFill>
          <a:blip r:embed="rId6"/>
          <a:stretch>
            <a:fillRect/>
          </a:stretch>
        </p:blipFill>
        <p:spPr>
          <a:xfrm>
            <a:off x="8314888" y="3896929"/>
            <a:ext cx="2944745" cy="1926354"/>
          </a:xfrm>
          <a:prstGeom prst="rect">
            <a:avLst/>
          </a:prstGeom>
        </p:spPr>
      </p:pic>
      <p:sp>
        <p:nvSpPr>
          <p:cNvPr id="10" name="Arrow: Bent 10">
            <a:extLst>
              <a:ext uri="{FF2B5EF4-FFF2-40B4-BE49-F238E27FC236}">
                <a16:creationId xmlns:a16="http://schemas.microsoft.com/office/drawing/2014/main" id="{33DB0315-7908-46FD-2996-D323DDF6E678}"/>
              </a:ext>
              <a:ext uri="{C183D7F6-B498-43B3-948B-1728B52AA6E4}">
                <adec:decorative xmlns:adec="http://schemas.microsoft.com/office/drawing/2017/decorative" val="1"/>
              </a:ext>
            </a:extLst>
          </p:cNvPr>
          <p:cNvSpPr/>
          <p:nvPr/>
        </p:nvSpPr>
        <p:spPr>
          <a:xfrm rot="10800000" flipH="1">
            <a:off x="7280679" y="3610721"/>
            <a:ext cx="1003725" cy="1370174"/>
          </a:xfrm>
          <a:prstGeom prst="ben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Bent 3">
            <a:extLst>
              <a:ext uri="{FF2B5EF4-FFF2-40B4-BE49-F238E27FC236}">
                <a16:creationId xmlns:a16="http://schemas.microsoft.com/office/drawing/2014/main" id="{B6398DFF-2FBF-5E53-9194-801D5FBE3B6B}"/>
              </a:ext>
              <a:ext uri="{C183D7F6-B498-43B3-948B-1728B52AA6E4}">
                <adec:decorative xmlns:adec="http://schemas.microsoft.com/office/drawing/2017/decorative" val="1"/>
              </a:ext>
            </a:extLst>
          </p:cNvPr>
          <p:cNvSpPr/>
          <p:nvPr/>
        </p:nvSpPr>
        <p:spPr>
          <a:xfrm rot="10800000" flipH="1" flipV="1">
            <a:off x="7280679" y="2240547"/>
            <a:ext cx="1003725" cy="1370174"/>
          </a:xfrm>
          <a:prstGeom prst="ben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Right 7">
            <a:extLst>
              <a:ext uri="{FF2B5EF4-FFF2-40B4-BE49-F238E27FC236}">
                <a16:creationId xmlns:a16="http://schemas.microsoft.com/office/drawing/2014/main" id="{02D76490-95A5-F3EC-358F-0903CEC64D31}"/>
              </a:ext>
              <a:ext uri="{C183D7F6-B498-43B3-948B-1728B52AA6E4}">
                <adec:decorative xmlns:adec="http://schemas.microsoft.com/office/drawing/2017/decorative" val="1"/>
              </a:ext>
            </a:extLst>
          </p:cNvPr>
          <p:cNvSpPr/>
          <p:nvPr/>
        </p:nvSpPr>
        <p:spPr>
          <a:xfrm rot="10800000" flipH="1" flipV="1">
            <a:off x="6178047" y="3406185"/>
            <a:ext cx="827383" cy="429355"/>
          </a:xfrm>
          <a:prstGeom prst="righ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Bent 15">
            <a:extLst>
              <a:ext uri="{FF2B5EF4-FFF2-40B4-BE49-F238E27FC236}">
                <a16:creationId xmlns:a16="http://schemas.microsoft.com/office/drawing/2014/main" id="{29B525FC-9241-7354-A533-F86719E510DB}"/>
              </a:ext>
              <a:ext uri="{C183D7F6-B498-43B3-948B-1728B52AA6E4}">
                <adec:decorative xmlns:adec="http://schemas.microsoft.com/office/drawing/2017/decorative" val="1"/>
              </a:ext>
            </a:extLst>
          </p:cNvPr>
          <p:cNvSpPr/>
          <p:nvPr/>
        </p:nvSpPr>
        <p:spPr>
          <a:xfrm rot="10800000" flipH="1">
            <a:off x="2212101" y="3630434"/>
            <a:ext cx="1571293" cy="823912"/>
          </a:xfrm>
          <a:prstGeom prst="ben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Bent 16">
            <a:extLst>
              <a:ext uri="{FF2B5EF4-FFF2-40B4-BE49-F238E27FC236}">
                <a16:creationId xmlns:a16="http://schemas.microsoft.com/office/drawing/2014/main" id="{030D66B6-68D0-F8C7-C4F6-F0A371C98DAA}"/>
              </a:ext>
              <a:ext uri="{C183D7F6-B498-43B3-948B-1728B52AA6E4}">
                <adec:decorative xmlns:adec="http://schemas.microsoft.com/office/drawing/2017/decorative" val="1"/>
              </a:ext>
            </a:extLst>
          </p:cNvPr>
          <p:cNvSpPr/>
          <p:nvPr/>
        </p:nvSpPr>
        <p:spPr>
          <a:xfrm rot="5400000" flipV="1">
            <a:off x="4403922" y="-1494945"/>
            <a:ext cx="429355" cy="7019540"/>
          </a:xfrm>
          <a:prstGeom prst="ben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90600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Lst>
  </p:timing>
</p:sld>
</file>

<file path=ppt/theme/theme1.xml><?xml version="1.0" encoding="utf-8"?>
<a:theme xmlns:a="http://schemas.openxmlformats.org/drawingml/2006/main" name="SDSU-Extension-PowerPoint-HD">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DSU-Extension-PowerPoint-HD.potx" id="{B29377CA-4418-E74F-B355-56254798DD37}" vid="{04944D13-CC9E-9849-9C63-D9112B56BF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AB382D67B0254BB9B07C516D3FB522" ma:contentTypeVersion="16" ma:contentTypeDescription="Create a new document." ma:contentTypeScope="" ma:versionID="cb6518a06b5f4c0d32761f6a2dd89bc4">
  <xsd:schema xmlns:xsd="http://www.w3.org/2001/XMLSchema" xmlns:xs="http://www.w3.org/2001/XMLSchema" xmlns:p="http://schemas.microsoft.com/office/2006/metadata/properties" xmlns:ns2="185a403c-ce5b-49a1-ab51-258427df6158" xmlns:ns3="eec6b29f-273a-4e96-9ad3-5ea561ae7fd8" targetNamespace="http://schemas.microsoft.com/office/2006/metadata/properties" ma:root="true" ma:fieldsID="c0d36e9e2838d71e3184d02d02a6b97e" ns2:_="" ns3:_="">
    <xsd:import namespace="185a403c-ce5b-49a1-ab51-258427df6158"/>
    <xsd:import namespace="eec6b29f-273a-4e96-9ad3-5ea561ae7fd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ObjectDetectorVersions" minOccurs="0"/>
                <xsd:element ref="ns2:MediaServiceLocation" minOccurs="0"/>
                <xsd:element ref="ns3:SharedWithUsers" minOccurs="0"/>
                <xsd:element ref="ns3:SharedWithDetail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5a403c-ce5b-49a1-ab51-258427df61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53e7aa17-2a3f-404d-8a82-a363bee8e4a1"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Location" ma:index="19"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ec6b29f-273a-4e96-9ad3-5ea561ae7fd8"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c0719137-df80-4f67-ac38-b5efc80619e3}" ma:internalName="TaxCatchAll" ma:showField="CatchAllData" ma:web="eec6b29f-273a-4e96-9ad3-5ea561ae7fd8">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185a403c-ce5b-49a1-ab51-258427df6158">
      <Terms xmlns="http://schemas.microsoft.com/office/infopath/2007/PartnerControls"/>
    </lcf76f155ced4ddcb4097134ff3c332f>
    <TaxCatchAll xmlns="eec6b29f-273a-4e96-9ad3-5ea561ae7fd8"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9F40339-F9A9-4FC6-AE70-D31C817BD14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85a403c-ce5b-49a1-ab51-258427df6158"/>
    <ds:schemaRef ds:uri="eec6b29f-273a-4e96-9ad3-5ea561ae7fd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7A100B5-56B7-4B3F-875D-15EA659B6039}">
  <ds:schemaRefs>
    <ds:schemaRef ds:uri="http://purl.org/dc/elements/1.1/"/>
    <ds:schemaRef ds:uri="http://schemas.openxmlformats.org/package/2006/metadata/core-properties"/>
    <ds:schemaRef ds:uri="http://schemas.microsoft.com/office/infopath/2007/PartnerControls"/>
    <ds:schemaRef ds:uri="http://purl.org/dc/terms/"/>
    <ds:schemaRef ds:uri="185a403c-ce5b-49a1-ab51-258427df6158"/>
    <ds:schemaRef ds:uri="http://schemas.microsoft.com/office/2006/documentManagement/types"/>
    <ds:schemaRef ds:uri="eec6b29f-273a-4e96-9ad3-5ea561ae7fd8"/>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09F6604E-2EC4-4F6C-A584-50B1F438BC2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SDSU-Extension-PowerPoint-HD</Template>
  <TotalTime>132</TotalTime>
  <Words>2750</Words>
  <Application>Microsoft Macintosh PowerPoint</Application>
  <PresentationFormat>Widescreen</PresentationFormat>
  <Paragraphs>275</Paragraphs>
  <Slides>20</Slides>
  <Notes>19</Notes>
  <HiddenSlides>1</HiddenSlides>
  <MMClips>4</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Aptos</vt:lpstr>
      <vt:lpstr>Arial</vt:lpstr>
      <vt:lpstr>Calibri</vt:lpstr>
      <vt:lpstr>Clarendon Text Pro</vt:lpstr>
      <vt:lpstr>Palatino</vt:lpstr>
      <vt:lpstr>SDSU-Extension-PowerPoint-HD</vt:lpstr>
      <vt:lpstr>Adopt-A-Cow: Beef</vt:lpstr>
      <vt:lpstr>Lesson 4 Review</vt:lpstr>
      <vt:lpstr>Adopted Calf Check-In</vt:lpstr>
      <vt:lpstr>Check In With Our Calf - Simmental Angus</vt:lpstr>
      <vt:lpstr>Check In With Our Calf - Charolais</vt:lpstr>
      <vt:lpstr>What’s Happening?</vt:lpstr>
      <vt:lpstr>What’s Next? – Bull Calf</vt:lpstr>
      <vt:lpstr>Bull Sale</vt:lpstr>
      <vt:lpstr>What’s Next? – Heifer Calf</vt:lpstr>
      <vt:lpstr>Balanced Diets</vt:lpstr>
      <vt:lpstr>Protein</vt:lpstr>
      <vt:lpstr>Fats and Oils</vt:lpstr>
      <vt:lpstr>Carbohydrate (Starch/Sugar)</vt:lpstr>
      <vt:lpstr>Carbohydrate (Fiber)</vt:lpstr>
      <vt:lpstr>Vitamins/Minerals</vt:lpstr>
      <vt:lpstr>Creating Our Cow’s Total Mix Ration</vt:lpstr>
      <vt:lpstr>Total Mixed Ration</vt:lpstr>
      <vt:lpstr>Total Mixed Rations</vt:lpstr>
      <vt:lpstr>Feedlot Video</vt:lpstr>
      <vt:lpstr>And Justice For All</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Adopt-A-Cow: Beef - Lesson 5 - Life Cycle</dc:title>
  <dc:subject/>
  <dc:creator>Christine Wood</dc:creator>
  <cp:keywords/>
  <dc:description/>
  <cp:lastModifiedBy>Cartney, Shelly</cp:lastModifiedBy>
  <cp:revision>13</cp:revision>
  <dcterms:created xsi:type="dcterms:W3CDTF">2024-08-15T21:38:45Z</dcterms:created>
  <dcterms:modified xsi:type="dcterms:W3CDTF">2025-10-07T17:04:39Z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0x010100DAAB382D67B0254BB9B07C516D3FB522</vt:lpwstr>
  </property>
  <property fmtid="{D5CDD505-2E9C-101B-9397-08002B2CF9AE}" pid="3" name="MediaServiceImageTags">
    <vt:lpwstr/>
  </property>
</Properties>
</file>