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notesMasterIdLst>
    <p:notesMasterId r:id="rId19"/>
  </p:notesMasterIdLst>
  <p:handoutMasterIdLst>
    <p:handoutMasterId r:id="rId20"/>
  </p:handoutMasterIdLst>
  <p:sldIdLst>
    <p:sldId id="256" r:id="rId5"/>
    <p:sldId id="259" r:id="rId6"/>
    <p:sldId id="260" r:id="rId7"/>
    <p:sldId id="276" r:id="rId8"/>
    <p:sldId id="263" r:id="rId9"/>
    <p:sldId id="266" r:id="rId10"/>
    <p:sldId id="267" r:id="rId11"/>
    <p:sldId id="270" r:id="rId12"/>
    <p:sldId id="282" r:id="rId13"/>
    <p:sldId id="277" r:id="rId14"/>
    <p:sldId id="278" r:id="rId15"/>
    <p:sldId id="279" r:id="rId16"/>
    <p:sldId id="280" r:id="rId17"/>
    <p:sldId id="27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4B"/>
    <a:srgbClr val="0033A0"/>
    <a:srgbClr val="0C2340"/>
    <a:srgbClr val="008550"/>
    <a:srgbClr val="FFD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015D7F-B351-45F2-96FB-630274906709}" v="1" dt="2025-08-15T15:55:51.8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69"/>
    <p:restoredTop sz="94694"/>
  </p:normalViewPr>
  <p:slideViewPr>
    <p:cSldViewPr snapToGrid="0">
      <p:cViewPr varScale="1">
        <p:scale>
          <a:sx n="117" d="100"/>
          <a:sy n="117" d="100"/>
        </p:scale>
        <p:origin x="1168" y="16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10/9/25</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1C8FCA-05EB-9A44-AC26-1146EE50394D}" type="datetimeFigureOut">
              <a:rPr lang="en-US" smtClean="0"/>
              <a:t>10/9/25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A9B679-A54B-6B4B-A286-A6EF857F1EC2}" type="slidenum">
              <a:rPr lang="en-US" smtClean="0"/>
              <a:t>‹#›</a:t>
            </a:fld>
            <a:endParaRPr lang="en-US"/>
          </a:p>
        </p:txBody>
      </p:sp>
    </p:spTree>
    <p:extLst>
      <p:ext uri="{BB962C8B-B14F-4D97-AF65-F5344CB8AC3E}">
        <p14:creationId xmlns:p14="http://schemas.microsoft.com/office/powerpoint/2010/main" val="479745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Arial" panose="020B0604020202020204" pitchFamily="34" charset="0"/>
                <a:cs typeface="Arial" panose="020B0604020202020204" pitchFamily="34" charset="0"/>
              </a:rPr>
              <a:t>What do you recall about what we learned during our last lesson? </a:t>
            </a:r>
          </a:p>
          <a:p>
            <a:endParaRPr lang="en-US" sz="1200" b="1">
              <a:latin typeface="Arial" panose="020B0604020202020204" pitchFamily="34" charset="0"/>
              <a:cs typeface="Arial" panose="020B0604020202020204" pitchFamily="34" charset="0"/>
            </a:endParaRPr>
          </a:p>
          <a:p>
            <a:r>
              <a:rPr lang="en-US" sz="1200" b="0" i="1">
                <a:latin typeface="Arial" panose="020B0604020202020204" pitchFamily="34" charset="0"/>
                <a:cs typeface="Arial" panose="020B0604020202020204" pitchFamily="34" charset="0"/>
              </a:rPr>
              <a:t>(1) </a:t>
            </a:r>
            <a:r>
              <a:rPr lang="en-US" sz="1200" b="1">
                <a:latin typeface="Arial" panose="020B0604020202020204" pitchFamily="34" charset="0"/>
                <a:cs typeface="Arial" panose="020B0604020202020204" pitchFamily="34" charset="0"/>
              </a:rPr>
              <a:t>In lesson 3, we learned about how ranchers care for their animals by proving them with their basic necessities: food, water and shelter.</a:t>
            </a:r>
          </a:p>
          <a:p>
            <a:r>
              <a:rPr lang="en-US" sz="1200" b="0" i="1">
                <a:latin typeface="Arial" panose="020B0604020202020204" pitchFamily="34" charset="0"/>
                <a:cs typeface="Arial" panose="020B0604020202020204" pitchFamily="34" charset="0"/>
              </a:rPr>
              <a:t>(2) </a:t>
            </a:r>
            <a:r>
              <a:rPr lang="en-US" sz="1200" b="1">
                <a:latin typeface="Arial" panose="020B0604020202020204" pitchFamily="34" charset="0"/>
                <a:cs typeface="Arial" panose="020B0604020202020204" pitchFamily="34" charset="0"/>
              </a:rPr>
              <a:t>We learned about how ranchers work with veterinarians to keep their animals healthy. </a:t>
            </a:r>
          </a:p>
          <a:p>
            <a:r>
              <a:rPr lang="en-US" sz="1200" b="0" i="1">
                <a:latin typeface="Arial" panose="020B0604020202020204" pitchFamily="34" charset="0"/>
                <a:cs typeface="Arial" panose="020B0604020202020204" pitchFamily="34" charset="0"/>
              </a:rPr>
              <a:t>(3) </a:t>
            </a:r>
            <a:r>
              <a:rPr lang="en-US" sz="1200" b="1">
                <a:latin typeface="Arial" panose="020B0604020202020204" pitchFamily="34" charset="0"/>
                <a:cs typeface="Arial" panose="020B0604020202020204" pitchFamily="34" charset="0"/>
              </a:rPr>
              <a:t>We talked about ways that ranchers identify their individual animals and utilize things like ear tags to keep track of them. </a:t>
            </a:r>
          </a:p>
          <a:p>
            <a:r>
              <a:rPr lang="en-US" sz="1200" b="0" i="1">
                <a:latin typeface="Arial" panose="020B0604020202020204" pitchFamily="34" charset="0"/>
                <a:cs typeface="Arial" panose="020B0604020202020204" pitchFamily="34" charset="0"/>
              </a:rPr>
              <a:t>(4) </a:t>
            </a:r>
            <a:r>
              <a:rPr lang="en-US" sz="1200" b="1">
                <a:latin typeface="Arial" panose="020B0604020202020204" pitchFamily="34" charset="0"/>
                <a:cs typeface="Arial" panose="020B0604020202020204" pitchFamily="34" charset="0"/>
              </a:rPr>
              <a:t>We learned about how vaccines are utilized to protect animals from getting sick. </a:t>
            </a: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In today’s lesson we are going to learn about the unique stomach that cattle have and how it plays a role in transferring energy from the sun into an energy that we can utilize to grow and be active.</a:t>
            </a:r>
          </a:p>
        </p:txBody>
      </p:sp>
      <p:sp>
        <p:nvSpPr>
          <p:cNvPr id="4" name="Slide Number Placeholder 3"/>
          <p:cNvSpPr>
            <a:spLocks noGrp="1"/>
          </p:cNvSpPr>
          <p:nvPr>
            <p:ph type="sldNum" sz="quarter" idx="5"/>
          </p:nvPr>
        </p:nvSpPr>
        <p:spPr/>
        <p:txBody>
          <a:bodyPr/>
          <a:lstStyle/>
          <a:p>
            <a:fld id="{92A9B679-A54B-6B4B-A286-A6EF857F1EC2}" type="slidenum">
              <a:rPr lang="en-US" smtClean="0"/>
              <a:t>2</a:t>
            </a:fld>
            <a:endParaRPr lang="en-US"/>
          </a:p>
        </p:txBody>
      </p:sp>
    </p:spTree>
    <p:extLst>
      <p:ext uri="{BB962C8B-B14F-4D97-AF65-F5344CB8AC3E}">
        <p14:creationId xmlns:p14="http://schemas.microsoft.com/office/powerpoint/2010/main" val="1297002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Arial" panose="020B0604020202020204" pitchFamily="34" charset="0"/>
                <a:cs typeface="Arial" panose="020B0604020202020204" pitchFamily="34" charset="0"/>
              </a:rPr>
              <a:t>Let’s learn go to SDSU where we can look a bit deeper at the cow’s stomach and how they function to digest grasses and other foods that are hard for our body to digest. They utilize the energy they get from these foods to produce milk and muscle (meat). </a:t>
            </a:r>
          </a:p>
          <a:p>
            <a:endParaRPr lang="en-US" sz="1200" b="1">
              <a:latin typeface="Arial" panose="020B0604020202020204" pitchFamily="34" charset="0"/>
              <a:cs typeface="Arial" panose="020B0604020202020204" pitchFamily="34" charset="0"/>
            </a:endParaRPr>
          </a:p>
          <a:p>
            <a:endParaRPr lang="en-US" sz="1200" b="1">
              <a:latin typeface="Arial" panose="020B0604020202020204" pitchFamily="34" charset="0"/>
              <a:cs typeface="Arial" panose="020B0604020202020204" pitchFamily="34" charset="0"/>
            </a:endParaRPr>
          </a:p>
          <a:p>
            <a:r>
              <a:rPr lang="en-US" sz="1200" b="0" i="1">
                <a:latin typeface="Arial" panose="020B0604020202020204" pitchFamily="34" charset="0"/>
                <a:cs typeface="Arial" panose="020B0604020202020204" pitchFamily="34" charset="0"/>
              </a:rPr>
              <a:t>Video Review: </a:t>
            </a:r>
            <a:r>
              <a:rPr lang="en-US" sz="1200" b="1">
                <a:latin typeface="Arial" panose="020B0604020202020204" pitchFamily="34" charset="0"/>
                <a:cs typeface="Arial" panose="020B0604020202020204" pitchFamily="34" charset="0"/>
              </a:rPr>
              <a:t>What were some of the things that you learned in the video? - </a:t>
            </a:r>
          </a:p>
          <a:p>
            <a:r>
              <a:rPr lang="en-US" sz="1200" b="0" i="1">
                <a:latin typeface="Arial" panose="020B0604020202020204" pitchFamily="34" charset="0"/>
                <a:cs typeface="Arial" panose="020B0604020202020204" pitchFamily="34" charset="0"/>
              </a:rPr>
              <a:t>	Cows have specialized stomach with 4 compartments: Reticulum, Omasum, Abomasum, and Rumen</a:t>
            </a:r>
          </a:p>
          <a:p>
            <a:r>
              <a:rPr lang="en-US" sz="1200" b="0" i="1">
                <a:latin typeface="Arial" panose="020B0604020202020204" pitchFamily="34" charset="0"/>
                <a:cs typeface="Arial" panose="020B0604020202020204" pitchFamily="34" charset="0"/>
              </a:rPr>
              <a:t>	This special stomach allows them to digest foods that we can’t</a:t>
            </a:r>
          </a:p>
          <a:p>
            <a:r>
              <a:rPr lang="en-US" sz="1200" b="0" i="1">
                <a:latin typeface="Arial" panose="020B0604020202020204" pitchFamily="34" charset="0"/>
                <a:cs typeface="Arial" panose="020B0604020202020204" pitchFamily="34" charset="0"/>
              </a:rPr>
              <a:t>	214, the cow in the video has a canula that allows researchers to observe her digestion as she grows/ages – she is 9 years old and has had several calves</a:t>
            </a:r>
          </a:p>
          <a:p>
            <a:endParaRPr lang="en-US" sz="1200" b="0" i="1">
              <a:latin typeface="Arial" panose="020B0604020202020204" pitchFamily="34" charset="0"/>
              <a:cs typeface="Arial" panose="020B0604020202020204" pitchFamily="34" charset="0"/>
            </a:endParaRPr>
          </a:p>
          <a:p>
            <a:r>
              <a:rPr lang="en-US" sz="1200" b="1" i="0">
                <a:latin typeface="Arial" panose="020B0604020202020204" pitchFamily="34" charset="0"/>
                <a:cs typeface="Arial" panose="020B0604020202020204" pitchFamily="34" charset="0"/>
              </a:rPr>
              <a:t>Think back to Lesson 1 when cattle first came to the Dakota Territory, this specialized stomach allows cattle to utilize something that was abundant in the territory. What was it?</a:t>
            </a:r>
          </a:p>
          <a:p>
            <a:r>
              <a:rPr lang="en-US" sz="1200" b="1" i="0">
                <a:latin typeface="Arial" panose="020B0604020202020204" pitchFamily="34" charset="0"/>
                <a:cs typeface="Arial" panose="020B0604020202020204" pitchFamily="34" charset="0"/>
              </a:rPr>
              <a:t>	</a:t>
            </a:r>
            <a:r>
              <a:rPr lang="en-US" sz="1200" b="0" i="1">
                <a:latin typeface="Arial" panose="020B0604020202020204" pitchFamily="34" charset="0"/>
                <a:cs typeface="Arial" panose="020B0604020202020204" pitchFamily="34" charset="0"/>
              </a:rPr>
              <a:t>Grass</a:t>
            </a:r>
          </a:p>
        </p:txBody>
      </p:sp>
      <p:sp>
        <p:nvSpPr>
          <p:cNvPr id="4" name="Slide Number Placeholder 3"/>
          <p:cNvSpPr>
            <a:spLocks noGrp="1"/>
          </p:cNvSpPr>
          <p:nvPr>
            <p:ph type="sldNum" sz="quarter" idx="5"/>
          </p:nvPr>
        </p:nvSpPr>
        <p:spPr/>
        <p:txBody>
          <a:bodyPr/>
          <a:lstStyle/>
          <a:p>
            <a:fld id="{92A9B679-A54B-6B4B-A286-A6EF857F1EC2}" type="slidenum">
              <a:rPr lang="en-US" smtClean="0"/>
              <a:t>11</a:t>
            </a:fld>
            <a:endParaRPr lang="en-US"/>
          </a:p>
        </p:txBody>
      </p:sp>
    </p:spTree>
    <p:extLst>
      <p:ext uri="{BB962C8B-B14F-4D97-AF65-F5344CB8AC3E}">
        <p14:creationId xmlns:p14="http://schemas.microsoft.com/office/powerpoint/2010/main" val="899613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p>
          <a:p>
            <a:endParaRPr lang="en-US" sz="1200" i="1" baseline="0">
              <a:effectLst/>
              <a:latin typeface="Arial" panose="020B0604020202020204" pitchFamily="34" charset="0"/>
              <a:cs typeface="Arial" panose="020B0604020202020204" pitchFamily="34" charset="0"/>
            </a:endParaRPr>
          </a:p>
          <a:p>
            <a:r>
              <a:rPr lang="en-US" sz="1200" b="1" baseline="0">
                <a:latin typeface="Arial" panose="020B0604020202020204" pitchFamily="34" charset="0"/>
                <a:cs typeface="Arial" panose="020B0604020202020204" pitchFamily="34" charset="0"/>
              </a:rPr>
              <a:t>Not only are we not able to easily digest the grass, if we were to eat grass rather than milk and meat we would be missing out on some great nutrients</a:t>
            </a:r>
          </a:p>
          <a:p>
            <a:endParaRPr lang="en-US" sz="1200" b="0" i="1" baseline="0">
              <a:latin typeface="Arial" panose="020B0604020202020204" pitchFamily="34" charset="0"/>
              <a:cs typeface="Arial" panose="020B0604020202020204" pitchFamily="34" charset="0"/>
            </a:endParaRPr>
          </a:p>
          <a:p>
            <a:r>
              <a:rPr lang="en-US" sz="1200" b="0" i="1" baseline="0">
                <a:latin typeface="Arial" panose="020B0604020202020204" pitchFamily="34" charset="0"/>
                <a:cs typeface="Arial" panose="020B0604020202020204" pitchFamily="34" charset="0"/>
              </a:rPr>
              <a:t>(1) </a:t>
            </a:r>
            <a:r>
              <a:rPr lang="en-US" sz="1200" b="1" baseline="0">
                <a:latin typeface="Arial" panose="020B0604020202020204" pitchFamily="34" charset="0"/>
                <a:cs typeface="Arial" panose="020B0604020202020204" pitchFamily="34" charset="0"/>
              </a:rPr>
              <a:t>Through a variety of metabolic processes, the proteins we consume from cattle build and produce: </a:t>
            </a:r>
          </a:p>
          <a:p>
            <a:pPr marL="171450" indent="-171450">
              <a:buFont typeface="Arial" panose="020B0604020202020204" pitchFamily="34" charset="0"/>
              <a:buChar char="•"/>
            </a:pPr>
            <a:r>
              <a:rPr lang="en-US" sz="1200" b="1" baseline="0">
                <a:latin typeface="Arial" panose="020B0604020202020204" pitchFamily="34" charset="0"/>
                <a:cs typeface="Arial" panose="020B0604020202020204" pitchFamily="34" charset="0"/>
              </a:rPr>
              <a:t>Bones</a:t>
            </a:r>
          </a:p>
          <a:p>
            <a:pPr marL="171450" indent="-171450">
              <a:buFont typeface="Arial" panose="020B0604020202020204" pitchFamily="34" charset="0"/>
              <a:buChar char="•"/>
            </a:pPr>
            <a:r>
              <a:rPr lang="en-US" sz="1200" b="1" baseline="0">
                <a:latin typeface="Arial" panose="020B0604020202020204" pitchFamily="34" charset="0"/>
                <a:cs typeface="Arial" panose="020B0604020202020204" pitchFamily="34" charset="0"/>
              </a:rPr>
              <a:t>Muscle</a:t>
            </a:r>
          </a:p>
          <a:p>
            <a:pPr marL="171450" indent="-171450">
              <a:buFont typeface="Arial" panose="020B0604020202020204" pitchFamily="34" charset="0"/>
              <a:buChar char="•"/>
            </a:pPr>
            <a:r>
              <a:rPr lang="en-US" sz="1200" b="1" baseline="0">
                <a:latin typeface="Arial" panose="020B0604020202020204" pitchFamily="34" charset="0"/>
                <a:cs typeface="Arial" panose="020B0604020202020204" pitchFamily="34" charset="0"/>
              </a:rPr>
              <a:t>Blood</a:t>
            </a:r>
          </a:p>
          <a:p>
            <a:pPr marL="171450" indent="-171450">
              <a:buFont typeface="Arial" panose="020B0604020202020204" pitchFamily="34" charset="0"/>
              <a:buChar char="•"/>
            </a:pPr>
            <a:r>
              <a:rPr lang="en-US" sz="1200" b="1" baseline="0">
                <a:latin typeface="Arial" panose="020B0604020202020204" pitchFamily="34" charset="0"/>
                <a:cs typeface="Arial" panose="020B0604020202020204" pitchFamily="34" charset="0"/>
              </a:rPr>
              <a:t>Skin</a:t>
            </a:r>
          </a:p>
          <a:p>
            <a:pPr marL="171450" indent="-171450">
              <a:buFont typeface="Arial" panose="020B0604020202020204" pitchFamily="34" charset="0"/>
              <a:buChar char="•"/>
            </a:pPr>
            <a:r>
              <a:rPr lang="en-US" sz="1200" b="1" baseline="0">
                <a:latin typeface="Arial" panose="020B0604020202020204" pitchFamily="34" charset="0"/>
                <a:cs typeface="Arial" panose="020B0604020202020204" pitchFamily="34" charset="0"/>
              </a:rPr>
              <a:t>Enzymes</a:t>
            </a:r>
          </a:p>
          <a:p>
            <a:pPr marL="171450" indent="-171450">
              <a:buFont typeface="Arial" panose="020B0604020202020204" pitchFamily="34" charset="0"/>
              <a:buChar char="•"/>
            </a:pPr>
            <a:r>
              <a:rPr lang="en-US" sz="1200" b="1" baseline="0">
                <a:latin typeface="Arial" panose="020B0604020202020204" pitchFamily="34" charset="0"/>
                <a:cs typeface="Arial" panose="020B0604020202020204" pitchFamily="34" charset="0"/>
              </a:rPr>
              <a:t>Hormones</a:t>
            </a:r>
          </a:p>
          <a:p>
            <a:pPr marL="171450" indent="-171450">
              <a:buFont typeface="Arial" panose="020B0604020202020204" pitchFamily="34" charset="0"/>
              <a:buChar char="•"/>
            </a:pPr>
            <a:r>
              <a:rPr lang="en-US" sz="1200" b="1" baseline="0">
                <a:latin typeface="Arial" panose="020B0604020202020204" pitchFamily="34" charset="0"/>
                <a:cs typeface="Arial" panose="020B0604020202020204" pitchFamily="34" charset="0"/>
              </a:rPr>
              <a:t>Nerves</a:t>
            </a:r>
          </a:p>
          <a:p>
            <a:pPr marL="171450" indent="-171450">
              <a:buFont typeface="Arial" panose="020B0604020202020204" pitchFamily="34" charset="0"/>
              <a:buChar char="•"/>
            </a:pPr>
            <a:endParaRPr lang="en-US" sz="1200" b="1" baseline="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sz="1200" b="0" i="1" baseline="0">
                <a:latin typeface="Arial" panose="020B0604020202020204" pitchFamily="34" charset="0"/>
                <a:cs typeface="Arial" panose="020B0604020202020204" pitchFamily="34" charset="0"/>
              </a:rPr>
              <a:t>(2) </a:t>
            </a:r>
            <a:r>
              <a:rPr lang="en-US" sz="1200" b="1" baseline="0">
                <a:latin typeface="Arial" panose="020B0604020202020204" pitchFamily="34" charset="0"/>
                <a:cs typeface="Arial" panose="020B0604020202020204" pitchFamily="34" charset="0"/>
              </a:rPr>
              <a:t>Additionally, the meat (beef) provides essential vitamins and minerals and are important for our body to thrive. </a:t>
            </a:r>
          </a:p>
          <a:p>
            <a:pPr marL="0" indent="0">
              <a:buFont typeface="Arial" panose="020B0604020202020204" pitchFamily="34" charset="0"/>
              <a:buNone/>
            </a:pPr>
            <a:endParaRPr lang="en-US" sz="1200" b="1" baseline="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sz="1200" b="0" i="1" baseline="0">
                <a:latin typeface="Arial" panose="020B0604020202020204" pitchFamily="34" charset="0"/>
                <a:cs typeface="Arial" panose="020B0604020202020204" pitchFamily="34" charset="0"/>
              </a:rPr>
              <a:t>(3) </a:t>
            </a:r>
            <a:r>
              <a:rPr lang="en-US" sz="1200" b="1" baseline="0">
                <a:latin typeface="Arial" panose="020B0604020202020204" pitchFamily="34" charset="0"/>
                <a:cs typeface="Arial" panose="020B0604020202020204" pitchFamily="34" charset="0"/>
              </a:rPr>
              <a:t>With strong bones and muscles and the ability to convert food (carbohydrates) into fuel we are able to participate in our favorite activities – Kinetic Energy.</a:t>
            </a:r>
          </a:p>
        </p:txBody>
      </p:sp>
      <p:sp>
        <p:nvSpPr>
          <p:cNvPr id="4" name="Slide Number Placeholder 3"/>
          <p:cNvSpPr>
            <a:spLocks noGrp="1"/>
          </p:cNvSpPr>
          <p:nvPr>
            <p:ph type="sldNum" sz="quarter" idx="5"/>
          </p:nvPr>
        </p:nvSpPr>
        <p:spPr/>
        <p:txBody>
          <a:bodyPr/>
          <a:lstStyle/>
          <a:p>
            <a:fld id="{92A9B679-A54B-6B4B-A286-A6EF857F1EC2}" type="slidenum">
              <a:rPr lang="en-US" smtClean="0"/>
              <a:t>12</a:t>
            </a:fld>
            <a:endParaRPr lang="en-US"/>
          </a:p>
        </p:txBody>
      </p:sp>
    </p:spTree>
    <p:extLst>
      <p:ext uri="{BB962C8B-B14F-4D97-AF65-F5344CB8AC3E}">
        <p14:creationId xmlns:p14="http://schemas.microsoft.com/office/powerpoint/2010/main" val="3772968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Arial" panose="020B0604020202020204" pitchFamily="34" charset="0"/>
                <a:cs typeface="Arial" panose="020B0604020202020204" pitchFamily="34" charset="0"/>
              </a:rPr>
              <a:t>Let’s put</a:t>
            </a:r>
            <a:r>
              <a:rPr lang="en-US" sz="1200" b="1" baseline="0">
                <a:latin typeface="Arial" panose="020B0604020202020204" pitchFamily="34" charset="0"/>
                <a:cs typeface="Arial" panose="020B0604020202020204" pitchFamily="34" charset="0"/>
              </a:rPr>
              <a:t> the transfer of energy into action through a relay game.</a:t>
            </a:r>
          </a:p>
          <a:p>
            <a:endParaRPr lang="en-US" sz="1200" b="1" baseline="0">
              <a:latin typeface="Arial" panose="020B0604020202020204" pitchFamily="34" charset="0"/>
              <a:cs typeface="Arial" panose="020B0604020202020204" pitchFamily="34" charset="0"/>
            </a:endParaRPr>
          </a:p>
          <a:p>
            <a:pPr marL="742950" marR="0" lvl="1" indent="-285750" fontAlgn="base">
              <a:spcBef>
                <a:spcPts val="0"/>
              </a:spcBef>
              <a:spcAft>
                <a:spcPts val="0"/>
              </a:spcAft>
              <a:buFont typeface="+mj-lt"/>
              <a:buAutoNum type="alphaLcPeriod"/>
            </a:pPr>
            <a:r>
              <a:rPr lang="en-US" sz="1200">
                <a:effectLst/>
                <a:latin typeface="Arial" panose="020B0604020202020204" pitchFamily="34" charset="0"/>
                <a:ea typeface="Times New Roman" panose="02020603050405020304" pitchFamily="18" charset="0"/>
                <a:cs typeface="Arial" panose="020B0604020202020204" pitchFamily="34" charset="0"/>
              </a:rPr>
              <a:t>Divide the class into groups of five. For smaller groups select one or more members to complete the relay twice.</a:t>
            </a:r>
          </a:p>
          <a:p>
            <a:pPr marL="742950" marR="0" lvl="1" indent="-285750" fontAlgn="base">
              <a:spcBef>
                <a:spcPts val="0"/>
              </a:spcBef>
              <a:spcAft>
                <a:spcPts val="0"/>
              </a:spcAft>
              <a:buFont typeface="+mj-lt"/>
              <a:buAutoNum type="alphaLcPeriod"/>
            </a:pPr>
            <a:r>
              <a:rPr lang="en-US" sz="1200">
                <a:effectLst/>
                <a:latin typeface="Arial" panose="020B0604020202020204" pitchFamily="34" charset="0"/>
                <a:ea typeface="Times New Roman" panose="02020603050405020304" pitchFamily="18" charset="0"/>
                <a:cs typeface="Arial" panose="020B0604020202020204" pitchFamily="34" charset="0"/>
              </a:rPr>
              <a:t>Each group should form a single line across from where their group’s cards are placed face down. </a:t>
            </a:r>
          </a:p>
          <a:p>
            <a:pPr marL="742950" marR="0" lvl="1" indent="-285750" fontAlgn="base">
              <a:spcBef>
                <a:spcPts val="0"/>
              </a:spcBef>
              <a:spcAft>
                <a:spcPts val="0"/>
              </a:spcAft>
              <a:buFont typeface="+mj-lt"/>
              <a:buAutoNum type="alphaLcPeriod"/>
            </a:pPr>
            <a:r>
              <a:rPr lang="en-US" sz="1200">
                <a:effectLst/>
                <a:latin typeface="Arial" panose="020B0604020202020204" pitchFamily="34" charset="0"/>
                <a:ea typeface="Times New Roman" panose="02020603050405020304" pitchFamily="18" charset="0"/>
                <a:cs typeface="Arial" panose="020B0604020202020204" pitchFamily="34" charset="0"/>
              </a:rPr>
              <a:t>One at a time, individuals from each team will run to grab a card and return to their group. </a:t>
            </a:r>
          </a:p>
          <a:p>
            <a:pPr marL="742950" marR="0" lvl="1" indent="-285750" fontAlgn="base">
              <a:spcBef>
                <a:spcPts val="0"/>
              </a:spcBef>
              <a:spcAft>
                <a:spcPts val="0"/>
              </a:spcAft>
              <a:buFont typeface="+mj-lt"/>
              <a:buAutoNum type="alphaLcPeriod"/>
            </a:pPr>
            <a:r>
              <a:rPr lang="en-US" sz="1200">
                <a:effectLst/>
                <a:latin typeface="Arial" panose="020B0604020202020204" pitchFamily="34" charset="0"/>
                <a:ea typeface="Times New Roman" panose="02020603050405020304" pitchFamily="18" charset="0"/>
                <a:cs typeface="Arial" panose="020B0604020202020204" pitchFamily="34" charset="0"/>
              </a:rPr>
              <a:t>When the group has all their cards, they will work to put the cards into the appropriate energy transfer order. The first team done then needs to describe the process indicating how energy is transferred from the sun to them.</a:t>
            </a:r>
          </a:p>
          <a:p>
            <a:pPr marL="742950" marR="0" lvl="1" indent="-285750" fontAlgn="base">
              <a:spcBef>
                <a:spcPts val="0"/>
              </a:spcBef>
              <a:spcAft>
                <a:spcPts val="0"/>
              </a:spcAft>
              <a:buFont typeface="+mj-lt"/>
              <a:buAutoNum type="alphaLcPeriod"/>
            </a:pPr>
            <a:r>
              <a:rPr lang="en-US" sz="1200">
                <a:effectLst/>
                <a:latin typeface="Arial" panose="020B0604020202020204" pitchFamily="34" charset="0"/>
                <a:ea typeface="Times New Roman" panose="02020603050405020304" pitchFamily="18" charset="0"/>
                <a:cs typeface="Arial" panose="020B0604020202020204" pitchFamily="34" charset="0"/>
              </a:rPr>
              <a:t>To make this more physically challenging, you may have the youth do jumping jacks, jump rope, shoot a hoop, or other activity before they can access their cards. Additionally, an obstacle course can be placed between the team and their cards.</a:t>
            </a:r>
          </a:p>
        </p:txBody>
      </p:sp>
      <p:sp>
        <p:nvSpPr>
          <p:cNvPr id="4" name="Slide Number Placeholder 3"/>
          <p:cNvSpPr>
            <a:spLocks noGrp="1"/>
          </p:cNvSpPr>
          <p:nvPr>
            <p:ph type="sldNum" sz="quarter" idx="5"/>
          </p:nvPr>
        </p:nvSpPr>
        <p:spPr/>
        <p:txBody>
          <a:bodyPr/>
          <a:lstStyle/>
          <a:p>
            <a:fld id="{92A9B679-A54B-6B4B-A286-A6EF857F1EC2}" type="slidenum">
              <a:rPr lang="en-US" smtClean="0"/>
              <a:t>13</a:t>
            </a:fld>
            <a:endParaRPr lang="en-US"/>
          </a:p>
        </p:txBody>
      </p:sp>
    </p:spTree>
    <p:extLst>
      <p:ext uri="{BB962C8B-B14F-4D97-AF65-F5344CB8AC3E}">
        <p14:creationId xmlns:p14="http://schemas.microsoft.com/office/powerpoint/2010/main" val="19528552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2A9B679-A54B-6B4B-A286-A6EF857F1EC2}" type="slidenum">
              <a:rPr lang="en-US" smtClean="0"/>
              <a:t>14</a:t>
            </a:fld>
            <a:endParaRPr lang="en-US"/>
          </a:p>
        </p:txBody>
      </p:sp>
    </p:spTree>
    <p:extLst>
      <p:ext uri="{BB962C8B-B14F-4D97-AF65-F5344CB8AC3E}">
        <p14:creationId xmlns:p14="http://schemas.microsoft.com/office/powerpoint/2010/main" val="882961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15000"/>
              </a:lnSpc>
              <a:spcBef>
                <a:spcPts val="0"/>
              </a:spcBef>
              <a:spcAft>
                <a:spcPts val="0"/>
              </a:spcAft>
              <a:buFont typeface="Courier New" panose="02070309020205020404" pitchFamily="49" charset="0"/>
              <a:buNone/>
            </a:pPr>
            <a:r>
              <a:rPr lang="en-US" sz="1200" b="1" i="0" kern="1200">
                <a:solidFill>
                  <a:schemeClr val="tx1"/>
                </a:solidFill>
                <a:effectLst/>
                <a:latin typeface="Arial" panose="020B0604020202020204" pitchFamily="34" charset="0"/>
                <a:ea typeface="+mn-ea"/>
                <a:cs typeface="Arial" panose="020B0604020202020204" pitchFamily="34" charset="0"/>
              </a:rPr>
              <a:t>Allow students a few minutes to look at the picture and silently record what they notice and wonder about it.</a:t>
            </a:r>
          </a:p>
          <a:p>
            <a:pPr marL="0" marR="0" lvl="0" indent="0">
              <a:lnSpc>
                <a:spcPct val="115000"/>
              </a:lnSpc>
              <a:spcBef>
                <a:spcPts val="0"/>
              </a:spcBef>
              <a:spcAft>
                <a:spcPts val="800"/>
              </a:spcAft>
              <a:buFont typeface="Courier New" panose="02070309020205020404" pitchFamily="49" charset="0"/>
              <a:buNone/>
            </a:pPr>
            <a:r>
              <a:rPr lang="en-US" sz="1200" b="1" i="0" kern="1200">
                <a:solidFill>
                  <a:schemeClr val="tx1"/>
                </a:solidFill>
                <a:effectLst/>
                <a:latin typeface="Arial" panose="020B0604020202020204" pitchFamily="34" charset="0"/>
                <a:ea typeface="+mn-ea"/>
                <a:cs typeface="Arial" panose="020B0604020202020204" pitchFamily="34" charset="0"/>
              </a:rPr>
              <a:t>As a group make a list with student ideas about notices/wonders</a:t>
            </a:r>
          </a:p>
          <a:p>
            <a:pPr lvl="0">
              <a:lnSpc>
                <a:spcPct val="115000"/>
              </a:lnSpc>
              <a:spcAft>
                <a:spcPts val="800"/>
              </a:spcAft>
            </a:pPr>
            <a:r>
              <a:rPr lang="en-US" sz="1200" b="1" i="0" kern="1200">
                <a:solidFill>
                  <a:schemeClr val="tx1"/>
                </a:solidFill>
                <a:effectLst/>
                <a:latin typeface="Arial" panose="020B0604020202020204" pitchFamily="34" charset="0"/>
                <a:ea typeface="Calibri"/>
                <a:cs typeface="Arial" panose="020B0604020202020204" pitchFamily="34" charset="0"/>
              </a:rPr>
              <a:t>Some things may include kids playing and having fun. They may also notice that they are outside, there Is sunshine, and grass in most pictures.</a:t>
            </a:r>
          </a:p>
          <a:p>
            <a:pPr lvl="1">
              <a:lnSpc>
                <a:spcPct val="115000"/>
              </a:lnSpc>
              <a:spcAft>
                <a:spcPts val="800"/>
              </a:spcAft>
            </a:pPr>
            <a:endParaRPr lang="en-US" sz="1200" b="1" i="0">
              <a:latin typeface="Arial" panose="020B0604020202020204" pitchFamily="34" charset="0"/>
              <a:cs typeface="Arial" panose="020B0604020202020204" pitchFamily="34" charset="0"/>
            </a:endParaRPr>
          </a:p>
          <a:p>
            <a:r>
              <a:rPr lang="en-US" sz="1200" b="1" i="0">
                <a:latin typeface="Arial" panose="020B0604020202020204" pitchFamily="34" charset="0"/>
                <a:cs typeface="Arial" panose="020B0604020202020204" pitchFamily="34" charset="0"/>
              </a:rPr>
              <a:t>Inquire: </a:t>
            </a:r>
          </a:p>
          <a:p>
            <a:r>
              <a:rPr lang="en-US" sz="1200" b="1">
                <a:latin typeface="Arial" panose="020B0604020202020204" pitchFamily="34" charset="0"/>
                <a:cs typeface="Arial" panose="020B0604020202020204" pitchFamily="34" charset="0"/>
              </a:rPr>
              <a:t>What is your </a:t>
            </a:r>
            <a:r>
              <a:rPr lang="en-US" sz="1200" b="1" baseline="0">
                <a:latin typeface="Arial" panose="020B0604020202020204" pitchFamily="34" charset="0"/>
                <a:cs typeface="Arial" panose="020B0604020202020204" pitchFamily="34" charset="0"/>
              </a:rPr>
              <a:t>favorite physical activity?</a:t>
            </a:r>
          </a:p>
          <a:p>
            <a:endParaRPr lang="en-US" sz="1200" b="1" baseline="0">
              <a:latin typeface="Arial" panose="020B0604020202020204" pitchFamily="34" charset="0"/>
              <a:cs typeface="Arial" panose="020B0604020202020204" pitchFamily="34" charset="0"/>
            </a:endParaRPr>
          </a:p>
          <a:p>
            <a:r>
              <a:rPr lang="en-US" sz="1200" b="1" baseline="0">
                <a:latin typeface="Arial" panose="020B0604020202020204" pitchFamily="34" charset="0"/>
                <a:cs typeface="Arial" panose="020B0604020202020204" pitchFamily="34" charset="0"/>
              </a:rPr>
              <a:t>How do you feel after playing/doing that for a very long time? </a:t>
            </a:r>
          </a:p>
          <a:p>
            <a:r>
              <a:rPr lang="en-US" sz="1200" b="1" i="0" baseline="0">
                <a:latin typeface="Arial" panose="020B0604020202020204" pitchFamily="34" charset="0"/>
                <a:cs typeface="Arial" panose="020B0604020202020204" pitchFamily="34" charset="0"/>
              </a:rPr>
              <a:t>	tired, thirsty, etc. Look for the words energy and hungry.</a:t>
            </a:r>
          </a:p>
          <a:p>
            <a:endParaRPr lang="en-US" sz="1200" b="0" i="1" baseline="0">
              <a:latin typeface="Arial" panose="020B0604020202020204" pitchFamily="34" charset="0"/>
              <a:cs typeface="Arial" panose="020B0604020202020204" pitchFamily="34" charset="0"/>
            </a:endParaRPr>
          </a:p>
          <a:p>
            <a:r>
              <a:rPr lang="en-US" sz="1200" b="1" baseline="0">
                <a:latin typeface="Arial" panose="020B0604020202020204" pitchFamily="34" charset="0"/>
                <a:cs typeface="Arial" panose="020B0604020202020204" pitchFamily="34" charset="0"/>
              </a:rPr>
              <a:t>Why do you think we get hungry after being physically active for a long time?</a:t>
            </a:r>
          </a:p>
          <a:p>
            <a:r>
              <a:rPr lang="en-US" sz="1200" b="1" baseline="0">
                <a:latin typeface="Arial" panose="020B0604020202020204" pitchFamily="34" charset="0"/>
                <a:cs typeface="Arial" panose="020B0604020202020204" pitchFamily="34" charset="0"/>
              </a:rPr>
              <a:t>	Hunger is our body’s way of telling us that it needs nourishment, or food (chemical energy). We eat food to have energy for our body to work. </a:t>
            </a:r>
          </a:p>
        </p:txBody>
      </p:sp>
      <p:sp>
        <p:nvSpPr>
          <p:cNvPr id="4" name="Slide Number Placeholder 3"/>
          <p:cNvSpPr>
            <a:spLocks noGrp="1"/>
          </p:cNvSpPr>
          <p:nvPr>
            <p:ph type="sldNum" sz="quarter" idx="5"/>
          </p:nvPr>
        </p:nvSpPr>
        <p:spPr/>
        <p:txBody>
          <a:bodyPr/>
          <a:lstStyle/>
          <a:p>
            <a:fld id="{92A9B679-A54B-6B4B-A286-A6EF857F1EC2}" type="slidenum">
              <a:rPr lang="en-US" smtClean="0"/>
              <a:t>3</a:t>
            </a:fld>
            <a:endParaRPr lang="en-US"/>
          </a:p>
        </p:txBody>
      </p:sp>
    </p:spTree>
    <p:extLst>
      <p:ext uri="{BB962C8B-B14F-4D97-AF65-F5344CB8AC3E}">
        <p14:creationId xmlns:p14="http://schemas.microsoft.com/office/powerpoint/2010/main" val="3698394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Arial" panose="020B0604020202020204" pitchFamily="34" charset="0"/>
                <a:cs typeface="Arial" panose="020B0604020202020204" pitchFamily="34" charset="0"/>
              </a:rPr>
              <a:t>We just noted that we can be low on energy and need food, a chemical energy, after being physically active; but what is Energy?</a:t>
            </a:r>
          </a:p>
          <a:p>
            <a:r>
              <a:rPr lang="en-US" sz="1200" b="1">
                <a:latin typeface="Arial" panose="020B0604020202020204" pitchFamily="34" charset="0"/>
                <a:cs typeface="Arial" panose="020B0604020202020204" pitchFamily="34" charset="0"/>
              </a:rPr>
              <a:t>	</a:t>
            </a:r>
            <a:r>
              <a:rPr lang="en-US" sz="1200" b="0" i="1">
                <a:latin typeface="Arial" panose="020B0604020202020204" pitchFamily="34" charset="0"/>
                <a:cs typeface="Arial" panose="020B0604020202020204" pitchFamily="34" charset="0"/>
              </a:rPr>
              <a:t>Energy is the power used for a function.</a:t>
            </a:r>
          </a:p>
          <a:p>
            <a:endParaRPr lang="en-US" sz="1200" b="0" i="0" u="none">
              <a:latin typeface="Arial" panose="020B0604020202020204" pitchFamily="34" charset="0"/>
              <a:cs typeface="Arial" panose="020B0604020202020204" pitchFamily="34" charset="0"/>
            </a:endParaRPr>
          </a:p>
          <a:p>
            <a:r>
              <a:rPr lang="en-US" sz="1200" b="1" i="0" u="none">
                <a:latin typeface="Arial" panose="020B0604020202020204" pitchFamily="34" charset="0"/>
                <a:cs typeface="Arial" panose="020B0604020202020204" pitchFamily="34" charset="0"/>
              </a:rPr>
              <a:t>What examples of energy do you see in the picture?</a:t>
            </a:r>
          </a:p>
          <a:p>
            <a:r>
              <a:rPr lang="en-US" sz="1200" b="1" i="0" u="none">
                <a:latin typeface="Arial" panose="020B0604020202020204" pitchFamily="34" charset="0"/>
                <a:cs typeface="Arial" panose="020B0604020202020204" pitchFamily="34" charset="0"/>
              </a:rPr>
              <a:t>	</a:t>
            </a:r>
            <a:r>
              <a:rPr lang="en-US" sz="1200" b="0" i="1" u="none">
                <a:latin typeface="Arial" panose="020B0604020202020204" pitchFamily="34" charset="0"/>
                <a:cs typeface="Arial" panose="020B0604020202020204" pitchFamily="34" charset="0"/>
              </a:rPr>
              <a:t>Allow youth to answer and provide prompts and supplementation to discuss the following:</a:t>
            </a:r>
          </a:p>
          <a:p>
            <a:pPr marL="0" indent="0">
              <a:buFont typeface="Arial" panose="020B0604020202020204" pitchFamily="34" charset="0"/>
              <a:buNone/>
            </a:pPr>
            <a:r>
              <a:rPr lang="en-US" sz="1200" b="0" i="1" u="none">
                <a:latin typeface="Arial" panose="020B0604020202020204" pitchFamily="34" charset="0"/>
                <a:cs typeface="Arial" panose="020B0604020202020204" pitchFamily="34" charset="0"/>
              </a:rPr>
              <a:t>	Kids playing = Physical Energy</a:t>
            </a:r>
          </a:p>
          <a:p>
            <a:pPr marL="0" indent="0">
              <a:buFont typeface="Arial" panose="020B0604020202020204" pitchFamily="34" charset="0"/>
              <a:buNone/>
            </a:pPr>
            <a:r>
              <a:rPr lang="en-US" sz="1200" b="0" i="1" u="none">
                <a:latin typeface="Arial" panose="020B0604020202020204" pitchFamily="34" charset="0"/>
                <a:cs typeface="Arial" panose="020B0604020202020204" pitchFamily="34" charset="0"/>
              </a:rPr>
              <a:t>	Sun = Solar Energy provides heat and light for us as well as energy for grass to grow</a:t>
            </a:r>
          </a:p>
          <a:p>
            <a:pPr marL="0" indent="0">
              <a:buFont typeface="Arial" panose="020B0604020202020204" pitchFamily="34" charset="0"/>
              <a:buNone/>
            </a:pPr>
            <a:r>
              <a:rPr lang="en-US" sz="1200" b="0" i="1" u="none">
                <a:latin typeface="Arial" panose="020B0604020202020204" pitchFamily="34" charset="0"/>
                <a:cs typeface="Arial" panose="020B0604020202020204" pitchFamily="34" charset="0"/>
              </a:rPr>
              <a:t>	Noises = Sound Energy</a:t>
            </a:r>
          </a:p>
          <a:p>
            <a:pPr marL="0" indent="0">
              <a:buFont typeface="Arial" panose="020B0604020202020204" pitchFamily="34" charset="0"/>
              <a:buNone/>
            </a:pPr>
            <a:r>
              <a:rPr lang="en-US" sz="1200" b="0" i="1" u="none">
                <a:latin typeface="Arial" panose="020B0604020202020204" pitchFamily="34" charset="0"/>
                <a:cs typeface="Arial" panose="020B0604020202020204" pitchFamily="34" charset="0"/>
              </a:rPr>
              <a:t>	Grass = Chemical Energy (food for animals)</a:t>
            </a:r>
          </a:p>
          <a:p>
            <a:r>
              <a:rPr lang="en-US" sz="1200" b="0" i="1" u="none">
                <a:latin typeface="Arial" panose="020B0604020202020204" pitchFamily="34" charset="0"/>
                <a:cs typeface="Arial" panose="020B0604020202020204" pitchFamily="34" charset="0"/>
              </a:rPr>
              <a:t>	</a:t>
            </a:r>
          </a:p>
          <a:p>
            <a:r>
              <a:rPr lang="en-US" sz="1200" b="1" i="0" u="none">
                <a:latin typeface="Arial" panose="020B0604020202020204" pitchFamily="34" charset="0"/>
                <a:cs typeface="Arial" panose="020B0604020202020204" pitchFamily="34" charset="0"/>
              </a:rPr>
              <a:t>What other types of energy can you think of?</a:t>
            </a:r>
          </a:p>
          <a:p>
            <a:r>
              <a:rPr lang="en-US" sz="1200" b="1" i="0" u="none">
                <a:latin typeface="Arial" panose="020B0604020202020204" pitchFamily="34" charset="0"/>
                <a:cs typeface="Arial" panose="020B0604020202020204" pitchFamily="34" charset="0"/>
              </a:rPr>
              <a:t>	</a:t>
            </a:r>
            <a:r>
              <a:rPr lang="en-US" sz="1200" b="0" i="1" u="none">
                <a:latin typeface="Arial" panose="020B0604020202020204" pitchFamily="34" charset="0"/>
                <a:cs typeface="Arial" panose="020B0604020202020204" pitchFamily="34" charset="0"/>
              </a:rPr>
              <a:t>Electrical Energy – lights in the classroom</a:t>
            </a:r>
          </a:p>
          <a:p>
            <a:r>
              <a:rPr lang="en-US" sz="1200" b="0" i="1" u="none">
                <a:latin typeface="Arial" panose="020B0604020202020204" pitchFamily="34" charset="0"/>
                <a:cs typeface="Arial" panose="020B0604020202020204" pitchFamily="34" charset="0"/>
              </a:rPr>
              <a:t>	Chemical Energy – fuel for vehicles</a:t>
            </a:r>
          </a:p>
        </p:txBody>
      </p:sp>
      <p:sp>
        <p:nvSpPr>
          <p:cNvPr id="4" name="Slide Number Placeholder 3"/>
          <p:cNvSpPr>
            <a:spLocks noGrp="1"/>
          </p:cNvSpPr>
          <p:nvPr>
            <p:ph type="sldNum" sz="quarter" idx="5"/>
          </p:nvPr>
        </p:nvSpPr>
        <p:spPr/>
        <p:txBody>
          <a:bodyPr/>
          <a:lstStyle/>
          <a:p>
            <a:fld id="{92A9B679-A54B-6B4B-A286-A6EF857F1EC2}" type="slidenum">
              <a:rPr lang="en-US" smtClean="0"/>
              <a:t>4</a:t>
            </a:fld>
            <a:endParaRPr lang="en-US"/>
          </a:p>
        </p:txBody>
      </p:sp>
    </p:spTree>
    <p:extLst>
      <p:ext uri="{BB962C8B-B14F-4D97-AF65-F5344CB8AC3E}">
        <p14:creationId xmlns:p14="http://schemas.microsoft.com/office/powerpoint/2010/main" val="625225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Arial" panose="020B0604020202020204" pitchFamily="34" charset="0"/>
                <a:cs typeface="Arial" panose="020B0604020202020204" pitchFamily="34" charset="0"/>
              </a:rPr>
              <a:t>We noted that there was grass, a form of chemical energy, in the photos. Grass has fiber and vitamins and is eaten by many animals for energy. Would eating</a:t>
            </a:r>
            <a:r>
              <a:rPr lang="en-US" sz="1200" b="1" baseline="0">
                <a:latin typeface="Arial" panose="020B0604020202020204" pitchFamily="34" charset="0"/>
                <a:cs typeface="Arial" panose="020B0604020202020204" pitchFamily="34" charset="0"/>
              </a:rPr>
              <a:t> grass satisfy your hunger? </a:t>
            </a:r>
          </a:p>
          <a:p>
            <a:endParaRPr lang="en-US" sz="1200" b="1" baseline="0">
              <a:latin typeface="Arial" panose="020B0604020202020204" pitchFamily="34" charset="0"/>
              <a:cs typeface="Arial" panose="020B0604020202020204" pitchFamily="34" charset="0"/>
            </a:endParaRPr>
          </a:p>
          <a:p>
            <a:r>
              <a:rPr lang="en-US" sz="1200" b="1" baseline="0">
                <a:latin typeface="Arial" panose="020B0604020202020204" pitchFamily="34" charset="0"/>
                <a:cs typeface="Arial" panose="020B0604020202020204" pitchFamily="34" charset="0"/>
              </a:rPr>
              <a:t>Why not? – </a:t>
            </a:r>
            <a:r>
              <a:rPr lang="en-US" sz="1200" b="0" i="1" baseline="0">
                <a:latin typeface="Arial" panose="020B0604020202020204" pitchFamily="34" charset="0"/>
                <a:cs typeface="Arial" panose="020B0604020202020204" pitchFamily="34" charset="0"/>
              </a:rPr>
              <a:t>Not only would many of us not like the taste of grass, grass isn’t easily digested by humans</a:t>
            </a:r>
            <a:r>
              <a:rPr lang="en-US" sz="1200" b="1" i="1" baseline="0">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fld id="{92A9B679-A54B-6B4B-A286-A6EF857F1EC2}" type="slidenum">
              <a:rPr lang="en-US" smtClean="0"/>
              <a:t>5</a:t>
            </a:fld>
            <a:endParaRPr lang="en-US"/>
          </a:p>
        </p:txBody>
      </p:sp>
    </p:spTree>
    <p:extLst>
      <p:ext uri="{BB962C8B-B14F-4D97-AF65-F5344CB8AC3E}">
        <p14:creationId xmlns:p14="http://schemas.microsoft.com/office/powerpoint/2010/main" val="3046210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p>
          <a:p>
            <a:endParaRPr lang="en-US" sz="1200" b="1" i="1">
              <a:effectLst/>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While we</a:t>
            </a:r>
            <a:r>
              <a:rPr lang="en-US" b="1" baseline="0">
                <a:latin typeface="Arial" panose="020B0604020202020204" pitchFamily="34" charset="0"/>
                <a:cs typeface="Arial" panose="020B0604020202020204" pitchFamily="34" charset="0"/>
              </a:rPr>
              <a:t> can’t digest grass, there are a variety of foods that we can digest and give us a balanced diet. Those foods include:</a:t>
            </a:r>
          </a:p>
          <a:p>
            <a:r>
              <a:rPr lang="en-US" b="0" i="1" baseline="0">
                <a:latin typeface="Arial" panose="020B0604020202020204" pitchFamily="34" charset="0"/>
                <a:cs typeface="Arial" panose="020B0604020202020204" pitchFamily="34" charset="0"/>
              </a:rPr>
              <a:t>(1) </a:t>
            </a:r>
            <a:r>
              <a:rPr lang="en-US" b="1" i="1" baseline="0">
                <a:latin typeface="Arial" panose="020B0604020202020204" pitchFamily="34" charset="0"/>
                <a:cs typeface="Arial" panose="020B0604020202020204" pitchFamily="34" charset="0"/>
              </a:rPr>
              <a:t>Fruits and Vegetables</a:t>
            </a:r>
          </a:p>
          <a:p>
            <a:r>
              <a:rPr lang="en-US" b="0" i="1" baseline="0">
                <a:latin typeface="Arial" panose="020B0604020202020204" pitchFamily="34" charset="0"/>
                <a:cs typeface="Arial" panose="020B0604020202020204" pitchFamily="34" charset="0"/>
              </a:rPr>
              <a:t>(2) </a:t>
            </a:r>
            <a:r>
              <a:rPr lang="en-US" b="1" i="1" baseline="0">
                <a:latin typeface="Arial" panose="020B0604020202020204" pitchFamily="34" charset="0"/>
                <a:cs typeface="Arial" panose="020B0604020202020204" pitchFamily="34" charset="0"/>
              </a:rPr>
              <a:t>Proteins </a:t>
            </a:r>
          </a:p>
          <a:p>
            <a:r>
              <a:rPr lang="en-US" b="0" i="1" baseline="0">
                <a:latin typeface="Arial" panose="020B0604020202020204" pitchFamily="34" charset="0"/>
                <a:cs typeface="Arial" panose="020B0604020202020204" pitchFamily="34" charset="0"/>
              </a:rPr>
              <a:t>(3) </a:t>
            </a:r>
            <a:r>
              <a:rPr lang="en-US" b="1" i="1" baseline="0">
                <a:latin typeface="Arial" panose="020B0604020202020204" pitchFamily="34" charset="0"/>
                <a:cs typeface="Arial" panose="020B0604020202020204" pitchFamily="34" charset="0"/>
              </a:rPr>
              <a:t>Milk (Dairy Products)</a:t>
            </a:r>
          </a:p>
          <a:p>
            <a:r>
              <a:rPr lang="en-US" b="0" i="1" baseline="0">
                <a:latin typeface="Arial" panose="020B0604020202020204" pitchFamily="34" charset="0"/>
                <a:cs typeface="Arial" panose="020B0604020202020204" pitchFamily="34" charset="0"/>
              </a:rPr>
              <a:t>(4) </a:t>
            </a:r>
            <a:r>
              <a:rPr lang="en-US" b="1" i="1" baseline="0">
                <a:latin typeface="Arial" panose="020B0604020202020204" pitchFamily="34" charset="0"/>
                <a:cs typeface="Arial" panose="020B0604020202020204" pitchFamily="34" charset="0"/>
              </a:rPr>
              <a:t>and Grains (bread, rice, pasta)</a:t>
            </a:r>
          </a:p>
          <a:p>
            <a:endParaRPr lang="en-US" b="1" baseline="0">
              <a:latin typeface="Arial" panose="020B0604020202020204" pitchFamily="34" charset="0"/>
              <a:cs typeface="Arial" panose="020B0604020202020204" pitchFamily="34" charset="0"/>
            </a:endParaRPr>
          </a:p>
          <a:p>
            <a:r>
              <a:rPr lang="en-US" b="1" baseline="0">
                <a:latin typeface="Arial" panose="020B0604020202020204" pitchFamily="34" charset="0"/>
                <a:cs typeface="Arial" panose="020B0604020202020204" pitchFamily="34" charset="0"/>
              </a:rPr>
              <a:t>However, do you know where we get these nutritious foods from?</a:t>
            </a:r>
          </a:p>
          <a:p>
            <a:r>
              <a:rPr lang="en-US" b="0" i="1" baseline="0">
                <a:latin typeface="Arial" panose="020B0604020202020204" pitchFamily="34" charset="0"/>
                <a:cs typeface="Arial" panose="020B0604020202020204" pitchFamily="34" charset="0"/>
              </a:rPr>
              <a:t>	Fruits and Vegetables grow from plants (like grass)</a:t>
            </a:r>
          </a:p>
          <a:p>
            <a:r>
              <a:rPr lang="en-US" b="0" i="1" baseline="0">
                <a:latin typeface="Arial" panose="020B0604020202020204" pitchFamily="34" charset="0"/>
                <a:cs typeface="Arial" panose="020B0604020202020204" pitchFamily="34" charset="0"/>
              </a:rPr>
              <a:t>	Breads, rice, pasta are made from grains that grow on plants (like grass)</a:t>
            </a:r>
          </a:p>
          <a:p>
            <a:r>
              <a:rPr lang="en-US" b="0" i="1" baseline="0">
                <a:latin typeface="Arial" panose="020B0604020202020204" pitchFamily="34" charset="0"/>
                <a:cs typeface="Arial" panose="020B0604020202020204" pitchFamily="34" charset="0"/>
              </a:rPr>
              <a:t>	Meat and dairy products come from the animals that eat the grass.</a:t>
            </a:r>
          </a:p>
        </p:txBody>
      </p:sp>
      <p:sp>
        <p:nvSpPr>
          <p:cNvPr id="4" name="Slide Number Placeholder 3"/>
          <p:cNvSpPr>
            <a:spLocks noGrp="1"/>
          </p:cNvSpPr>
          <p:nvPr>
            <p:ph type="sldNum" sz="quarter" idx="5"/>
          </p:nvPr>
        </p:nvSpPr>
        <p:spPr/>
        <p:txBody>
          <a:bodyPr/>
          <a:lstStyle/>
          <a:p>
            <a:fld id="{92A9B679-A54B-6B4B-A286-A6EF857F1EC2}" type="slidenum">
              <a:rPr lang="en-US" smtClean="0"/>
              <a:t>6</a:t>
            </a:fld>
            <a:endParaRPr lang="en-US"/>
          </a:p>
        </p:txBody>
      </p:sp>
    </p:spTree>
    <p:extLst>
      <p:ext uri="{BB962C8B-B14F-4D97-AF65-F5344CB8AC3E}">
        <p14:creationId xmlns:p14="http://schemas.microsoft.com/office/powerpoint/2010/main" val="695189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a:latin typeface="Arial" panose="020B0604020202020204" pitchFamily="34" charset="0"/>
                <a:cs typeface="Arial" panose="020B0604020202020204" pitchFamily="34" charset="0"/>
              </a:rPr>
              <a:t>While all the foods are important for a balanced diet, we are going to look specifically at the proteins from meats and dairy products. Proteins can be found in plant-based foods as well; however, we will focus on animal-based proteins for today.</a:t>
            </a:r>
          </a:p>
          <a:p>
            <a:endParaRPr lang="en-US" sz="1200" b="1" baseline="0">
              <a:latin typeface="Arial" panose="020B0604020202020204" pitchFamily="34" charset="0"/>
              <a:cs typeface="Arial" panose="020B0604020202020204" pitchFamily="34" charset="0"/>
            </a:endParaRPr>
          </a:p>
          <a:p>
            <a:r>
              <a:rPr lang="en-US" sz="1200" b="1" baseline="0">
                <a:latin typeface="Arial" panose="020B0604020202020204" pitchFamily="34" charset="0"/>
                <a:cs typeface="Arial" panose="020B0604020202020204" pitchFamily="34" charset="0"/>
              </a:rPr>
              <a:t>Meats are known for the proteins that they provide, but they also contain a variety of vitamins and minerals that make sure our bodies run properly</a:t>
            </a:r>
          </a:p>
          <a:p>
            <a:endParaRPr lang="en-US" sz="1200" b="1" baseline="0">
              <a:latin typeface="Arial" panose="020B0604020202020204" pitchFamily="34" charset="0"/>
              <a:cs typeface="Arial" panose="020B0604020202020204" pitchFamily="34" charset="0"/>
            </a:endParaRPr>
          </a:p>
          <a:p>
            <a:r>
              <a:rPr lang="en-US" sz="1200" b="1" baseline="0">
                <a:latin typeface="Arial" panose="020B0604020202020204" pitchFamily="34" charset="0"/>
                <a:cs typeface="Arial" panose="020B0604020202020204" pitchFamily="34" charset="0"/>
              </a:rPr>
              <a:t>Dairy products, most known for the calcium they provide, provide proteins and a variety of minerals and vitamins.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baseline="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a:latin typeface="Arial" panose="020B0604020202020204" pitchFamily="34" charset="0"/>
                <a:cs typeface="Arial" panose="020B0604020202020204" pitchFamily="34" charset="0"/>
              </a:rPr>
              <a:t>Proteins are chemical energy that  are important for building bones, muscles, blood, and skin. </a:t>
            </a:r>
          </a:p>
        </p:txBody>
      </p:sp>
      <p:sp>
        <p:nvSpPr>
          <p:cNvPr id="4" name="Slide Number Placeholder 3"/>
          <p:cNvSpPr>
            <a:spLocks noGrp="1"/>
          </p:cNvSpPr>
          <p:nvPr>
            <p:ph type="sldNum" sz="quarter" idx="5"/>
          </p:nvPr>
        </p:nvSpPr>
        <p:spPr/>
        <p:txBody>
          <a:bodyPr/>
          <a:lstStyle/>
          <a:p>
            <a:fld id="{92A9B679-A54B-6B4B-A286-A6EF857F1EC2}" type="slidenum">
              <a:rPr lang="en-US" smtClean="0"/>
              <a:t>7</a:t>
            </a:fld>
            <a:endParaRPr lang="en-US"/>
          </a:p>
        </p:txBody>
      </p:sp>
    </p:spTree>
    <p:extLst>
      <p:ext uri="{BB962C8B-B14F-4D97-AF65-F5344CB8AC3E}">
        <p14:creationId xmlns:p14="http://schemas.microsoft.com/office/powerpoint/2010/main" val="16067565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p>
          <a:p>
            <a:endParaRPr lang="en-US" sz="1200" i="1" baseline="0">
              <a:effectLst/>
              <a:latin typeface="Arial" panose="020B0604020202020204" pitchFamily="34" charset="0"/>
              <a:cs typeface="Arial" panose="020B0604020202020204" pitchFamily="34" charset="0"/>
            </a:endParaRPr>
          </a:p>
          <a:p>
            <a:r>
              <a:rPr lang="en-US" sz="1200" i="1" baseline="0">
                <a:latin typeface="Arial" panose="020B0604020202020204" pitchFamily="34" charset="0"/>
                <a:cs typeface="Arial" panose="020B0604020202020204" pitchFamily="34" charset="0"/>
              </a:rPr>
              <a:t>(1) </a:t>
            </a:r>
            <a:r>
              <a:rPr lang="en-US" sz="1200" b="1" baseline="0">
                <a:latin typeface="Arial" panose="020B0604020202020204" pitchFamily="34" charset="0"/>
                <a:cs typeface="Arial" panose="020B0604020202020204" pitchFamily="34" charset="0"/>
              </a:rPr>
              <a:t>Our meats like steak and hamburger as well as our milk products come from cattle. </a:t>
            </a:r>
          </a:p>
          <a:p>
            <a:endParaRPr lang="en-US" sz="1200" baseline="0">
              <a:latin typeface="Arial" panose="020B0604020202020204" pitchFamily="34" charset="0"/>
              <a:cs typeface="Arial" panose="020B0604020202020204" pitchFamily="34" charset="0"/>
            </a:endParaRPr>
          </a:p>
          <a:p>
            <a:r>
              <a:rPr lang="en-US" sz="1200" i="1" baseline="0">
                <a:latin typeface="Arial" panose="020B0604020202020204" pitchFamily="34" charset="0"/>
                <a:cs typeface="Arial" panose="020B0604020202020204" pitchFamily="34" charset="0"/>
              </a:rPr>
              <a:t>(2) </a:t>
            </a:r>
            <a:r>
              <a:rPr lang="en-US" sz="1200" b="1" baseline="0">
                <a:latin typeface="Arial" panose="020B0604020202020204" pitchFamily="34" charset="0"/>
                <a:cs typeface="Arial" panose="020B0604020202020204" pitchFamily="34" charset="0"/>
              </a:rPr>
              <a:t>Cattle eat grass.</a:t>
            </a:r>
          </a:p>
          <a:p>
            <a:endParaRPr lang="en-US" sz="1200" baseline="0">
              <a:latin typeface="Arial" panose="020B0604020202020204" pitchFamily="34" charset="0"/>
              <a:cs typeface="Arial" panose="020B0604020202020204" pitchFamily="34" charset="0"/>
            </a:endParaRPr>
          </a:p>
          <a:p>
            <a:r>
              <a:rPr lang="en-US" sz="1200" i="1" baseline="0">
                <a:latin typeface="Arial" panose="020B0604020202020204" pitchFamily="34" charset="0"/>
                <a:cs typeface="Arial" panose="020B0604020202020204" pitchFamily="34" charset="0"/>
              </a:rPr>
              <a:t>(3) </a:t>
            </a:r>
            <a:r>
              <a:rPr lang="en-US" sz="1200" b="1" baseline="0">
                <a:latin typeface="Arial" panose="020B0604020202020204" pitchFamily="34" charset="0"/>
                <a:cs typeface="Arial" panose="020B0604020202020204" pitchFamily="34" charset="0"/>
              </a:rPr>
              <a:t>Grass utilizes the sun’s energy to grow.</a:t>
            </a:r>
          </a:p>
        </p:txBody>
      </p:sp>
      <p:sp>
        <p:nvSpPr>
          <p:cNvPr id="4" name="Slide Number Placeholder 3"/>
          <p:cNvSpPr>
            <a:spLocks noGrp="1"/>
          </p:cNvSpPr>
          <p:nvPr>
            <p:ph type="sldNum" sz="quarter" idx="5"/>
          </p:nvPr>
        </p:nvSpPr>
        <p:spPr/>
        <p:txBody>
          <a:bodyPr/>
          <a:lstStyle/>
          <a:p>
            <a:fld id="{92A9B679-A54B-6B4B-A286-A6EF857F1EC2}" type="slidenum">
              <a:rPr lang="en-US" smtClean="0"/>
              <a:t>8</a:t>
            </a:fld>
            <a:endParaRPr lang="en-US"/>
          </a:p>
        </p:txBody>
      </p:sp>
    </p:spTree>
    <p:extLst>
      <p:ext uri="{BB962C8B-B14F-4D97-AF65-F5344CB8AC3E}">
        <p14:creationId xmlns:p14="http://schemas.microsoft.com/office/powerpoint/2010/main" val="827118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p>
          <a:p>
            <a:endParaRPr lang="en-US" sz="1200" i="1">
              <a:effectLst/>
              <a:latin typeface="Arial" panose="020B0604020202020204" pitchFamily="34" charset="0"/>
              <a:ea typeface="Aptos" panose="020B0004020202020204" pitchFamily="34" charset="0"/>
              <a:cs typeface="Arial" panose="020B0604020202020204" pitchFamily="34" charset="0"/>
            </a:endParaRPr>
          </a:p>
          <a:p>
            <a:r>
              <a:rPr lang="en-US" sz="1200" b="1" i="0">
                <a:effectLst/>
                <a:latin typeface="Arial" panose="020B0604020202020204" pitchFamily="34" charset="0"/>
                <a:ea typeface="Aptos" panose="020B0004020202020204" pitchFamily="34" charset="0"/>
                <a:cs typeface="Arial" panose="020B0604020202020204" pitchFamily="34" charset="0"/>
              </a:rPr>
              <a:t>Earlier we talked about there being different types of energy.  Can anyone remember the different types we noted earlier? </a:t>
            </a:r>
          </a:p>
          <a:p>
            <a:r>
              <a:rPr lang="en-US" sz="1200" b="0" i="1">
                <a:effectLst/>
                <a:latin typeface="Arial" panose="020B0604020202020204" pitchFamily="34" charset="0"/>
                <a:ea typeface="Aptos" panose="020B0004020202020204" pitchFamily="34" charset="0"/>
                <a:cs typeface="Arial" panose="020B0604020202020204" pitchFamily="34" charset="0"/>
              </a:rPr>
              <a:t>Physical or Mechanical Energy, Solar Energy, Sound Energy, Chemical Energy, Electrical Energy</a:t>
            </a:r>
          </a:p>
          <a:p>
            <a:endParaRPr lang="en-US" sz="1200" b="1" i="0">
              <a:effectLst/>
              <a:latin typeface="Arial" panose="020B0604020202020204" pitchFamily="34" charset="0"/>
              <a:ea typeface="Aptos" panose="020B0004020202020204" pitchFamily="34" charset="0"/>
              <a:cs typeface="Arial" panose="020B0604020202020204" pitchFamily="34" charset="0"/>
            </a:endParaRPr>
          </a:p>
          <a:p>
            <a:r>
              <a:rPr lang="en-US" sz="1200" b="1" i="0">
                <a:effectLst/>
                <a:latin typeface="Arial" panose="020B0604020202020204" pitchFamily="34" charset="0"/>
                <a:ea typeface="Aptos" panose="020B0004020202020204" pitchFamily="34" charset="0"/>
                <a:cs typeface="Arial" panose="020B0604020202020204" pitchFamily="34" charset="0"/>
              </a:rPr>
              <a:t>What type of energy comes from the sun?</a:t>
            </a:r>
          </a:p>
          <a:p>
            <a:endParaRPr lang="en-US" sz="1200" i="1" baseline="0">
              <a:effectLst/>
              <a:latin typeface="Arial" panose="020B0604020202020204" pitchFamily="34" charset="0"/>
              <a:cs typeface="Arial" panose="020B0604020202020204" pitchFamily="34" charset="0"/>
            </a:endParaRPr>
          </a:p>
          <a:p>
            <a:r>
              <a:rPr lang="en-US" sz="1200" i="1" baseline="0">
                <a:latin typeface="Arial" panose="020B0604020202020204" pitchFamily="34" charset="0"/>
                <a:cs typeface="Arial" panose="020B0604020202020204" pitchFamily="34" charset="0"/>
              </a:rPr>
              <a:t>(1) </a:t>
            </a:r>
            <a:r>
              <a:rPr lang="en-US" sz="1200" b="0" i="1" baseline="0">
                <a:latin typeface="Arial" panose="020B0604020202020204" pitchFamily="34" charset="0"/>
                <a:cs typeface="Arial" panose="020B0604020202020204" pitchFamily="34" charset="0"/>
              </a:rPr>
              <a:t>solar energy </a:t>
            </a:r>
          </a:p>
          <a:p>
            <a:endParaRPr lang="en-US" sz="1200" baseline="0">
              <a:latin typeface="Arial" panose="020B0604020202020204" pitchFamily="34" charset="0"/>
              <a:cs typeface="Arial" panose="020B0604020202020204" pitchFamily="34" charset="0"/>
            </a:endParaRPr>
          </a:p>
          <a:p>
            <a:r>
              <a:rPr lang="en-US" sz="1200" b="1" baseline="0">
                <a:latin typeface="Arial" panose="020B0604020202020204" pitchFamily="34" charset="0"/>
                <a:cs typeface="Arial" panose="020B0604020202020204" pitchFamily="34" charset="0"/>
              </a:rPr>
              <a:t>Plants utilize this solar energy during photosynthesis to convert water and carbon dioxide into nutrients. What type of energy are these nutrients?</a:t>
            </a:r>
          </a:p>
          <a:p>
            <a:endParaRPr lang="en-US" sz="1200" b="1" baseline="0">
              <a:latin typeface="Arial" panose="020B0604020202020204" pitchFamily="34" charset="0"/>
              <a:cs typeface="Arial" panose="020B0604020202020204" pitchFamily="34" charset="0"/>
            </a:endParaRPr>
          </a:p>
          <a:p>
            <a:r>
              <a:rPr lang="en-US" sz="1200" b="0" i="1" baseline="0">
                <a:latin typeface="Arial" panose="020B0604020202020204" pitchFamily="34" charset="0"/>
                <a:cs typeface="Arial" panose="020B0604020202020204" pitchFamily="34" charset="0"/>
              </a:rPr>
              <a:t>(2) Chemical Energy </a:t>
            </a:r>
          </a:p>
          <a:p>
            <a:endParaRPr lang="en-US" sz="1200" b="0" i="1" baseline="0">
              <a:latin typeface="Arial" panose="020B0604020202020204" pitchFamily="34" charset="0"/>
              <a:cs typeface="Arial" panose="020B0604020202020204" pitchFamily="34" charset="0"/>
            </a:endParaRPr>
          </a:p>
          <a:p>
            <a:r>
              <a:rPr lang="en-US" sz="1200" b="1" baseline="0">
                <a:latin typeface="Arial" panose="020B0604020202020204" pitchFamily="34" charset="0"/>
                <a:cs typeface="Arial" panose="020B0604020202020204" pitchFamily="34" charset="0"/>
              </a:rPr>
              <a:t>This chemical energy is utilized for the production of plant materials. In grass this is used to create the cellulosic structure. Animals (in this case cattle) eat the grass. Their unique stomachs digest the cellulosic structure to obtain energy for life functions and growth. This energy powers the cow’s body, but also builds muscle and creates milk. </a:t>
            </a:r>
          </a:p>
          <a:p>
            <a:r>
              <a:rPr lang="en-US" sz="1200" baseline="0">
                <a:latin typeface="Arial" panose="020B0604020202020204" pitchFamily="34" charset="0"/>
                <a:cs typeface="Arial" panose="020B0604020202020204" pitchFamily="34" charset="0"/>
              </a:rPr>
              <a:t> </a:t>
            </a:r>
          </a:p>
          <a:p>
            <a:r>
              <a:rPr lang="en-US" sz="1200" b="1" baseline="0">
                <a:latin typeface="Arial" panose="020B0604020202020204" pitchFamily="34" charset="0"/>
                <a:cs typeface="Arial" panose="020B0604020202020204" pitchFamily="34" charset="0"/>
              </a:rPr>
              <a:t>The milk and muscle can then be consumed by humans for energy sources to power our bodies. </a:t>
            </a:r>
          </a:p>
          <a:p>
            <a:endParaRPr lang="en-US" sz="1200" b="1" baseline="0">
              <a:latin typeface="Arial" panose="020B0604020202020204" pitchFamily="34" charset="0"/>
              <a:cs typeface="Arial" panose="020B0604020202020204" pitchFamily="34" charset="0"/>
            </a:endParaRPr>
          </a:p>
          <a:p>
            <a:r>
              <a:rPr lang="en-US" sz="1200" b="1" baseline="0">
                <a:latin typeface="Arial" panose="020B0604020202020204" pitchFamily="34" charset="0"/>
                <a:cs typeface="Arial" panose="020B0604020202020204" pitchFamily="34" charset="0"/>
              </a:rPr>
              <a:t>What type of energy does the milk and meat provide us?</a:t>
            </a:r>
          </a:p>
          <a:p>
            <a:endParaRPr lang="en-US" sz="1200" b="1" baseline="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baseline="0">
                <a:latin typeface="Arial" panose="020B0604020202020204" pitchFamily="34" charset="0"/>
                <a:cs typeface="Arial" panose="020B0604020202020204" pitchFamily="34" charset="0"/>
              </a:rPr>
              <a:t>(3) Chemical Energy </a:t>
            </a:r>
          </a:p>
        </p:txBody>
      </p:sp>
      <p:sp>
        <p:nvSpPr>
          <p:cNvPr id="4" name="Slide Number Placeholder 3"/>
          <p:cNvSpPr>
            <a:spLocks noGrp="1"/>
          </p:cNvSpPr>
          <p:nvPr>
            <p:ph type="sldNum" sz="quarter" idx="5"/>
          </p:nvPr>
        </p:nvSpPr>
        <p:spPr/>
        <p:txBody>
          <a:bodyPr/>
          <a:lstStyle/>
          <a:p>
            <a:fld id="{92A9B679-A54B-6B4B-A286-A6EF857F1EC2}" type="slidenum">
              <a:rPr lang="en-US" smtClean="0"/>
              <a:t>9</a:t>
            </a:fld>
            <a:endParaRPr lang="en-US"/>
          </a:p>
        </p:txBody>
      </p:sp>
    </p:spTree>
    <p:extLst>
      <p:ext uri="{BB962C8B-B14F-4D97-AF65-F5344CB8AC3E}">
        <p14:creationId xmlns:p14="http://schemas.microsoft.com/office/powerpoint/2010/main" val="2073583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a:latin typeface="Arial" panose="020B0604020202020204" pitchFamily="34" charset="0"/>
                <a:cs typeface="Arial" panose="020B0604020202020204" pitchFamily="34" charset="0"/>
              </a:rPr>
              <a:t>You may be wondering can’t we just simplify it and get our food straight from the grass.</a:t>
            </a:r>
          </a:p>
          <a:p>
            <a:endParaRPr lang="en-US" sz="1200" b="1" baseline="0">
              <a:latin typeface="Arial" panose="020B0604020202020204" pitchFamily="34" charset="0"/>
              <a:cs typeface="Arial" panose="020B0604020202020204" pitchFamily="34" charset="0"/>
            </a:endParaRPr>
          </a:p>
          <a:p>
            <a:r>
              <a:rPr lang="en-US" sz="1200" b="1" baseline="0">
                <a:latin typeface="Arial" panose="020B0604020202020204" pitchFamily="34" charset="0"/>
                <a:cs typeface="Arial" panose="020B0604020202020204" pitchFamily="34" charset="0"/>
              </a:rPr>
              <a:t>While humans can eat some of the same foods that cows do, like corn, we cannot eat grass. Our bodies don’t digest cellulosic materials like cows do. Cows are a member of a group of animals called ruminants.  Cows have a multi-chambered stomach and can regurgitate or bring their food back into their mouths after swallowing it to chew it some more. </a:t>
            </a: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2A9B679-A54B-6B4B-A286-A6EF857F1EC2}" type="slidenum">
              <a:rPr lang="en-US" smtClean="0"/>
              <a:t>10</a:t>
            </a:fld>
            <a:endParaRPr lang="en-US"/>
          </a:p>
        </p:txBody>
      </p:sp>
    </p:spTree>
    <p:extLst>
      <p:ext uri="{BB962C8B-B14F-4D97-AF65-F5344CB8AC3E}">
        <p14:creationId xmlns:p14="http://schemas.microsoft.com/office/powerpoint/2010/main" val="36723552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i="0">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44397"/>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10" name="Picture Placeholder 9">
            <a:extLst>
              <a:ext uri="{FF2B5EF4-FFF2-40B4-BE49-F238E27FC236}">
                <a16:creationId xmlns:a16="http://schemas.microsoft.com/office/drawing/2014/main" id="{1241CD7A-461C-E4BC-A48B-C644AD5016DE}"/>
              </a:ext>
            </a:extLst>
          </p:cNvPr>
          <p:cNvSpPr>
            <a:spLocks noGrp="1"/>
          </p:cNvSpPr>
          <p:nvPr>
            <p:ph type="pic" sz="quarter" idx="13"/>
          </p:nvPr>
        </p:nvSpPr>
        <p:spPr>
          <a:xfrm>
            <a:off x="7534654" y="0"/>
            <a:ext cx="4657346" cy="6855932"/>
          </a:xfrm>
        </p:spPr>
        <p:txBody>
          <a:bodyPr/>
          <a:lstStyle/>
          <a:p>
            <a:r>
              <a:rPr lang="en-US"/>
              <a:t>Click icon to add picture</a:t>
            </a:r>
          </a:p>
        </p:txBody>
      </p:sp>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3096055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p:nvPicPr>
        <p:blipFill>
          <a:blip r:embed="rId2"/>
          <a:stretch>
            <a:fillRect/>
          </a:stretch>
        </p:blipFill>
        <p:spPr>
          <a:xfrm>
            <a:off x="281835" y="6068860"/>
            <a:ext cx="2502279" cy="644692"/>
          </a:xfrm>
          <a:prstGeom prst="rect">
            <a:avLst/>
          </a:prstGeom>
        </p:spPr>
      </p:pic>
      <p:sp>
        <p:nvSpPr>
          <p:cNvPr id="5" name="Content Placeholder 2">
            <a:extLst>
              <a:ext uri="{FF2B5EF4-FFF2-40B4-BE49-F238E27FC236}">
                <a16:creationId xmlns:a16="http://schemas.microsoft.com/office/drawing/2014/main" id="{729E23B5-8D19-2A64-4CAF-4A9900482DE4}"/>
              </a:ext>
            </a:extLst>
          </p:cNvPr>
          <p:cNvSpPr>
            <a:spLocks noGrp="1"/>
          </p:cNvSpPr>
          <p:nvPr>
            <p:ph sz="half" idx="10"/>
          </p:nvPr>
        </p:nvSpPr>
        <p:spPr>
          <a:xfrm>
            <a:off x="3826701" y="555444"/>
            <a:ext cx="7780352"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66071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249109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41289352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ne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18440448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
        <p:nvSpPr>
          <p:cNvPr id="5" name="Content Placeholder 2">
            <a:extLst>
              <a:ext uri="{FF2B5EF4-FFF2-40B4-BE49-F238E27FC236}">
                <a16:creationId xmlns:a16="http://schemas.microsoft.com/office/drawing/2014/main" id="{DD0B402A-984E-0077-76EE-B4F5B6E11C83}"/>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a:extLst>
              <a:ext uri="{FF2B5EF4-FFF2-40B4-BE49-F238E27FC236}">
                <a16:creationId xmlns:a16="http://schemas.microsoft.com/office/drawing/2014/main" id="{FF936EB0-9731-9915-F1E7-B1FF785B5DE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164555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ne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3">
            <a:extLst>
              <a:ext uri="{FF2B5EF4-FFF2-40B4-BE49-F238E27FC236}">
                <a16:creationId xmlns:a16="http://schemas.microsoft.com/office/drawing/2014/main" id="{D3E2983D-BFBB-BE1B-498D-E0CD551B9724}"/>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68A27D4-20B2-CFD3-18B1-D4646DCA208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4092014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1C38D91D-5F05-15CA-FE61-6460299A792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223F10-33FB-7A01-FFD3-22E3C82EF195}"/>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0211F75B-4B60-3160-09AC-05127AA3AAEB}"/>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962038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H-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31732"/>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166041"/>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a:extLst>
              <a:ext uri="{FF2B5EF4-FFF2-40B4-BE49-F238E27FC236}">
                <a16:creationId xmlns:a16="http://schemas.microsoft.com/office/drawing/2014/main" id="{2CD84AAD-7893-7669-F67A-10536766F1AA}"/>
              </a:ext>
            </a:extLst>
          </p:cNvPr>
          <p:cNvPicPr>
            <a:picLocks noChangeAspect="1"/>
          </p:cNvPicPr>
          <p:nvPr/>
        </p:nvPicPr>
        <p:blipFill>
          <a:blip r:embed="rId3"/>
          <a:srcRect/>
          <a:stretch/>
        </p:blipFill>
        <p:spPr>
          <a:xfrm>
            <a:off x="426844" y="309534"/>
            <a:ext cx="259800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83863A07-0CAD-D357-DEED-AD04E5B260F2}"/>
              </a:ext>
            </a:extLst>
          </p:cNvPr>
          <p:cNvSpPr>
            <a:spLocks noGrp="1"/>
          </p:cNvSpPr>
          <p:nvPr>
            <p:ph type="pic" sz="quarter" idx="13"/>
          </p:nvPr>
        </p:nvSpPr>
        <p:spPr>
          <a:xfrm>
            <a:off x="7534654" y="0"/>
            <a:ext cx="4657346" cy="6858000"/>
          </a:xfrm>
        </p:spPr>
        <p:txBody>
          <a:bodyPr/>
          <a:lstStyle/>
          <a:p>
            <a:r>
              <a:rPr lang="en-US"/>
              <a:t>Click icon to add picture</a:t>
            </a:r>
          </a:p>
        </p:txBody>
      </p:sp>
      <p:pic>
        <p:nvPicPr>
          <p:cNvPr id="5" name="Picture 4">
            <a:extLst>
              <a:ext uri="{FF2B5EF4-FFF2-40B4-BE49-F238E27FC236}">
                <a16:creationId xmlns:a16="http://schemas.microsoft.com/office/drawing/2014/main" id="{B685ED39-91F0-9DFC-8E09-8C862067E599}"/>
              </a:ext>
            </a:extLst>
          </p:cNvPr>
          <p:cNvPicPr>
            <a:picLocks noChangeAspect="1"/>
          </p:cNvPicPr>
          <p:nvPr/>
        </p:nvPicPr>
        <p:blipFill>
          <a:blip r:embed="rId4"/>
          <a:srcRect/>
          <a:stretch/>
        </p:blipFill>
        <p:spPr>
          <a:xfrm>
            <a:off x="3492651" y="369891"/>
            <a:ext cx="539288" cy="548640"/>
          </a:xfrm>
          <a:prstGeom prst="rect">
            <a:avLst/>
          </a:prstGeom>
        </p:spPr>
      </p:pic>
      <p:cxnSp>
        <p:nvCxnSpPr>
          <p:cNvPr id="7" name="Straight Connector 6">
            <a:extLst>
              <a:ext uri="{FF2B5EF4-FFF2-40B4-BE49-F238E27FC236}">
                <a16:creationId xmlns:a16="http://schemas.microsoft.com/office/drawing/2014/main" id="{827325EE-55BC-6444-EEBB-AC9930C56F31}"/>
              </a:ext>
            </a:extLst>
          </p:cNvPr>
          <p:cNvCxnSpPr>
            <a:cxnSpLocks/>
          </p:cNvCxnSpPr>
          <p:nvPr/>
        </p:nvCxnSpPr>
        <p:spPr>
          <a:xfrm>
            <a:off x="3258748" y="375506"/>
            <a:ext cx="0" cy="537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56735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H-Section-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826042"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4130842" y="555444"/>
            <a:ext cx="7476210"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004110B2-6E28-3732-5C7B-6036FB06486A}"/>
              </a:ext>
            </a:extLst>
          </p:cNvPr>
          <p:cNvPicPr>
            <a:picLocks noChangeAspect="1"/>
          </p:cNvPicPr>
          <p:nvPr/>
        </p:nvPicPr>
        <p:blipFill>
          <a:blip r:embed="rId3"/>
          <a:srcRect/>
          <a:stretch/>
        </p:blipFill>
        <p:spPr>
          <a:xfrm>
            <a:off x="3069420" y="6167418"/>
            <a:ext cx="468910" cy="480210"/>
          </a:xfrm>
          <a:prstGeom prst="rect">
            <a:avLst/>
          </a:prstGeom>
        </p:spPr>
      </p:pic>
      <p:cxnSp>
        <p:nvCxnSpPr>
          <p:cNvPr id="6" name="Straight Connector 5">
            <a:extLst>
              <a:ext uri="{FF2B5EF4-FFF2-40B4-BE49-F238E27FC236}">
                <a16:creationId xmlns:a16="http://schemas.microsoft.com/office/drawing/2014/main" id="{E033F9A0-C73F-EAB2-2DEB-BBA51FDB319F}"/>
              </a:ext>
            </a:extLst>
          </p:cNvPr>
          <p:cNvCxnSpPr>
            <a:cxnSpLocks/>
          </p:cNvCxnSpPr>
          <p:nvPr/>
        </p:nvCxnSpPr>
        <p:spPr>
          <a:xfrm>
            <a:off x="2833632" y="6138818"/>
            <a:ext cx="0" cy="5374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10381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eneral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45E9-ECF6-1C66-EA86-00AA4A8A7BF2}"/>
              </a:ext>
            </a:extLst>
          </p:cNvPr>
          <p:cNvSpPr>
            <a:spLocks noGrp="1"/>
          </p:cNvSpPr>
          <p:nvPr>
            <p:ph type="title"/>
          </p:nvPr>
        </p:nvSpPr>
        <p:spPr>
          <a:xfrm>
            <a:off x="839788" y="365125"/>
            <a:ext cx="10515600" cy="1087157"/>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CB15A21-0C93-AEBE-530D-AD400B45EB6F}"/>
              </a:ext>
            </a:extLst>
          </p:cNvPr>
          <p:cNvSpPr>
            <a:spLocks noGrp="1"/>
          </p:cNvSpPr>
          <p:nvPr>
            <p:ph sz="half" idx="2"/>
          </p:nvPr>
        </p:nvSpPr>
        <p:spPr>
          <a:xfrm>
            <a:off x="839788" y="1984665"/>
            <a:ext cx="10514012" cy="397971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p:nvPicPr>
        <p:blipFill>
          <a:blip r:embed="rId2"/>
          <a:stretch>
            <a:fillRect/>
          </a:stretch>
        </p:blipFill>
        <p:spPr>
          <a:xfrm>
            <a:off x="340659" y="6176963"/>
            <a:ext cx="3657600" cy="499672"/>
          </a:xfrm>
          <a:prstGeom prst="rect">
            <a:avLst/>
          </a:prstGeom>
        </p:spPr>
      </p:pic>
      <p:sp>
        <p:nvSpPr>
          <p:cNvPr id="5" name="TextBox 4">
            <a:extLst>
              <a:ext uri="{FF2B5EF4-FFF2-40B4-BE49-F238E27FC236}">
                <a16:creationId xmlns:a16="http://schemas.microsoft.com/office/drawing/2014/main" id="{0E47F6DB-D326-BC79-F07E-45CF7BB7468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433580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3828221" y="555444"/>
            <a:ext cx="7778831"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086585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4123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Volunte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tretch>
            <a:fill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5255868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ewslett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2541772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earn-Mo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3622881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Ev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9979719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laborators">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E081A39A-73A9-1711-68EF-3A9C70C1D7CD}"/>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p:nvPicPr>
        <p:blipFill>
          <a:blip r:embed="rId2"/>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05400"/>
            <a:ext cx="1093788" cy="1116013"/>
          </a:xfrm>
        </p:spPr>
        <p:txBody>
          <a:bodyPr/>
          <a:lstStyle/>
          <a:p>
            <a:r>
              <a:rPr lang="en-US"/>
              <a:t>Click icon to add picture</a:t>
            </a:r>
          </a:p>
        </p:txBody>
      </p:sp>
      <p:sp>
        <p:nvSpPr>
          <p:cNvPr id="2" name="Title 1">
            <a:extLst>
              <a:ext uri="{FF2B5EF4-FFF2-40B4-BE49-F238E27FC236}">
                <a16:creationId xmlns:a16="http://schemas.microsoft.com/office/drawing/2014/main" id="{56D10068-D35B-8B2E-7FF1-9A3607931A51}"/>
              </a:ext>
            </a:extLst>
          </p:cNvPr>
          <p:cNvSpPr>
            <a:spLocks noGrp="1"/>
          </p:cNvSpPr>
          <p:nvPr>
            <p:ph type="title" hasCustomPrompt="1"/>
          </p:nvPr>
        </p:nvSpPr>
        <p:spPr>
          <a:xfrm>
            <a:off x="602166" y="791737"/>
            <a:ext cx="9612351" cy="1103970"/>
          </a:xfrm>
        </p:spPr>
        <p:txBody>
          <a:bodyPr/>
          <a:lstStyle>
            <a:lvl1pPr>
              <a:defRPr>
                <a:solidFill>
                  <a:srgbClr val="0033A0"/>
                </a:solidFill>
              </a:defRPr>
            </a:lvl1pPr>
          </a:lstStyle>
          <a:p>
            <a:r>
              <a:rPr lang="en-US" dirty="0"/>
              <a:t>Collaborators</a:t>
            </a:r>
          </a:p>
        </p:txBody>
      </p:sp>
      <p:sp>
        <p:nvSpPr>
          <p:cNvPr id="4" name="Text Placeholder 3">
            <a:extLst>
              <a:ext uri="{FF2B5EF4-FFF2-40B4-BE49-F238E27FC236}">
                <a16:creationId xmlns:a16="http://schemas.microsoft.com/office/drawing/2014/main" id="{CA91E26A-3E95-B470-8962-BBDC89F03D1B}"/>
              </a:ext>
            </a:extLst>
          </p:cNvPr>
          <p:cNvSpPr>
            <a:spLocks noGrp="1"/>
          </p:cNvSpPr>
          <p:nvPr>
            <p:ph type="body" sz="quarter" idx="15"/>
          </p:nvPr>
        </p:nvSpPr>
        <p:spPr>
          <a:xfrm>
            <a:off x="1917700" y="2119313"/>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5C6D7250-63ED-43EF-EC04-2C076024009F}"/>
              </a:ext>
            </a:extLst>
          </p:cNvPr>
          <p:cNvSpPr>
            <a:spLocks noGrp="1"/>
          </p:cNvSpPr>
          <p:nvPr>
            <p:ph type="body" sz="quarter" idx="16"/>
          </p:nvPr>
        </p:nvSpPr>
        <p:spPr>
          <a:xfrm>
            <a:off x="1917700" y="3633369"/>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2" name="Text Placeholder 3">
            <a:extLst>
              <a:ext uri="{FF2B5EF4-FFF2-40B4-BE49-F238E27FC236}">
                <a16:creationId xmlns:a16="http://schemas.microsoft.com/office/drawing/2014/main" id="{DAE0FFB3-3075-9978-2122-B0DE914CCE8C}"/>
              </a:ext>
            </a:extLst>
          </p:cNvPr>
          <p:cNvSpPr>
            <a:spLocks noGrp="1"/>
          </p:cNvSpPr>
          <p:nvPr>
            <p:ph type="body" sz="quarter" idx="17"/>
          </p:nvPr>
        </p:nvSpPr>
        <p:spPr>
          <a:xfrm>
            <a:off x="1917700" y="5105400"/>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4" name="TextBox 13">
            <a:extLst>
              <a:ext uri="{FF2B5EF4-FFF2-40B4-BE49-F238E27FC236}">
                <a16:creationId xmlns:a16="http://schemas.microsoft.com/office/drawing/2014/main" id="{5A6ED2FF-BCDF-9DC7-CC21-9814C65D8D2C}"/>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42821327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reen - And Justice For All">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1892D32-3E72-E9A6-6A36-F519DC80A4CC}"/>
              </a:ext>
            </a:extLst>
          </p:cNvPr>
          <p:cNvSpPr>
            <a:spLocks noGrp="1"/>
          </p:cNvSpPr>
          <p:nvPr>
            <p:ph type="title" hasCustomPrompt="1"/>
          </p:nvPr>
        </p:nvSpPr>
        <p:spPr>
          <a:xfrm>
            <a:off x="4704080" y="228600"/>
            <a:ext cx="6598920" cy="295275"/>
          </a:xfrm>
        </p:spPr>
        <p:txBody>
          <a:bodyPr>
            <a:normAutofit/>
          </a:bodyPr>
          <a:lstStyle>
            <a:lvl1pPr>
              <a:defRPr sz="800">
                <a:solidFill>
                  <a:srgbClr val="00774B"/>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b="63833"/>
          <a:stretch>
            <a:fillRect/>
          </a:stretch>
        </p:blipFill>
        <p:spPr>
          <a:xfrm>
            <a:off x="6349" y="0"/>
            <a:ext cx="12179302" cy="248031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bg1"/>
                </a:solidFill>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416320"/>
          </a:xfrm>
          <a:prstGeom prst="rect">
            <a:avLst/>
          </a:prstGeom>
          <a:noFill/>
        </p:spPr>
        <p:txBody>
          <a:bodyPr wrap="square" lIns="0" tIns="0" rIns="0" bIns="0" rtlCol="0">
            <a:spAutoFit/>
          </a:bodyPr>
          <a:lstStyle/>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In accordance with Federal law and the U.S. Department of Agriculture (USDA) civil rights regulations and policies, this institution is prohibited from discriminating on the basis of race, color, national origin (including limited English proficiency), sex, age, disability, and reprisal or retaliation for prior civil rights activity.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American Sign Language) should contact the responsible State or local Agency that administers the program or contact USDA through the Telecommunications Relay Service at 711 (voice and TTY).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To file a program discrimination complaint, a complainant should complete a Form AD-3027, USDA Program Discrimination Complaint Form, which can be obtained online at </a:t>
            </a:r>
            <a:r>
              <a:rPr lang="en-US" sz="12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2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USDA. The letter must contain the complainant’s name, address, telephone number, and a written description of the alleged discriminatory action in sufficient detail to inform the Office of the Assistant Secretary for Civil Rights (OASCR) about the nature and date of an alleged civil rights violation. The completed AD-3027 form or letter must be submitted to USDA by: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20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email: </a:t>
            </a:r>
            <a:r>
              <a:rPr lang="en-US" sz="120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3" name="Title 1">
            <a:extLst>
              <a:ext uri="{FF2B5EF4-FFF2-40B4-BE49-F238E27FC236}">
                <a16:creationId xmlns:a16="http://schemas.microsoft.com/office/drawing/2014/main" id="{48CAED75-2BDD-5584-6BCB-8B03CB0EE324}"/>
              </a:ext>
            </a:extLst>
          </p:cNvPr>
          <p:cNvSpPr txBox="1">
            <a:spLocks/>
          </p:cNvSpPr>
          <p:nvPr/>
        </p:nvSpPr>
        <p:spPr>
          <a:xfrm>
            <a:off x="838200" y="972229"/>
            <a:ext cx="241300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AND JUSTICE</a:t>
            </a:r>
          </a:p>
        </p:txBody>
      </p:sp>
    </p:spTree>
    <p:extLst>
      <p:ext uri="{BB962C8B-B14F-4D97-AF65-F5344CB8AC3E}">
        <p14:creationId xmlns:p14="http://schemas.microsoft.com/office/powerpoint/2010/main" val="29446780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Orange - And Justice For All">
    <p:spTree>
      <p:nvGrpSpPr>
        <p:cNvPr id="1" name=""/>
        <p:cNvGrpSpPr/>
        <p:nvPr/>
      </p:nvGrpSpPr>
      <p:grpSpPr>
        <a:xfrm>
          <a:off x="0" y="0"/>
          <a:ext cx="0" cy="0"/>
          <a:chOff x="0" y="0"/>
          <a:chExt cx="0" cy="0"/>
        </a:xfrm>
      </p:grpSpPr>
      <p:sp>
        <p:nvSpPr>
          <p:cNvPr id="4" name="Title 13">
            <a:extLst>
              <a:ext uri="{FF2B5EF4-FFF2-40B4-BE49-F238E27FC236}">
                <a16:creationId xmlns:a16="http://schemas.microsoft.com/office/drawing/2014/main" id="{0D72CE46-0366-1B9A-5032-800457B71900}"/>
              </a:ext>
            </a:extLst>
          </p:cNvPr>
          <p:cNvSpPr>
            <a:spLocks noGrp="1"/>
          </p:cNvSpPr>
          <p:nvPr>
            <p:ph type="title" hasCustomPrompt="1"/>
          </p:nvPr>
        </p:nvSpPr>
        <p:spPr>
          <a:xfrm>
            <a:off x="4704080" y="228600"/>
            <a:ext cx="6598920" cy="295275"/>
          </a:xfrm>
        </p:spPr>
        <p:txBody>
          <a:bodyPr>
            <a:normAutofit/>
          </a:bodyPr>
          <a:lstStyle>
            <a:lvl1pPr>
              <a:defRPr sz="800">
                <a:solidFill>
                  <a:srgbClr val="F5851F"/>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l="52" t="1" r="-52" b="57585"/>
          <a:stretch>
            <a:fillRect/>
          </a:stretch>
        </p:blipFill>
        <p:spPr>
          <a:xfrm>
            <a:off x="6349" y="0"/>
            <a:ext cx="12179302" cy="290576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tx1"/>
                </a:solidFill>
                <a:effectLst>
                  <a:outerShdw blurRad="50800" dist="38100" dir="5400000" algn="t" rotWithShape="0">
                    <a:prstClr val="black">
                      <a:alpha val="40000"/>
                    </a:prstClr>
                  </a:outerShdw>
                </a:effectLst>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731791"/>
          </a:xfrm>
          <a:prstGeom prst="rect">
            <a:avLst/>
          </a:prstGeom>
          <a:noFill/>
        </p:spPr>
        <p:txBody>
          <a:bodyPr wrap="square" lIns="0" tIns="0" rIns="0" bIns="0" numCol="2" spcCol="274320" rtlCol="0">
            <a:spAutoFit/>
          </a:bodyPr>
          <a:lstStyle/>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Title IX of the Education Amendments Act of 1972 (Title IX) prohibits discrimination on the basis of sex – including pregnancy or parental status - in educational programs and activities that receive Federal financial assistance. The law also prohibits individuals from exclusion from such programs or activities, or from denial of benefits from such programs or activities based on sex. This prohibition applies to a wide array of public and private schools at the K-12 grade levels, as well as colleges and universities which receive federal funding. A school that is controlled by a religious organization is exempt from Title IX when the law’s requirements would conflict with the organization’s religious tenets. The law requires federally funded education institutions or programs to disseminate Title IX information widely, including the name, address, and telephone number (or other contact information) of the designated Title IX Coordinator.</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Program information is available in languages other than English. Persons with disabilities who require alternative means of communication (e.g., braille, large print, audiotape, American Sign Language) should contact the responsible State or local Agency that administers the program or contact USDA through the Federal Telecommunications Relay Service at 711 (voice and TTY).</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Prior to filing a Title IX complaint with USDA against an institution, a potential complainant may want to find out about the institution’s grievance process and use that process to have the complaint resolved. However, a complainant is not required by law to use the institutional grievance process before filing a complaint with the Office of the Assistant Secretary for Civil Rights (OASCR). If a complainant uses an institutional grievance process and chooses to file the complaint with OASCR, the complaint must be filed with OASCR within 60 days after completion of the institutional grievance process.</a:t>
            </a:r>
          </a:p>
          <a:p>
            <a:pPr>
              <a:spcBef>
                <a:spcPts val="900"/>
              </a:spcBef>
            </a:pP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To file a USDA program discrimination complaint, a complainant should complete Form AD-3027, USDA Program Discrimination Complaint Form, which can be obtained online at </a:t>
            </a:r>
            <a:r>
              <a:rPr lang="en-US" sz="10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0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the USDA office listed below.</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The letter must contain the complainant’s name, address, telephone number, and a written description of the alleged discriminatory action in sufficient detail to inform OASCR about the nature and date of an alleged civil rights violation. The completed AD-3027 form or letter must be submitted to USDA via:</a:t>
            </a:r>
            <a:r>
              <a:rPr lang="en-US" sz="1000" dirty="0">
                <a:effectLst/>
                <a:latin typeface="Arial" panose="020B0604020202020204" pitchFamily="34" charset="0"/>
                <a:cs typeface="Arial" panose="020B0604020202020204" pitchFamily="34" charset="0"/>
              </a:rPr>
              <a:t>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05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email: </a:t>
            </a:r>
            <a:r>
              <a:rPr lang="en-US" sz="105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05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5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050" dirty="0">
                <a:effectLst/>
                <a:latin typeface="Arial" panose="020B0604020202020204" pitchFamily="34" charset="0"/>
                <a:cs typeface="Arial" panose="020B0604020202020204" pitchFamily="34" charset="0"/>
              </a:rPr>
              <a:t> </a:t>
            </a:r>
            <a:endParaRPr lang="en-US" sz="105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3" name="Title 1">
            <a:extLst>
              <a:ext uri="{FF2B5EF4-FFF2-40B4-BE49-F238E27FC236}">
                <a16:creationId xmlns:a16="http://schemas.microsoft.com/office/drawing/2014/main" id="{910485A4-B2A7-77F0-2E9A-72B65CAA8F5D}"/>
              </a:ext>
            </a:extLst>
          </p:cNvPr>
          <p:cNvSpPr txBox="1">
            <a:spLocks/>
          </p:cNvSpPr>
          <p:nvPr/>
        </p:nvSpPr>
        <p:spPr>
          <a:xfrm>
            <a:off x="838200" y="988870"/>
            <a:ext cx="274828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AND</a:t>
            </a:r>
          </a:p>
          <a:p>
            <a:pPr marL="0" indent="0">
              <a:tabLst>
                <a:tab pos="628650" algn="l"/>
              </a:tabLst>
            </a:pPr>
            <a:r>
              <a:rPr lang="en-US" dirty="0">
                <a:solidFill>
                  <a:schemeClr val="tx1"/>
                </a:solidFill>
                <a:effectLst>
                  <a:outerShdw blurRad="50800" dist="38100" dir="5400000" algn="t" rotWithShape="0">
                    <a:prstClr val="black">
                      <a:alpha val="40000"/>
                    </a:prstClr>
                  </a:outerShdw>
                </a:effectLst>
              </a:rPr>
              <a:t>JUSTICE</a:t>
            </a:r>
          </a:p>
        </p:txBody>
      </p:sp>
    </p:spTree>
    <p:extLst>
      <p:ext uri="{BB962C8B-B14F-4D97-AF65-F5344CB8AC3E}">
        <p14:creationId xmlns:p14="http://schemas.microsoft.com/office/powerpoint/2010/main" val="3673026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7392928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9371667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One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3831700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2">
            <a:extLst>
              <a:ext uri="{FF2B5EF4-FFF2-40B4-BE49-F238E27FC236}">
                <a16:creationId xmlns:a16="http://schemas.microsoft.com/office/drawing/2014/main" id="{2E1F32A6-0CD7-944B-DCDB-6AD591FDB5ED}"/>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3">
            <a:extLst>
              <a:ext uri="{FF2B5EF4-FFF2-40B4-BE49-F238E27FC236}">
                <a16:creationId xmlns:a16="http://schemas.microsoft.com/office/drawing/2014/main" id="{0A8DE8B2-7F8E-67A5-CD92-5B23F43BAD4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480130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3">
            <a:extLst>
              <a:ext uri="{FF2B5EF4-FFF2-40B4-BE49-F238E27FC236}">
                <a16:creationId xmlns:a16="http://schemas.microsoft.com/office/drawing/2014/main" id="{52573394-94A9-F18E-4E7F-0BDD50F141BD}"/>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FD6FBD4-501B-FD91-2DD4-1F2CEF94A8DA}"/>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100902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99DDA65A-25A0-676F-174C-9B75CB4986A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10C4DBB-8293-CDA6-112D-D25C7F0ACD4E}"/>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AC1F258E-EA2C-C63D-F114-0A82A59FE8E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42573368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10/9/25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61675"/>
            <a:ext cx="7265713" cy="461665"/>
          </a:xfrm>
          <a:prstGeom prst="rect">
            <a:avLst/>
          </a:prstGeom>
          <a:noFill/>
        </p:spPr>
        <p:txBody>
          <a:bodyPr wrap="square" rtlCol="0">
            <a:spAutoFit/>
          </a:bodyPr>
          <a:lstStyle/>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2C465A10-4CB2-51A4-CF57-F45361009BF9}"/>
              </a:ext>
            </a:extLst>
          </p:cNvPr>
          <p:cNvSpPr>
            <a:spLocks noGrp="1"/>
          </p:cNvSpPr>
          <p:nvPr>
            <p:ph type="pic" sz="quarter" idx="13"/>
          </p:nvPr>
        </p:nvSpPr>
        <p:spPr>
          <a:xfrm>
            <a:off x="7534654" y="0"/>
            <a:ext cx="4657346" cy="6855932"/>
          </a:xfrm>
        </p:spPr>
        <p:txBody>
          <a:bodyPr/>
          <a:lstStyle/>
          <a:p>
            <a:r>
              <a:rPr lang="en-US"/>
              <a:t>Click icon to add picture</a:t>
            </a:r>
          </a:p>
        </p:txBody>
      </p:sp>
    </p:spTree>
    <p:extLst>
      <p:ext uri="{BB962C8B-B14F-4D97-AF65-F5344CB8AC3E}">
        <p14:creationId xmlns:p14="http://schemas.microsoft.com/office/powerpoint/2010/main" val="3540496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0DBFB06-D1AB-A149-9120-0AF75E3AE9D9}" type="datetimeFigureOut">
              <a:rPr lang="en-US" smtClean="0"/>
              <a:t>10/9/25</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113332152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7" r:id="rId20"/>
    <p:sldLayoutId id="2147483690" r:id="rId21"/>
    <p:sldLayoutId id="2147483691" r:id="rId22"/>
    <p:sldLayoutId id="2147483692" r:id="rId23"/>
    <p:sldLayoutId id="2147483693" r:id="rId24"/>
    <p:sldLayoutId id="2147483694" r:id="rId25"/>
    <p:sldLayoutId id="2147483695" r:id="rId26"/>
    <p:sldLayoutId id="2147483696" r:id="rId27"/>
  </p:sldLayoutIdLst>
  <p:txStyles>
    <p:titleStyle>
      <a:lvl1pPr algn="l" defTabSz="914400" rtl="0" eaLnBrk="1" latinLnBrk="0" hangingPunct="1">
        <a:lnSpc>
          <a:spcPct val="90000"/>
        </a:lnSpc>
        <a:spcBef>
          <a:spcPct val="0"/>
        </a:spcBef>
        <a:buNone/>
        <a:defRPr sz="4400" b="1" i="0"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40">
          <p15:clr>
            <a:srgbClr val="F26B43"/>
          </p15:clr>
        </p15:guide>
        <p15:guide id="4" pos="7440">
          <p15:clr>
            <a:srgbClr val="F26B43"/>
          </p15:clr>
        </p15:guide>
        <p15:guide id="5" orient="horz" pos="4176">
          <p15:clr>
            <a:srgbClr val="F26B43"/>
          </p15:clr>
        </p15:guide>
        <p15:guide id="6" pos="96">
          <p15:clr>
            <a:srgbClr val="F26B43"/>
          </p15:clr>
        </p15:guide>
        <p15:guide id="7" pos="7584">
          <p15:clr>
            <a:srgbClr val="F26B43"/>
          </p15:clr>
        </p15:guide>
        <p15:guide id="8" orient="horz" pos="16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42.jpeg"/><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0.xml"/><Relationship Id="rId1" Type="http://schemas.openxmlformats.org/officeDocument/2006/relationships/video" Target="https://www.youtube.com/embed/hkPN8cE9e7o?feature=oembed" TargetMode="External"/><Relationship Id="rId4"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jpe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4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34.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40.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a:t>Adopt-A-Cow:  Beef</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p:txBody>
          <a:bodyPr anchor="ctr">
            <a:normAutofit fontScale="92500" lnSpcReduction="10000"/>
          </a:bodyPr>
          <a:lstStyle/>
          <a:p>
            <a:r>
              <a:rPr lang="en-US" sz="3600" b="1">
                <a:latin typeface="Arial" panose="020B0604020202020204" pitchFamily="34" charset="0"/>
                <a:cs typeface="Arial" panose="020B0604020202020204" pitchFamily="34" charset="0"/>
              </a:rPr>
              <a:t>Lesson 4</a:t>
            </a:r>
          </a:p>
          <a:p>
            <a:r>
              <a:rPr lang="en-US" sz="3600" i="1">
                <a:latin typeface="Arial" panose="020B0604020202020204" pitchFamily="34" charset="0"/>
                <a:cs typeface="Arial" panose="020B0604020202020204" pitchFamily="34" charset="0"/>
              </a:rPr>
              <a:t>Energy Transfer</a:t>
            </a:r>
          </a:p>
        </p:txBody>
      </p:sp>
      <p:pic>
        <p:nvPicPr>
          <p:cNvPr id="3" name="Picture Placeholder 2">
            <a:extLst>
              <a:ext uri="{FF2B5EF4-FFF2-40B4-BE49-F238E27FC236}">
                <a16:creationId xmlns:a16="http://schemas.microsoft.com/office/drawing/2014/main" id="{14FE4E85-85BC-AD16-AFAF-A563295BAED1}"/>
              </a:ext>
              <a:ext uri="{C183D7F6-B498-43B3-948B-1728B52AA6E4}">
                <adec:decorative xmlns:adec="http://schemas.microsoft.com/office/drawing/2017/decorative" val="1"/>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t="10" b="10"/>
          <a:stretch/>
        </p:blipFill>
        <p:spPr/>
      </p:pic>
    </p:spTree>
    <p:extLst>
      <p:ext uri="{BB962C8B-B14F-4D97-AF65-F5344CB8AC3E}">
        <p14:creationId xmlns:p14="http://schemas.microsoft.com/office/powerpoint/2010/main" val="669750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BFCC6-864C-094B-B112-348C9013208D}"/>
              </a:ext>
            </a:extLst>
          </p:cNvPr>
          <p:cNvSpPr>
            <a:spLocks noGrp="1"/>
          </p:cNvSpPr>
          <p:nvPr>
            <p:ph type="title"/>
          </p:nvPr>
        </p:nvSpPr>
        <p:spPr/>
        <p:txBody>
          <a:bodyPr/>
          <a:lstStyle/>
          <a:p>
            <a:r>
              <a:rPr lang="en-US"/>
              <a:t>Can’t we just simplify it?</a:t>
            </a:r>
          </a:p>
        </p:txBody>
      </p:sp>
      <p:pic>
        <p:nvPicPr>
          <p:cNvPr id="4" name="Picture 3" descr="sun">
            <a:extLst>
              <a:ext uri="{FF2B5EF4-FFF2-40B4-BE49-F238E27FC236}">
                <a16:creationId xmlns:a16="http://schemas.microsoft.com/office/drawing/2014/main" id="{9E03F1BB-3F88-D42D-09A6-E73E362B49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2645" y="2099196"/>
            <a:ext cx="1785079" cy="1785079"/>
          </a:xfrm>
          <a:prstGeom prst="rect">
            <a:avLst/>
          </a:prstGeom>
        </p:spPr>
      </p:pic>
      <p:pic>
        <p:nvPicPr>
          <p:cNvPr id="5" name="Content Placeholder 3" descr="grass">
            <a:extLst>
              <a:ext uri="{FF2B5EF4-FFF2-40B4-BE49-F238E27FC236}">
                <a16:creationId xmlns:a16="http://schemas.microsoft.com/office/drawing/2014/main" id="{BEF63EFB-8CA4-EF68-8748-DA2210583C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97724" y="3689288"/>
            <a:ext cx="4222810" cy="2111406"/>
          </a:xfrm>
          <a:prstGeom prst="rect">
            <a:avLst/>
          </a:prstGeom>
        </p:spPr>
      </p:pic>
      <p:sp>
        <p:nvSpPr>
          <p:cNvPr id="6" name="Bent Arrow 5">
            <a:extLst>
              <a:ext uri="{FF2B5EF4-FFF2-40B4-BE49-F238E27FC236}">
                <a16:creationId xmlns:a16="http://schemas.microsoft.com/office/drawing/2014/main" id="{5EBF49C4-301A-8AD8-3924-D22D1255CC8B}"/>
              </a:ext>
              <a:ext uri="{C183D7F6-B498-43B3-948B-1728B52AA6E4}">
                <adec:decorative xmlns:adec="http://schemas.microsoft.com/office/drawing/2017/decorative" val="1"/>
              </a:ext>
            </a:extLst>
          </p:cNvPr>
          <p:cNvSpPr/>
          <p:nvPr/>
        </p:nvSpPr>
        <p:spPr>
          <a:xfrm rot="5400000">
            <a:off x="2058592" y="2847103"/>
            <a:ext cx="1229136" cy="1049426"/>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tx1"/>
              </a:solidFill>
            </a:endParaRPr>
          </a:p>
        </p:txBody>
      </p:sp>
      <p:sp>
        <p:nvSpPr>
          <p:cNvPr id="7" name="Bent Arrow 6">
            <a:extLst>
              <a:ext uri="{FF2B5EF4-FFF2-40B4-BE49-F238E27FC236}">
                <a16:creationId xmlns:a16="http://schemas.microsoft.com/office/drawing/2014/main" id="{DD6CF60E-722A-A24A-755F-7562C38EBEDC}"/>
              </a:ext>
              <a:ext uri="{C183D7F6-B498-43B3-948B-1728B52AA6E4}">
                <adec:decorative xmlns:adec="http://schemas.microsoft.com/office/drawing/2017/decorative" val="1"/>
              </a:ext>
            </a:extLst>
          </p:cNvPr>
          <p:cNvSpPr/>
          <p:nvPr/>
        </p:nvSpPr>
        <p:spPr>
          <a:xfrm>
            <a:off x="5450537" y="3018539"/>
            <a:ext cx="1229136" cy="1049426"/>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tx1"/>
              </a:solidFill>
            </a:endParaRPr>
          </a:p>
        </p:txBody>
      </p:sp>
      <p:sp>
        <p:nvSpPr>
          <p:cNvPr id="8" name="TextBox 7">
            <a:extLst>
              <a:ext uri="{FF2B5EF4-FFF2-40B4-BE49-F238E27FC236}">
                <a16:creationId xmlns:a16="http://schemas.microsoft.com/office/drawing/2014/main" id="{5989DC87-00B3-2DE7-DE01-2356D83F0020}"/>
              </a:ext>
            </a:extLst>
          </p:cNvPr>
          <p:cNvSpPr txBox="1"/>
          <p:nvPr/>
        </p:nvSpPr>
        <p:spPr>
          <a:xfrm>
            <a:off x="2000185" y="1926251"/>
            <a:ext cx="1345950" cy="830997"/>
          </a:xfrm>
          <a:prstGeom prst="rect">
            <a:avLst/>
          </a:prstGeom>
          <a:noFill/>
        </p:spPr>
        <p:txBody>
          <a:bodyPr wrap="square" rtlCol="0">
            <a:spAutoFit/>
          </a:bodyPr>
          <a:lstStyle/>
          <a:p>
            <a:r>
              <a:rPr lang="en-US" sz="2400" b="1">
                <a:latin typeface="Arial" panose="020B0604020202020204" pitchFamily="34" charset="0"/>
                <a:cs typeface="Arial" panose="020B0604020202020204" pitchFamily="34" charset="0"/>
              </a:rPr>
              <a:t>Solar Energy </a:t>
            </a:r>
          </a:p>
        </p:txBody>
      </p:sp>
      <p:sp>
        <p:nvSpPr>
          <p:cNvPr id="9" name="TextBox 8">
            <a:extLst>
              <a:ext uri="{FF2B5EF4-FFF2-40B4-BE49-F238E27FC236}">
                <a16:creationId xmlns:a16="http://schemas.microsoft.com/office/drawing/2014/main" id="{E36E7724-226E-42F9-96ED-ADE947939315}"/>
              </a:ext>
            </a:extLst>
          </p:cNvPr>
          <p:cNvSpPr txBox="1"/>
          <p:nvPr/>
        </p:nvSpPr>
        <p:spPr>
          <a:xfrm>
            <a:off x="4350388" y="2022939"/>
            <a:ext cx="2238854" cy="1138773"/>
          </a:xfrm>
          <a:prstGeom prst="rect">
            <a:avLst/>
          </a:prstGeom>
          <a:noFill/>
        </p:spPr>
        <p:txBody>
          <a:bodyPr wrap="square" rtlCol="0">
            <a:spAutoFit/>
          </a:bodyPr>
          <a:lstStyle/>
          <a:p>
            <a:pPr algn="ctr"/>
            <a:r>
              <a:rPr lang="en-US" sz="2400" b="1">
                <a:latin typeface="Arial" panose="020B0604020202020204" pitchFamily="34" charset="0"/>
                <a:cs typeface="Arial" panose="020B0604020202020204" pitchFamily="34" charset="0"/>
              </a:rPr>
              <a:t>Chemical Energy</a:t>
            </a:r>
            <a:br>
              <a:rPr lang="en-US" sz="2400" b="1">
                <a:latin typeface="Arial" panose="020B0604020202020204" pitchFamily="34" charset="0"/>
                <a:cs typeface="Arial" panose="020B0604020202020204" pitchFamily="34" charset="0"/>
              </a:rPr>
            </a:br>
            <a:r>
              <a:rPr lang="en-US" sz="2000" i="1">
                <a:latin typeface="Arial" panose="020B0604020202020204" pitchFamily="34" charset="0"/>
                <a:cs typeface="Arial" panose="020B0604020202020204" pitchFamily="34" charset="0"/>
              </a:rPr>
              <a:t>(sugar)</a:t>
            </a:r>
          </a:p>
        </p:txBody>
      </p:sp>
      <p:pic>
        <p:nvPicPr>
          <p:cNvPr id="10" name="Picture 9" descr="black and white picture of kid eating corn off the cob">
            <a:extLst>
              <a:ext uri="{FF2B5EF4-FFF2-40B4-BE49-F238E27FC236}">
                <a16:creationId xmlns:a16="http://schemas.microsoft.com/office/drawing/2014/main" id="{B0F33DB4-0327-BD01-FFDF-66C75BD4512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94021" y="2606213"/>
            <a:ext cx="4385256" cy="2923504"/>
          </a:xfrm>
          <a:prstGeom prst="rect">
            <a:avLst/>
          </a:prstGeom>
        </p:spPr>
      </p:pic>
    </p:spTree>
    <p:extLst>
      <p:ext uri="{BB962C8B-B14F-4D97-AF65-F5344CB8AC3E}">
        <p14:creationId xmlns:p14="http://schemas.microsoft.com/office/powerpoint/2010/main" val="2308969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C3073-7749-1BB9-FF87-4C65C91FECE4}"/>
              </a:ext>
            </a:extLst>
          </p:cNvPr>
          <p:cNvSpPr>
            <a:spLocks noGrp="1"/>
          </p:cNvSpPr>
          <p:nvPr>
            <p:ph type="title" idx="4294967295"/>
          </p:nvPr>
        </p:nvSpPr>
        <p:spPr>
          <a:xfrm>
            <a:off x="0" y="-603703"/>
            <a:ext cx="10515600" cy="429532"/>
          </a:xfrm>
        </p:spPr>
        <p:txBody>
          <a:bodyPr>
            <a:normAutofit fontScale="90000"/>
          </a:bodyPr>
          <a:lstStyle/>
          <a:p>
            <a:r>
              <a:rPr lang="en-US" dirty="0"/>
              <a:t>Explore Ruminant Digestion</a:t>
            </a:r>
          </a:p>
        </p:txBody>
      </p:sp>
      <p:pic>
        <p:nvPicPr>
          <p:cNvPr id="4" name="Online Media 3" descr="Lesson 4: Rumen">
            <a:hlinkClick r:id="" action="ppaction://media"/>
            <a:extLst>
              <a:ext uri="{FF2B5EF4-FFF2-40B4-BE49-F238E27FC236}">
                <a16:creationId xmlns:a16="http://schemas.microsoft.com/office/drawing/2014/main" id="{693BEF8C-6268-2031-DEDF-E01A25D67CBF}"/>
              </a:ext>
            </a:extLst>
          </p:cNvPr>
          <p:cNvPicPr>
            <a:picLocks noRot="1" noChangeAspect="1"/>
          </p:cNvPicPr>
          <p:nvPr>
            <a:videoFile r:link="rId1"/>
          </p:nvPr>
        </p:nvPicPr>
        <p:blipFill>
          <a:blip r:embed="rId4"/>
          <a:stretch>
            <a:fillRect/>
          </a:stretch>
        </p:blipFill>
        <p:spPr>
          <a:xfrm>
            <a:off x="0" y="-15240"/>
            <a:ext cx="12192000" cy="6888480"/>
          </a:xfrm>
          <a:prstGeom prst="rect">
            <a:avLst/>
          </a:prstGeom>
        </p:spPr>
      </p:pic>
    </p:spTree>
    <p:extLst>
      <p:ext uri="{BB962C8B-B14F-4D97-AF65-F5344CB8AC3E}">
        <p14:creationId xmlns:p14="http://schemas.microsoft.com/office/powerpoint/2010/main" val="652801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94356-C8EC-22CF-AA92-AC3415DF661F}"/>
              </a:ext>
            </a:extLst>
          </p:cNvPr>
          <p:cNvSpPr>
            <a:spLocks noGrp="1"/>
          </p:cNvSpPr>
          <p:nvPr>
            <p:ph type="title"/>
          </p:nvPr>
        </p:nvSpPr>
        <p:spPr/>
        <p:txBody>
          <a:bodyPr/>
          <a:lstStyle/>
          <a:p>
            <a:r>
              <a:rPr lang="en-US"/>
              <a:t>Milk and Meat – Chemical Energy</a:t>
            </a:r>
          </a:p>
        </p:txBody>
      </p:sp>
      <p:pic>
        <p:nvPicPr>
          <p:cNvPr id="4" name="Picture 3" descr="variety of different proteins">
            <a:extLst>
              <a:ext uri="{FF2B5EF4-FFF2-40B4-BE49-F238E27FC236}">
                <a16:creationId xmlns:a16="http://schemas.microsoft.com/office/drawing/2014/main" id="{CC0599E5-D602-888C-E023-9E05F94FD9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0168" y="2033358"/>
            <a:ext cx="1872328" cy="1211162"/>
          </a:xfrm>
          <a:prstGeom prst="rect">
            <a:avLst/>
          </a:prstGeom>
        </p:spPr>
      </p:pic>
      <p:sp>
        <p:nvSpPr>
          <p:cNvPr id="7" name="Cross 6">
            <a:extLst>
              <a:ext uri="{FF2B5EF4-FFF2-40B4-BE49-F238E27FC236}">
                <a16:creationId xmlns:a16="http://schemas.microsoft.com/office/drawing/2014/main" id="{26FD6733-A372-93EE-4CC2-51D74E927952}"/>
              </a:ext>
              <a:ext uri="{C183D7F6-B498-43B3-948B-1728B52AA6E4}">
                <adec:decorative xmlns:adec="http://schemas.microsoft.com/office/drawing/2017/decorative" val="1"/>
              </a:ext>
            </a:extLst>
          </p:cNvPr>
          <p:cNvSpPr/>
          <p:nvPr/>
        </p:nvSpPr>
        <p:spPr>
          <a:xfrm>
            <a:off x="1027063" y="3395228"/>
            <a:ext cx="378538" cy="350147"/>
          </a:xfrm>
          <a:prstGeom prst="plus">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variety of dairy products">
            <a:extLst>
              <a:ext uri="{FF2B5EF4-FFF2-40B4-BE49-F238E27FC236}">
                <a16:creationId xmlns:a16="http://schemas.microsoft.com/office/drawing/2014/main" id="{4877B77D-C1D8-5814-90F5-411A1D83F0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0168" y="3938289"/>
            <a:ext cx="1874312" cy="1212445"/>
          </a:xfrm>
          <a:prstGeom prst="rect">
            <a:avLst/>
          </a:prstGeom>
        </p:spPr>
      </p:pic>
      <p:grpSp>
        <p:nvGrpSpPr>
          <p:cNvPr id="10" name="Group 9">
            <a:extLst>
              <a:ext uri="{FF2B5EF4-FFF2-40B4-BE49-F238E27FC236}">
                <a16:creationId xmlns:a16="http://schemas.microsoft.com/office/drawing/2014/main" id="{E3561946-26FD-F6E7-08FF-10BEB9055C10}"/>
              </a:ext>
              <a:ext uri="{C183D7F6-B498-43B3-948B-1728B52AA6E4}">
                <adec:decorative xmlns:adec="http://schemas.microsoft.com/office/drawing/2017/decorative" val="1"/>
              </a:ext>
            </a:extLst>
          </p:cNvPr>
          <p:cNvGrpSpPr/>
          <p:nvPr/>
        </p:nvGrpSpPr>
        <p:grpSpPr>
          <a:xfrm>
            <a:off x="2102163" y="2827485"/>
            <a:ext cx="1474414" cy="1408850"/>
            <a:chOff x="3065393" y="1089462"/>
            <a:chExt cx="1867954" cy="1524597"/>
          </a:xfrm>
        </p:grpSpPr>
        <p:sp>
          <p:nvSpPr>
            <p:cNvPr id="11" name="Right Arrow 10">
              <a:extLst>
                <a:ext uri="{FF2B5EF4-FFF2-40B4-BE49-F238E27FC236}">
                  <a16:creationId xmlns:a16="http://schemas.microsoft.com/office/drawing/2014/main" id="{5FDF19F8-356B-8A2F-9752-C15E3811D5B4}"/>
                </a:ext>
              </a:extLst>
            </p:cNvPr>
            <p:cNvSpPr/>
            <p:nvPr/>
          </p:nvSpPr>
          <p:spPr>
            <a:xfrm>
              <a:off x="3114748" y="1089462"/>
              <a:ext cx="1818599" cy="1524597"/>
            </a:xfrm>
            <a:prstGeom prst="righ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6FEDEEA-32ED-30E3-ACD3-934807A5AA4F}"/>
                </a:ext>
              </a:extLst>
            </p:cNvPr>
            <p:cNvSpPr txBox="1"/>
            <p:nvPr/>
          </p:nvSpPr>
          <p:spPr>
            <a:xfrm>
              <a:off x="3065393" y="1500706"/>
              <a:ext cx="1689260" cy="707886"/>
            </a:xfrm>
            <a:prstGeom prst="rect">
              <a:avLst/>
            </a:prstGeom>
            <a:noFill/>
          </p:spPr>
          <p:txBody>
            <a:bodyPr wrap="square" rtlCol="0">
              <a:spAutoFit/>
            </a:bodyPr>
            <a:lstStyle/>
            <a:p>
              <a:pPr algn="ctr"/>
              <a:r>
                <a:rPr lang="en-US" sz="2000" b="1">
                  <a:solidFill>
                    <a:schemeClr val="bg1"/>
                  </a:solidFill>
                  <a:latin typeface="Arial" panose="020B0604020202020204" pitchFamily="34" charset="0"/>
                  <a:cs typeface="Arial" panose="020B0604020202020204" pitchFamily="34" charset="0"/>
                </a:rPr>
                <a:t>Chemical Energy</a:t>
              </a:r>
            </a:p>
          </p:txBody>
        </p:sp>
      </p:grpSp>
      <p:pic>
        <p:nvPicPr>
          <p:cNvPr id="6" name="Picture 5" descr="diagram showing organs inside of a child’s body">
            <a:extLst>
              <a:ext uri="{FF2B5EF4-FFF2-40B4-BE49-F238E27FC236}">
                <a16:creationId xmlns:a16="http://schemas.microsoft.com/office/drawing/2014/main" id="{774F279E-4586-F542-8DBC-22078A2DE8D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93391" y="2222910"/>
            <a:ext cx="2583745" cy="3118314"/>
          </a:xfrm>
          <a:prstGeom prst="rect">
            <a:avLst/>
          </a:prstGeom>
        </p:spPr>
      </p:pic>
      <p:sp>
        <p:nvSpPr>
          <p:cNvPr id="8" name="TextBox 7">
            <a:extLst>
              <a:ext uri="{FF2B5EF4-FFF2-40B4-BE49-F238E27FC236}">
                <a16:creationId xmlns:a16="http://schemas.microsoft.com/office/drawing/2014/main" id="{4FAC6974-A714-E2DB-96D2-2C563BDADC3B}"/>
              </a:ext>
            </a:extLst>
          </p:cNvPr>
          <p:cNvSpPr txBox="1"/>
          <p:nvPr/>
        </p:nvSpPr>
        <p:spPr>
          <a:xfrm>
            <a:off x="5930110" y="1986751"/>
            <a:ext cx="3149184" cy="2554545"/>
          </a:xfrm>
          <a:prstGeom prst="rect">
            <a:avLst/>
          </a:prstGeom>
          <a:noFill/>
        </p:spPr>
        <p:txBody>
          <a:bodyPr wrap="square" rtlCol="0">
            <a:spAutoFit/>
          </a:bodyPr>
          <a:lstStyle/>
          <a:p>
            <a:r>
              <a:rPr lang="en-US" sz="2000" b="1" u="sng">
                <a:latin typeface="Arial" panose="020B0604020202020204" pitchFamily="34" charset="0"/>
                <a:cs typeface="Arial" panose="020B0604020202020204" pitchFamily="34" charset="0"/>
              </a:rPr>
              <a:t>Proteins produce:</a:t>
            </a:r>
          </a:p>
          <a:p>
            <a:pPr marL="171450" indent="-171450">
              <a:buFont typeface="Arial" panose="020B0604020202020204" pitchFamily="34" charset="0"/>
              <a:buChar char="•"/>
            </a:pPr>
            <a:r>
              <a:rPr lang="en-US" sz="2000">
                <a:latin typeface="Arial" panose="020B0604020202020204" pitchFamily="34" charset="0"/>
                <a:cs typeface="Arial" panose="020B0604020202020204" pitchFamily="34" charset="0"/>
              </a:rPr>
              <a:t>Bones</a:t>
            </a:r>
          </a:p>
          <a:p>
            <a:pPr marL="171450" indent="-171450">
              <a:buFont typeface="Arial" panose="020B0604020202020204" pitchFamily="34" charset="0"/>
              <a:buChar char="•"/>
            </a:pPr>
            <a:r>
              <a:rPr lang="en-US" sz="2000">
                <a:latin typeface="Arial" panose="020B0604020202020204" pitchFamily="34" charset="0"/>
                <a:cs typeface="Arial" panose="020B0604020202020204" pitchFamily="34" charset="0"/>
              </a:rPr>
              <a:t>Muscle</a:t>
            </a:r>
          </a:p>
          <a:p>
            <a:pPr marL="171450" indent="-171450">
              <a:buFont typeface="Arial" panose="020B0604020202020204" pitchFamily="34" charset="0"/>
              <a:buChar char="•"/>
            </a:pPr>
            <a:r>
              <a:rPr lang="en-US" sz="2000">
                <a:latin typeface="Arial" panose="020B0604020202020204" pitchFamily="34" charset="0"/>
                <a:cs typeface="Arial" panose="020B0604020202020204" pitchFamily="34" charset="0"/>
              </a:rPr>
              <a:t>Blood</a:t>
            </a:r>
          </a:p>
          <a:p>
            <a:pPr marL="171450" indent="-171450">
              <a:buFont typeface="Arial" panose="020B0604020202020204" pitchFamily="34" charset="0"/>
              <a:buChar char="•"/>
            </a:pPr>
            <a:r>
              <a:rPr lang="en-US" sz="2000">
                <a:latin typeface="Arial" panose="020B0604020202020204" pitchFamily="34" charset="0"/>
                <a:cs typeface="Arial" panose="020B0604020202020204" pitchFamily="34" charset="0"/>
              </a:rPr>
              <a:t>Skin</a:t>
            </a:r>
          </a:p>
          <a:p>
            <a:pPr marL="171450" indent="-171450">
              <a:buFont typeface="Arial" panose="020B0604020202020204" pitchFamily="34" charset="0"/>
              <a:buChar char="•"/>
            </a:pPr>
            <a:r>
              <a:rPr lang="en-US" sz="2000">
                <a:latin typeface="Arial" panose="020B0604020202020204" pitchFamily="34" charset="0"/>
                <a:cs typeface="Arial" panose="020B0604020202020204" pitchFamily="34" charset="0"/>
              </a:rPr>
              <a:t>Enzymes</a:t>
            </a:r>
          </a:p>
          <a:p>
            <a:pPr marL="171450" indent="-171450">
              <a:buFont typeface="Arial" panose="020B0604020202020204" pitchFamily="34" charset="0"/>
              <a:buChar char="•"/>
            </a:pPr>
            <a:r>
              <a:rPr lang="en-US" sz="2000">
                <a:latin typeface="Arial" panose="020B0604020202020204" pitchFamily="34" charset="0"/>
                <a:cs typeface="Arial" panose="020B0604020202020204" pitchFamily="34" charset="0"/>
              </a:rPr>
              <a:t>Hormones</a:t>
            </a:r>
          </a:p>
          <a:p>
            <a:pPr marL="171450" indent="-171450">
              <a:buFont typeface="Arial" panose="020B0604020202020204" pitchFamily="34" charset="0"/>
              <a:buChar char="•"/>
            </a:pPr>
            <a:r>
              <a:rPr lang="en-US" sz="2000">
                <a:latin typeface="Arial" panose="020B0604020202020204" pitchFamily="34" charset="0"/>
                <a:cs typeface="Arial" panose="020B0604020202020204" pitchFamily="34" charset="0"/>
              </a:rPr>
              <a:t>Nerves</a:t>
            </a:r>
          </a:p>
        </p:txBody>
      </p:sp>
      <p:sp>
        <p:nvSpPr>
          <p:cNvPr id="9" name="TextBox 8">
            <a:extLst>
              <a:ext uri="{FF2B5EF4-FFF2-40B4-BE49-F238E27FC236}">
                <a16:creationId xmlns:a16="http://schemas.microsoft.com/office/drawing/2014/main" id="{20FC9E46-45EF-5076-81CB-A65D538EF9AD}"/>
              </a:ext>
            </a:extLst>
          </p:cNvPr>
          <p:cNvSpPr txBox="1"/>
          <p:nvPr/>
        </p:nvSpPr>
        <p:spPr>
          <a:xfrm>
            <a:off x="8398239" y="2015374"/>
            <a:ext cx="3793761" cy="1908215"/>
          </a:xfrm>
          <a:prstGeom prst="rect">
            <a:avLst/>
          </a:prstGeom>
          <a:noFill/>
        </p:spPr>
        <p:txBody>
          <a:bodyPr wrap="square" rtlCol="0">
            <a:spAutoFit/>
          </a:bodyPr>
          <a:lstStyle/>
          <a:p>
            <a:r>
              <a:rPr lang="en-US" sz="2000" b="1" u="sng">
                <a:latin typeface="Arial" panose="020B0604020202020204" pitchFamily="34" charset="0"/>
                <a:cs typeface="Arial" panose="020B0604020202020204" pitchFamily="34" charset="0"/>
              </a:rPr>
              <a:t>Beef Vitamins &amp; Nutrients:</a:t>
            </a:r>
          </a:p>
          <a:p>
            <a:pPr marL="171450" indent="-171450">
              <a:buFont typeface="Arial" panose="020B0604020202020204" pitchFamily="34" charset="0"/>
              <a:buChar char="•"/>
            </a:pPr>
            <a:r>
              <a:rPr lang="en-US" sz="2000">
                <a:latin typeface="Arial" panose="020B0604020202020204" pitchFamily="34" charset="0"/>
                <a:cs typeface="Arial" panose="020B0604020202020204" pitchFamily="34" charset="0"/>
              </a:rPr>
              <a:t>Vitamin B12 – </a:t>
            </a:r>
            <a:r>
              <a:rPr lang="en-US" i="1">
                <a:latin typeface="Arial" panose="020B0604020202020204" pitchFamily="34" charset="0"/>
                <a:cs typeface="Arial" panose="020B0604020202020204" pitchFamily="34" charset="0"/>
              </a:rPr>
              <a:t>Blood, Brain, Nerves</a:t>
            </a:r>
          </a:p>
          <a:p>
            <a:pPr marL="171450" indent="-171450">
              <a:buFont typeface="Arial" panose="020B0604020202020204" pitchFamily="34" charset="0"/>
              <a:buChar char="•"/>
            </a:pPr>
            <a:r>
              <a:rPr lang="en-US" sz="2000">
                <a:latin typeface="Arial" panose="020B0604020202020204" pitchFamily="34" charset="0"/>
                <a:cs typeface="Arial" panose="020B0604020202020204" pitchFamily="34" charset="0"/>
              </a:rPr>
              <a:t>Riboflavin – </a:t>
            </a:r>
            <a:r>
              <a:rPr lang="en-US" i="1">
                <a:latin typeface="Arial" panose="020B0604020202020204" pitchFamily="34" charset="0"/>
                <a:cs typeface="Arial" panose="020B0604020202020204" pitchFamily="34" charset="0"/>
              </a:rPr>
              <a:t>Energy conversion</a:t>
            </a:r>
            <a:endParaRPr lang="en-US" sz="200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2000">
                <a:latin typeface="Arial" panose="020B0604020202020204" pitchFamily="34" charset="0"/>
                <a:cs typeface="Arial" panose="020B0604020202020204" pitchFamily="34" charset="0"/>
              </a:rPr>
              <a:t>Iron - </a:t>
            </a:r>
            <a:r>
              <a:rPr lang="en-US" i="1">
                <a:latin typeface="Arial" panose="020B0604020202020204" pitchFamily="34" charset="0"/>
                <a:cs typeface="Arial" panose="020B0604020202020204" pitchFamily="34" charset="0"/>
              </a:rPr>
              <a:t>Blood</a:t>
            </a:r>
          </a:p>
          <a:p>
            <a:pPr marL="171450" indent="-171450">
              <a:buFont typeface="Arial" panose="020B0604020202020204" pitchFamily="34" charset="0"/>
              <a:buChar char="•"/>
            </a:pPr>
            <a:r>
              <a:rPr lang="en-US" sz="2000">
                <a:latin typeface="Arial" panose="020B0604020202020204" pitchFamily="34" charset="0"/>
                <a:cs typeface="Arial" panose="020B0604020202020204" pitchFamily="34" charset="0"/>
              </a:rPr>
              <a:t>Zinc – </a:t>
            </a:r>
            <a:r>
              <a:rPr lang="en-US" i="1">
                <a:latin typeface="Arial" panose="020B0604020202020204" pitchFamily="34" charset="0"/>
                <a:cs typeface="Arial" panose="020B0604020202020204" pitchFamily="34" charset="0"/>
              </a:rPr>
              <a:t>Growth, Immune System</a:t>
            </a:r>
          </a:p>
        </p:txBody>
      </p:sp>
      <p:sp>
        <p:nvSpPr>
          <p:cNvPr id="14" name="TextBox 13">
            <a:extLst>
              <a:ext uri="{FF2B5EF4-FFF2-40B4-BE49-F238E27FC236}">
                <a16:creationId xmlns:a16="http://schemas.microsoft.com/office/drawing/2014/main" id="{F5BAB07A-8ED7-B36B-F8D6-E81389E78CA6}"/>
              </a:ext>
            </a:extLst>
          </p:cNvPr>
          <p:cNvSpPr txBox="1"/>
          <p:nvPr/>
        </p:nvSpPr>
        <p:spPr>
          <a:xfrm>
            <a:off x="7817238" y="4398937"/>
            <a:ext cx="1574592" cy="707886"/>
          </a:xfrm>
          <a:prstGeom prst="rect">
            <a:avLst/>
          </a:prstGeom>
          <a:noFill/>
        </p:spPr>
        <p:txBody>
          <a:bodyPr wrap="square" rtlCol="0">
            <a:spAutoFit/>
          </a:bodyPr>
          <a:lstStyle/>
          <a:p>
            <a:pPr algn="ctr"/>
            <a:r>
              <a:rPr lang="en-US" sz="2000" b="1">
                <a:latin typeface="Arial" panose="020B0604020202020204" pitchFamily="34" charset="0"/>
                <a:cs typeface="Arial" panose="020B0604020202020204" pitchFamily="34" charset="0"/>
              </a:rPr>
              <a:t>Physical Energy</a:t>
            </a:r>
            <a:endParaRPr lang="en-US" sz="2000" i="1">
              <a:latin typeface="Arial" panose="020B0604020202020204" pitchFamily="34" charset="0"/>
              <a:cs typeface="Arial" panose="020B0604020202020204" pitchFamily="34" charset="0"/>
            </a:endParaRPr>
          </a:p>
        </p:txBody>
      </p:sp>
      <p:pic>
        <p:nvPicPr>
          <p:cNvPr id="13" name="Picture 12" descr="boy running">
            <a:extLst>
              <a:ext uri="{FF2B5EF4-FFF2-40B4-BE49-F238E27FC236}">
                <a16:creationId xmlns:a16="http://schemas.microsoft.com/office/drawing/2014/main" id="{3B3C9343-5814-09CA-83B6-7792F52915D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288379" y="4256085"/>
            <a:ext cx="1227222" cy="1596452"/>
          </a:xfrm>
          <a:prstGeom prst="rect">
            <a:avLst/>
          </a:prstGeom>
        </p:spPr>
      </p:pic>
    </p:spTree>
    <p:extLst>
      <p:ext uri="{BB962C8B-B14F-4D97-AF65-F5344CB8AC3E}">
        <p14:creationId xmlns:p14="http://schemas.microsoft.com/office/powerpoint/2010/main" val="2044453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4F41B-6AC8-49A8-0847-A4A72D8A1C0D}"/>
              </a:ext>
            </a:extLst>
          </p:cNvPr>
          <p:cNvSpPr>
            <a:spLocks noGrp="1"/>
          </p:cNvSpPr>
          <p:nvPr>
            <p:ph type="title"/>
          </p:nvPr>
        </p:nvSpPr>
        <p:spPr/>
        <p:txBody>
          <a:bodyPr/>
          <a:lstStyle/>
          <a:p>
            <a:r>
              <a:rPr lang="en-US"/>
              <a:t>Energy in Action!</a:t>
            </a:r>
          </a:p>
        </p:txBody>
      </p:sp>
      <p:pic>
        <p:nvPicPr>
          <p:cNvPr id="5" name="Picture 4" descr="sun">
            <a:extLst>
              <a:ext uri="{FF2B5EF4-FFF2-40B4-BE49-F238E27FC236}">
                <a16:creationId xmlns:a16="http://schemas.microsoft.com/office/drawing/2014/main" id="{50817AD2-A1D2-C78E-C26E-E57BEC9730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77642" y="1687507"/>
            <a:ext cx="1967047" cy="1967047"/>
          </a:xfrm>
          <a:prstGeom prst="rect">
            <a:avLst/>
          </a:prstGeom>
        </p:spPr>
      </p:pic>
      <p:pic>
        <p:nvPicPr>
          <p:cNvPr id="8" name="Picture 7" descr="steak on the grill">
            <a:extLst>
              <a:ext uri="{FF2B5EF4-FFF2-40B4-BE49-F238E27FC236}">
                <a16:creationId xmlns:a16="http://schemas.microsoft.com/office/drawing/2014/main" id="{F7CEDC9D-960C-E6B1-0CB7-11048A201F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19768" y="3911853"/>
            <a:ext cx="2127199" cy="1856464"/>
          </a:xfrm>
          <a:prstGeom prst="rect">
            <a:avLst/>
          </a:prstGeom>
        </p:spPr>
      </p:pic>
      <p:pic>
        <p:nvPicPr>
          <p:cNvPr id="7" name="Picture 6" descr="cow eating grass">
            <a:extLst>
              <a:ext uri="{FF2B5EF4-FFF2-40B4-BE49-F238E27FC236}">
                <a16:creationId xmlns:a16="http://schemas.microsoft.com/office/drawing/2014/main" id="{ED93004A-7B17-047B-37AF-19FC075E394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18921" y="1687507"/>
            <a:ext cx="3423650" cy="2286000"/>
          </a:xfrm>
          <a:prstGeom prst="rect">
            <a:avLst/>
          </a:prstGeom>
        </p:spPr>
      </p:pic>
      <p:pic>
        <p:nvPicPr>
          <p:cNvPr id="6" name="Content Placeholder 3">
            <a:extLst>
              <a:ext uri="{FF2B5EF4-FFF2-40B4-BE49-F238E27FC236}">
                <a16:creationId xmlns:a16="http://schemas.microsoft.com/office/drawing/2014/main" id="{97569B0A-A867-34F7-A0B2-28793DBD0954}"/>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530497" y="4379355"/>
            <a:ext cx="3423650" cy="1388962"/>
          </a:xfrm>
          <a:prstGeom prst="rect">
            <a:avLst/>
          </a:prstGeom>
        </p:spPr>
      </p:pic>
      <p:pic>
        <p:nvPicPr>
          <p:cNvPr id="4" name="Picture Placeholder 11" descr="boy flexing muscles">
            <a:extLst>
              <a:ext uri="{FF2B5EF4-FFF2-40B4-BE49-F238E27FC236}">
                <a16:creationId xmlns:a16="http://schemas.microsoft.com/office/drawing/2014/main" id="{53361C2C-29E8-8D90-EFF0-8DAFEF8AE0D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472669" y="1707908"/>
            <a:ext cx="1701478" cy="4060409"/>
          </a:xfrm>
          <a:prstGeom prst="rect">
            <a:avLst/>
          </a:prstGeom>
        </p:spPr>
      </p:pic>
    </p:spTree>
    <p:extLst>
      <p:ext uri="{BB962C8B-B14F-4D97-AF65-F5344CB8AC3E}">
        <p14:creationId xmlns:p14="http://schemas.microsoft.com/office/powerpoint/2010/main" val="17455472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D9F4F-8A3F-EB5F-3260-FD1F4474CAC3}"/>
              </a:ext>
            </a:extLst>
          </p:cNvPr>
          <p:cNvSpPr>
            <a:spLocks noGrp="1"/>
          </p:cNvSpPr>
          <p:nvPr>
            <p:ph type="title"/>
          </p:nvPr>
        </p:nvSpPr>
        <p:spPr/>
        <p:txBody>
          <a:bodyPr>
            <a:normAutofit/>
          </a:bodyPr>
          <a:lstStyle/>
          <a:p>
            <a:r>
              <a:rPr lang="en-US" sz="800" dirty="0"/>
              <a:t>And Justice For All</a:t>
            </a:r>
          </a:p>
        </p:txBody>
      </p:sp>
    </p:spTree>
    <p:extLst>
      <p:ext uri="{BB962C8B-B14F-4D97-AF65-F5344CB8AC3E}">
        <p14:creationId xmlns:p14="http://schemas.microsoft.com/office/powerpoint/2010/main" val="2252790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a:t>Lesson 3 review</a:t>
            </a:r>
          </a:p>
        </p:txBody>
      </p:sp>
      <p:pic>
        <p:nvPicPr>
          <p:cNvPr id="5" name="Content Placeholder 4" descr="hand above the head of a red and white calf">
            <a:extLst>
              <a:ext uri="{FF2B5EF4-FFF2-40B4-BE49-F238E27FC236}">
                <a16:creationId xmlns:a16="http://schemas.microsoft.com/office/drawing/2014/main" id="{963B958E-46C1-7A0F-2E2A-2AA111F4BE14}"/>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435698" y="1629104"/>
            <a:ext cx="6052086" cy="3815256"/>
          </a:xfrm>
        </p:spPr>
      </p:pic>
      <p:pic>
        <p:nvPicPr>
          <p:cNvPr id="6" name="Content Placeholder 4" descr="Doctor">
            <a:extLst>
              <a:ext uri="{FF2B5EF4-FFF2-40B4-BE49-F238E27FC236}">
                <a16:creationId xmlns:a16="http://schemas.microsoft.com/office/drawing/2014/main" id="{8961B5D6-03BB-4AA0-203F-3B8A8922A62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37437" y="2021852"/>
            <a:ext cx="2432450" cy="3422507"/>
          </a:xfrm>
          <a:prstGeom prst="rect">
            <a:avLst/>
          </a:prstGeom>
        </p:spPr>
      </p:pic>
      <p:pic>
        <p:nvPicPr>
          <p:cNvPr id="7" name="Picture 6" descr="a man holding and pointing to an ear tag">
            <a:extLst>
              <a:ext uri="{FF2B5EF4-FFF2-40B4-BE49-F238E27FC236}">
                <a16:creationId xmlns:a16="http://schemas.microsoft.com/office/drawing/2014/main" id="{4349D2BD-9942-4B67-5E2D-8FC198F1869A}"/>
              </a:ext>
            </a:extLst>
          </p:cNvPr>
          <p:cNvPicPr>
            <a:picLocks noChangeAspect="1"/>
          </p:cNvPicPr>
          <p:nvPr/>
        </p:nvPicPr>
        <p:blipFill>
          <a:blip r:embed="rId5"/>
          <a:stretch>
            <a:fillRect/>
          </a:stretch>
        </p:blipFill>
        <p:spPr>
          <a:xfrm>
            <a:off x="9016932" y="1629104"/>
            <a:ext cx="2670572" cy="1864361"/>
          </a:xfrm>
          <a:prstGeom prst="rect">
            <a:avLst/>
          </a:prstGeom>
        </p:spPr>
      </p:pic>
      <p:pic>
        <p:nvPicPr>
          <p:cNvPr id="8" name="Picture 2" descr="2 black calves in a field">
            <a:extLst>
              <a:ext uri="{FF2B5EF4-FFF2-40B4-BE49-F238E27FC236}">
                <a16:creationId xmlns:a16="http://schemas.microsoft.com/office/drawing/2014/main" id="{EC7FC0EE-6E7A-47DE-E3D2-1D1D3C1A0700}"/>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p:blipFill>
        <p:spPr bwMode="auto">
          <a:xfrm>
            <a:off x="8991671" y="3636579"/>
            <a:ext cx="2710369" cy="1807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330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847204A-EEA9-3483-E373-C9D5255E8102}"/>
              </a:ext>
            </a:extLst>
          </p:cNvPr>
          <p:cNvSpPr>
            <a:spLocks noGrp="1"/>
          </p:cNvSpPr>
          <p:nvPr>
            <p:ph type="title"/>
          </p:nvPr>
        </p:nvSpPr>
        <p:spPr/>
        <p:txBody>
          <a:bodyPr/>
          <a:lstStyle/>
          <a:p>
            <a:r>
              <a:rPr lang="en-US"/>
              <a:t>Notice and Wonder</a:t>
            </a:r>
          </a:p>
        </p:txBody>
      </p:sp>
      <p:pic>
        <p:nvPicPr>
          <p:cNvPr id="7" name="Content Placeholder 6" descr="Young child playing baseball">
            <a:extLst>
              <a:ext uri="{FF2B5EF4-FFF2-40B4-BE49-F238E27FC236}">
                <a16:creationId xmlns:a16="http://schemas.microsoft.com/office/drawing/2014/main" id="{ACE89B0B-0B33-18FA-B2A4-DFB885DAC480}"/>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589886" y="1668462"/>
            <a:ext cx="3013700" cy="2008153"/>
          </a:xfrm>
        </p:spPr>
      </p:pic>
      <p:pic>
        <p:nvPicPr>
          <p:cNvPr id="8" name="Content Placeholder 6" descr="Young male playing soccer">
            <a:extLst>
              <a:ext uri="{FF2B5EF4-FFF2-40B4-BE49-F238E27FC236}">
                <a16:creationId xmlns:a16="http://schemas.microsoft.com/office/drawing/2014/main" id="{8A73B760-3715-F1D9-8F30-59215308C4A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89886" y="3810116"/>
            <a:ext cx="3013700" cy="2007921"/>
          </a:xfrm>
          <a:prstGeom prst="rect">
            <a:avLst/>
          </a:prstGeom>
        </p:spPr>
      </p:pic>
      <p:pic>
        <p:nvPicPr>
          <p:cNvPr id="10" name="Content Placeholder 6" descr="2 toddlers walking on a path in a park">
            <a:extLst>
              <a:ext uri="{FF2B5EF4-FFF2-40B4-BE49-F238E27FC236}">
                <a16:creationId xmlns:a16="http://schemas.microsoft.com/office/drawing/2014/main" id="{52E0BDD9-A19C-37AF-3E7D-2B187BFA20DA}"/>
              </a:ext>
            </a:extLst>
          </p:cNvPr>
          <p:cNvPicPr>
            <a:picLocks noChangeAspect="1"/>
          </p:cNvPicPr>
          <p:nvPr/>
        </p:nvPicPr>
        <p:blipFill>
          <a:blip r:embed="rId5" cstate="screen">
            <a:extLst>
              <a:ext uri="{28A0092B-C50C-407E-A947-70E740481C1C}">
                <a14:useLocalDpi xmlns:a14="http://schemas.microsoft.com/office/drawing/2010/main"/>
              </a:ext>
            </a:extLst>
          </a:blip>
          <a:srcRect t="-142"/>
          <a:stretch/>
        </p:blipFill>
        <p:spPr>
          <a:xfrm>
            <a:off x="3769112" y="1671638"/>
            <a:ext cx="4772722" cy="4146515"/>
          </a:xfrm>
          <a:prstGeom prst="rect">
            <a:avLst/>
          </a:prstGeom>
        </p:spPr>
      </p:pic>
      <p:pic>
        <p:nvPicPr>
          <p:cNvPr id="11" name="Content Placeholder 6" descr="2 young girls on playground equipment">
            <a:extLst>
              <a:ext uri="{FF2B5EF4-FFF2-40B4-BE49-F238E27FC236}">
                <a16:creationId xmlns:a16="http://schemas.microsoft.com/office/drawing/2014/main" id="{DD0EB019-3395-F116-59BB-FCB0FA45CE27}"/>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8690982" y="1668462"/>
            <a:ext cx="3000375" cy="2008153"/>
          </a:xfrm>
          <a:prstGeom prst="rect">
            <a:avLst/>
          </a:prstGeom>
        </p:spPr>
      </p:pic>
      <p:pic>
        <p:nvPicPr>
          <p:cNvPr id="12" name="Content Placeholder 6" descr="group of young males playing flag football">
            <a:extLst>
              <a:ext uri="{FF2B5EF4-FFF2-40B4-BE49-F238E27FC236}">
                <a16:creationId xmlns:a16="http://schemas.microsoft.com/office/drawing/2014/main" id="{22FD3A19-9A5A-EF61-B566-50D6937CD80F}"/>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686954" y="3814393"/>
            <a:ext cx="3012229" cy="1999366"/>
          </a:xfrm>
          <a:prstGeom prst="rect">
            <a:avLst/>
          </a:prstGeom>
        </p:spPr>
      </p:pic>
    </p:spTree>
    <p:extLst>
      <p:ext uri="{BB962C8B-B14F-4D97-AF65-F5344CB8AC3E}">
        <p14:creationId xmlns:p14="http://schemas.microsoft.com/office/powerpoint/2010/main" val="3655929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847204A-EEA9-3483-E373-C9D5255E8102}"/>
              </a:ext>
            </a:extLst>
          </p:cNvPr>
          <p:cNvSpPr>
            <a:spLocks noGrp="1"/>
          </p:cNvSpPr>
          <p:nvPr>
            <p:ph type="title"/>
          </p:nvPr>
        </p:nvSpPr>
        <p:spPr/>
        <p:txBody>
          <a:bodyPr/>
          <a:lstStyle/>
          <a:p>
            <a:r>
              <a:rPr lang="en-US"/>
              <a:t>What is energy?</a:t>
            </a:r>
          </a:p>
        </p:txBody>
      </p:sp>
      <p:pic>
        <p:nvPicPr>
          <p:cNvPr id="7" name="Content Placeholder 6">
            <a:extLst>
              <a:ext uri="{FF2B5EF4-FFF2-40B4-BE49-F238E27FC236}">
                <a16:creationId xmlns:a16="http://schemas.microsoft.com/office/drawing/2014/main" id="{ACE89B0B-0B33-18FA-B2A4-DFB885DAC480}"/>
              </a:ext>
              <a:ext uri="{C183D7F6-B498-43B3-948B-1728B52AA6E4}">
                <adec:decorative xmlns:adec="http://schemas.microsoft.com/office/drawing/2017/decorative" val="1"/>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589886" y="1668462"/>
            <a:ext cx="3013700" cy="2008153"/>
          </a:xfrm>
        </p:spPr>
      </p:pic>
      <p:pic>
        <p:nvPicPr>
          <p:cNvPr id="8" name="Content Placeholder 6">
            <a:extLst>
              <a:ext uri="{FF2B5EF4-FFF2-40B4-BE49-F238E27FC236}">
                <a16:creationId xmlns:a16="http://schemas.microsoft.com/office/drawing/2014/main" id="{8A73B760-3715-F1D9-8F30-59215308C4A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89886" y="3810116"/>
            <a:ext cx="3013700" cy="2007921"/>
          </a:xfrm>
          <a:prstGeom prst="rect">
            <a:avLst/>
          </a:prstGeom>
        </p:spPr>
      </p:pic>
      <p:pic>
        <p:nvPicPr>
          <p:cNvPr id="10" name="Content Placeholder 6">
            <a:extLst>
              <a:ext uri="{FF2B5EF4-FFF2-40B4-BE49-F238E27FC236}">
                <a16:creationId xmlns:a16="http://schemas.microsoft.com/office/drawing/2014/main" id="{52E0BDD9-A19C-37AF-3E7D-2B187BFA20D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t="-142"/>
          <a:stretch/>
        </p:blipFill>
        <p:spPr>
          <a:xfrm>
            <a:off x="3769112" y="1671638"/>
            <a:ext cx="4772722" cy="4146515"/>
          </a:xfrm>
          <a:prstGeom prst="rect">
            <a:avLst/>
          </a:prstGeom>
        </p:spPr>
      </p:pic>
      <p:pic>
        <p:nvPicPr>
          <p:cNvPr id="11" name="Content Placeholder 6">
            <a:extLst>
              <a:ext uri="{FF2B5EF4-FFF2-40B4-BE49-F238E27FC236}">
                <a16:creationId xmlns:a16="http://schemas.microsoft.com/office/drawing/2014/main" id="{DD0EB019-3395-F116-59BB-FCB0FA45CE2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8690982" y="1668462"/>
            <a:ext cx="3000375" cy="2008153"/>
          </a:xfrm>
          <a:prstGeom prst="rect">
            <a:avLst/>
          </a:prstGeom>
        </p:spPr>
      </p:pic>
      <p:pic>
        <p:nvPicPr>
          <p:cNvPr id="12" name="Content Placeholder 6">
            <a:extLst>
              <a:ext uri="{FF2B5EF4-FFF2-40B4-BE49-F238E27FC236}">
                <a16:creationId xmlns:a16="http://schemas.microsoft.com/office/drawing/2014/main" id="{22FD3A19-9A5A-EF61-B566-50D6937CD80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686954" y="3814393"/>
            <a:ext cx="3012229" cy="1999366"/>
          </a:xfrm>
          <a:prstGeom prst="rect">
            <a:avLst/>
          </a:prstGeom>
        </p:spPr>
      </p:pic>
    </p:spTree>
    <p:extLst>
      <p:ext uri="{BB962C8B-B14F-4D97-AF65-F5344CB8AC3E}">
        <p14:creationId xmlns:p14="http://schemas.microsoft.com/office/powerpoint/2010/main" val="1891156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188BBE-C177-E3AD-CF79-6412B01AC817}"/>
              </a:ext>
            </a:extLst>
          </p:cNvPr>
          <p:cNvSpPr>
            <a:spLocks noGrp="1"/>
          </p:cNvSpPr>
          <p:nvPr>
            <p:ph type="title"/>
          </p:nvPr>
        </p:nvSpPr>
        <p:spPr/>
        <p:txBody>
          <a:bodyPr/>
          <a:lstStyle/>
          <a:p>
            <a:r>
              <a:rPr lang="en-US"/>
              <a:t>What would you want to eat?</a:t>
            </a:r>
          </a:p>
        </p:txBody>
      </p:sp>
      <p:pic>
        <p:nvPicPr>
          <p:cNvPr id="8" name="Content Placeholder 7" descr="grass">
            <a:extLst>
              <a:ext uri="{FF2B5EF4-FFF2-40B4-BE49-F238E27FC236}">
                <a16:creationId xmlns:a16="http://schemas.microsoft.com/office/drawing/2014/main" id="{82EC29E2-D858-F322-66A1-C3858C0059C8}"/>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p:blipFill>
        <p:spPr>
          <a:xfrm>
            <a:off x="858877" y="1884556"/>
            <a:ext cx="6222148" cy="1915081"/>
          </a:xfrm>
        </p:spPr>
      </p:pic>
      <p:pic>
        <p:nvPicPr>
          <p:cNvPr id="10" name="Picture 9" descr="bale of hay">
            <a:extLst>
              <a:ext uri="{FF2B5EF4-FFF2-40B4-BE49-F238E27FC236}">
                <a16:creationId xmlns:a16="http://schemas.microsoft.com/office/drawing/2014/main" id="{F889EBB3-D425-186B-F6CF-ECD5C8134C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93619" y="3487372"/>
            <a:ext cx="4001560" cy="2244353"/>
          </a:xfrm>
          <a:prstGeom prst="rect">
            <a:avLst/>
          </a:prstGeom>
        </p:spPr>
      </p:pic>
    </p:spTree>
    <p:extLst>
      <p:ext uri="{BB962C8B-B14F-4D97-AF65-F5344CB8AC3E}">
        <p14:creationId xmlns:p14="http://schemas.microsoft.com/office/powerpoint/2010/main" val="3932808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1959B3B-81DE-A3BE-8098-CCBB0110A9C9}"/>
              </a:ext>
            </a:extLst>
          </p:cNvPr>
          <p:cNvSpPr>
            <a:spLocks noGrp="1"/>
          </p:cNvSpPr>
          <p:nvPr>
            <p:ph type="title"/>
          </p:nvPr>
        </p:nvSpPr>
        <p:spPr/>
        <p:txBody>
          <a:bodyPr/>
          <a:lstStyle/>
          <a:p>
            <a:r>
              <a:rPr lang="en-US"/>
              <a:t>Balanced Diets</a:t>
            </a:r>
          </a:p>
        </p:txBody>
      </p:sp>
      <p:pic>
        <p:nvPicPr>
          <p:cNvPr id="7" name="Content Placeholder 6" descr="variety of vegetables">
            <a:extLst>
              <a:ext uri="{FF2B5EF4-FFF2-40B4-BE49-F238E27FC236}">
                <a16:creationId xmlns:a16="http://schemas.microsoft.com/office/drawing/2014/main" id="{83252D6D-49A3-9DD2-5BC1-9E4CC7C15C60}"/>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p:blipFill>
        <p:spPr>
          <a:xfrm>
            <a:off x="316706" y="1773046"/>
            <a:ext cx="3465576" cy="1774077"/>
          </a:xfrm>
        </p:spPr>
      </p:pic>
      <p:pic>
        <p:nvPicPr>
          <p:cNvPr id="8" name="Content Placeholder 6" descr="variety of proteins">
            <a:extLst>
              <a:ext uri="{FF2B5EF4-FFF2-40B4-BE49-F238E27FC236}">
                <a16:creationId xmlns:a16="http://schemas.microsoft.com/office/drawing/2014/main" id="{01780C2A-4617-CC38-BA6A-AD52135237E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711470" y="1820704"/>
            <a:ext cx="2910469" cy="1883468"/>
          </a:xfrm>
          <a:prstGeom prst="rect">
            <a:avLst/>
          </a:prstGeom>
        </p:spPr>
      </p:pic>
      <p:pic>
        <p:nvPicPr>
          <p:cNvPr id="9" name="Content Placeholder 6" descr="variety of fruits">
            <a:extLst>
              <a:ext uri="{FF2B5EF4-FFF2-40B4-BE49-F238E27FC236}">
                <a16:creationId xmlns:a16="http://schemas.microsoft.com/office/drawing/2014/main" id="{9852203B-72F5-E888-6167-57E996A3ED9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551126" y="1690343"/>
            <a:ext cx="2856572" cy="2011503"/>
          </a:xfrm>
          <a:prstGeom prst="rect">
            <a:avLst/>
          </a:prstGeom>
        </p:spPr>
      </p:pic>
      <p:pic>
        <p:nvPicPr>
          <p:cNvPr id="10" name="Content Placeholder 6" descr="variety of dairy products">
            <a:extLst>
              <a:ext uri="{FF2B5EF4-FFF2-40B4-BE49-F238E27FC236}">
                <a16:creationId xmlns:a16="http://schemas.microsoft.com/office/drawing/2014/main" id="{B043AC66-DEF3-5577-006D-ED369FCFBC46}"/>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2787805" y="3792613"/>
            <a:ext cx="2888166" cy="1869034"/>
          </a:xfrm>
          <a:prstGeom prst="rect">
            <a:avLst/>
          </a:prstGeom>
        </p:spPr>
      </p:pic>
      <p:pic>
        <p:nvPicPr>
          <p:cNvPr id="11" name="Content Placeholder 6" descr="variety of different grains">
            <a:extLst>
              <a:ext uri="{FF2B5EF4-FFF2-40B4-BE49-F238E27FC236}">
                <a16:creationId xmlns:a16="http://schemas.microsoft.com/office/drawing/2014/main" id="{7FF4BC62-68D3-D690-28CB-687DC6EA703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6530898" y="3795740"/>
            <a:ext cx="3059151" cy="1954457"/>
          </a:xfrm>
          <a:prstGeom prst="rect">
            <a:avLst/>
          </a:prstGeom>
        </p:spPr>
      </p:pic>
    </p:spTree>
    <p:extLst>
      <p:ext uri="{BB962C8B-B14F-4D97-AF65-F5344CB8AC3E}">
        <p14:creationId xmlns:p14="http://schemas.microsoft.com/office/powerpoint/2010/main" val="3882245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CFB3F61-CBA9-90BF-2A44-A4A0C6E1CD08}"/>
              </a:ext>
            </a:extLst>
          </p:cNvPr>
          <p:cNvSpPr>
            <a:spLocks noGrp="1"/>
          </p:cNvSpPr>
          <p:nvPr>
            <p:ph type="title"/>
          </p:nvPr>
        </p:nvSpPr>
        <p:spPr/>
        <p:txBody>
          <a:bodyPr>
            <a:normAutofit/>
          </a:bodyPr>
          <a:lstStyle/>
          <a:p>
            <a:r>
              <a:rPr lang="en-US" dirty="0"/>
              <a:t>Meat + Dairy = Strong Muscle + Bone</a:t>
            </a:r>
          </a:p>
        </p:txBody>
      </p:sp>
      <p:pic>
        <p:nvPicPr>
          <p:cNvPr id="8" name="Content Placeholder 7" descr="variety of protein">
            <a:extLst>
              <a:ext uri="{FF2B5EF4-FFF2-40B4-BE49-F238E27FC236}">
                <a16:creationId xmlns:a16="http://schemas.microsoft.com/office/drawing/2014/main" id="{4F3A9E24-DFCC-E207-35E9-948354969A0C}"/>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624243" y="1876425"/>
            <a:ext cx="3541358" cy="2291739"/>
          </a:xfrm>
        </p:spPr>
      </p:pic>
      <p:pic>
        <p:nvPicPr>
          <p:cNvPr id="9" name="Content Placeholder 7" descr="variety of dairy products">
            <a:extLst>
              <a:ext uri="{FF2B5EF4-FFF2-40B4-BE49-F238E27FC236}">
                <a16:creationId xmlns:a16="http://schemas.microsoft.com/office/drawing/2014/main" id="{7C425BE6-7FE9-2A49-F044-8499E038338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191000" y="3276600"/>
            <a:ext cx="3541358" cy="2291738"/>
          </a:xfrm>
          <a:prstGeom prst="rect">
            <a:avLst/>
          </a:prstGeom>
        </p:spPr>
      </p:pic>
      <p:pic>
        <p:nvPicPr>
          <p:cNvPr id="11" name="Picture 10" descr="diagram showing organs inside of a child’s body">
            <a:extLst>
              <a:ext uri="{FF2B5EF4-FFF2-40B4-BE49-F238E27FC236}">
                <a16:creationId xmlns:a16="http://schemas.microsoft.com/office/drawing/2014/main" id="{B5760600-B30D-9B8B-D38C-32FF2C51395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26400" y="1574800"/>
            <a:ext cx="3556000" cy="4291724"/>
          </a:xfrm>
          <a:prstGeom prst="rect">
            <a:avLst/>
          </a:prstGeom>
        </p:spPr>
      </p:pic>
    </p:spTree>
    <p:extLst>
      <p:ext uri="{BB962C8B-B14F-4D97-AF65-F5344CB8AC3E}">
        <p14:creationId xmlns:p14="http://schemas.microsoft.com/office/powerpoint/2010/main" val="1313964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817DA75-6842-540C-EFE9-8DE0B8DA1BE6}"/>
              </a:ext>
            </a:extLst>
          </p:cNvPr>
          <p:cNvSpPr>
            <a:spLocks noGrp="1"/>
          </p:cNvSpPr>
          <p:nvPr>
            <p:ph type="title"/>
          </p:nvPr>
        </p:nvSpPr>
        <p:spPr/>
        <p:txBody>
          <a:bodyPr/>
          <a:lstStyle/>
          <a:p>
            <a:r>
              <a:rPr lang="en-US" dirty="0"/>
              <a:t>Energy Transfer</a:t>
            </a:r>
          </a:p>
        </p:txBody>
      </p:sp>
      <p:pic>
        <p:nvPicPr>
          <p:cNvPr id="6" name="Picture 5" descr="the sun">
            <a:extLst>
              <a:ext uri="{FF2B5EF4-FFF2-40B4-BE49-F238E27FC236}">
                <a16:creationId xmlns:a16="http://schemas.microsoft.com/office/drawing/2014/main" id="{6F9D7208-5A03-5BCF-ACF9-58B9BD22F3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2900" y="1517026"/>
            <a:ext cx="1785079" cy="1785079"/>
          </a:xfrm>
          <a:prstGeom prst="rect">
            <a:avLst/>
          </a:prstGeom>
        </p:spPr>
      </p:pic>
      <p:pic>
        <p:nvPicPr>
          <p:cNvPr id="7" name="Content Placeholder 3" descr="grass">
            <a:extLst>
              <a:ext uri="{FF2B5EF4-FFF2-40B4-BE49-F238E27FC236}">
                <a16:creationId xmlns:a16="http://schemas.microsoft.com/office/drawing/2014/main" id="{ABDC6898-92DA-0A73-D864-CD6FC268C9A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090442" y="3123575"/>
            <a:ext cx="3522958" cy="2111406"/>
          </a:xfrm>
          <a:prstGeom prst="rect">
            <a:avLst/>
          </a:prstGeom>
        </p:spPr>
      </p:pic>
      <p:pic>
        <p:nvPicPr>
          <p:cNvPr id="8" name="Picture 7" descr="a cow grazing grass">
            <a:extLst>
              <a:ext uri="{FF2B5EF4-FFF2-40B4-BE49-F238E27FC236}">
                <a16:creationId xmlns:a16="http://schemas.microsoft.com/office/drawing/2014/main" id="{82EAB37C-F285-B7ED-93D8-7834C1B2FF4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97600" y="1772171"/>
            <a:ext cx="3155224" cy="2106770"/>
          </a:xfrm>
          <a:prstGeom prst="rect">
            <a:avLst/>
          </a:prstGeom>
        </p:spPr>
      </p:pic>
      <p:pic>
        <p:nvPicPr>
          <p:cNvPr id="9" name="Picture 8" descr="a steak on a grill">
            <a:extLst>
              <a:ext uri="{FF2B5EF4-FFF2-40B4-BE49-F238E27FC236}">
                <a16:creationId xmlns:a16="http://schemas.microsoft.com/office/drawing/2014/main" id="{0D856CAD-F006-B804-511B-43ED98E4E69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08006" y="4289291"/>
            <a:ext cx="1858787" cy="1622214"/>
          </a:xfrm>
          <a:prstGeom prst="rect">
            <a:avLst/>
          </a:prstGeom>
        </p:spPr>
      </p:pic>
      <p:pic>
        <p:nvPicPr>
          <p:cNvPr id="10" name="Picture 9" descr="a pitcher and glass of milk on a table near sunflowers">
            <a:extLst>
              <a:ext uri="{FF2B5EF4-FFF2-40B4-BE49-F238E27FC236}">
                <a16:creationId xmlns:a16="http://schemas.microsoft.com/office/drawing/2014/main" id="{DF008863-5A48-B08C-2DD8-AA70B578D2C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64860" y="4155618"/>
            <a:ext cx="2528756" cy="1685837"/>
          </a:xfrm>
          <a:prstGeom prst="rect">
            <a:avLst/>
          </a:prstGeom>
        </p:spPr>
      </p:pic>
      <p:sp>
        <p:nvSpPr>
          <p:cNvPr id="11" name="Bent Arrow 10">
            <a:extLst>
              <a:ext uri="{FF2B5EF4-FFF2-40B4-BE49-F238E27FC236}">
                <a16:creationId xmlns:a16="http://schemas.microsoft.com/office/drawing/2014/main" id="{68561966-B0E4-C7E6-E00B-52392242736A}"/>
              </a:ext>
              <a:ext uri="{C183D7F6-B498-43B3-948B-1728B52AA6E4}">
                <adec:decorative xmlns:adec="http://schemas.microsoft.com/office/drawing/2017/decorative" val="1"/>
              </a:ext>
            </a:extLst>
          </p:cNvPr>
          <p:cNvSpPr/>
          <p:nvPr/>
        </p:nvSpPr>
        <p:spPr>
          <a:xfrm rot="5400000">
            <a:off x="2051310" y="2281390"/>
            <a:ext cx="1229136" cy="1049426"/>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Bent Arrow 11">
            <a:extLst>
              <a:ext uri="{FF2B5EF4-FFF2-40B4-BE49-F238E27FC236}">
                <a16:creationId xmlns:a16="http://schemas.microsoft.com/office/drawing/2014/main" id="{C83135DA-C437-2E32-CB96-5216AADD4E66}"/>
              </a:ext>
              <a:ext uri="{C183D7F6-B498-43B3-948B-1728B52AA6E4}">
                <adec:decorative xmlns:adec="http://schemas.microsoft.com/office/drawing/2017/decorative" val="1"/>
              </a:ext>
            </a:extLst>
          </p:cNvPr>
          <p:cNvSpPr/>
          <p:nvPr/>
        </p:nvSpPr>
        <p:spPr>
          <a:xfrm>
            <a:off x="4861032" y="2465526"/>
            <a:ext cx="1229136" cy="1049426"/>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Bent Arrow 12">
            <a:extLst>
              <a:ext uri="{FF2B5EF4-FFF2-40B4-BE49-F238E27FC236}">
                <a16:creationId xmlns:a16="http://schemas.microsoft.com/office/drawing/2014/main" id="{AE88A982-FB8A-6692-B1F3-21C2F1E91ED1}"/>
              </a:ext>
              <a:ext uri="{C183D7F6-B498-43B3-948B-1728B52AA6E4}">
                <adec:decorative xmlns:adec="http://schemas.microsoft.com/office/drawing/2017/decorative" val="1"/>
              </a:ext>
            </a:extLst>
          </p:cNvPr>
          <p:cNvSpPr/>
          <p:nvPr/>
        </p:nvSpPr>
        <p:spPr>
          <a:xfrm rot="10800000">
            <a:off x="8111811" y="4188604"/>
            <a:ext cx="997420" cy="1049426"/>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Bent Arrow 13">
            <a:extLst>
              <a:ext uri="{FF2B5EF4-FFF2-40B4-BE49-F238E27FC236}">
                <a16:creationId xmlns:a16="http://schemas.microsoft.com/office/drawing/2014/main" id="{58098152-5AE8-2F7D-8B1F-477184556D7C}"/>
              </a:ext>
              <a:ext uri="{C183D7F6-B498-43B3-948B-1728B52AA6E4}">
                <adec:decorative xmlns:adec="http://schemas.microsoft.com/office/drawing/2017/decorative" val="1"/>
              </a:ext>
            </a:extLst>
          </p:cNvPr>
          <p:cNvSpPr/>
          <p:nvPr/>
        </p:nvSpPr>
        <p:spPr>
          <a:xfrm rot="5400000">
            <a:off x="9276436" y="2560610"/>
            <a:ext cx="1645920" cy="1188720"/>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89060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817DA75-6842-540C-EFE9-8DE0B8DA1BE6}"/>
              </a:ext>
            </a:extLst>
          </p:cNvPr>
          <p:cNvSpPr>
            <a:spLocks noGrp="1"/>
          </p:cNvSpPr>
          <p:nvPr>
            <p:ph type="title"/>
          </p:nvPr>
        </p:nvSpPr>
        <p:spPr/>
        <p:txBody>
          <a:bodyPr/>
          <a:lstStyle/>
          <a:p>
            <a:r>
              <a:rPr lang="en-US"/>
              <a:t>Let’s follow the energy!</a:t>
            </a:r>
          </a:p>
        </p:txBody>
      </p:sp>
      <p:pic>
        <p:nvPicPr>
          <p:cNvPr id="6" name="Picture 5" descr="the sun">
            <a:extLst>
              <a:ext uri="{FF2B5EF4-FFF2-40B4-BE49-F238E27FC236}">
                <a16:creationId xmlns:a16="http://schemas.microsoft.com/office/drawing/2014/main" id="{6F9D7208-5A03-5BCF-ACF9-58B9BD22F3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2900" y="1517026"/>
            <a:ext cx="1785079" cy="1785079"/>
          </a:xfrm>
          <a:prstGeom prst="rect">
            <a:avLst/>
          </a:prstGeom>
        </p:spPr>
      </p:pic>
      <p:pic>
        <p:nvPicPr>
          <p:cNvPr id="7" name="Content Placeholder 3" descr="grass">
            <a:extLst>
              <a:ext uri="{FF2B5EF4-FFF2-40B4-BE49-F238E27FC236}">
                <a16:creationId xmlns:a16="http://schemas.microsoft.com/office/drawing/2014/main" id="{ABDC6898-92DA-0A73-D864-CD6FC268C9A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090442" y="3123575"/>
            <a:ext cx="3522958" cy="2111406"/>
          </a:xfrm>
          <a:prstGeom prst="rect">
            <a:avLst/>
          </a:prstGeom>
        </p:spPr>
      </p:pic>
      <p:pic>
        <p:nvPicPr>
          <p:cNvPr id="8" name="Picture 7" descr="a cow grazing grass">
            <a:extLst>
              <a:ext uri="{FF2B5EF4-FFF2-40B4-BE49-F238E27FC236}">
                <a16:creationId xmlns:a16="http://schemas.microsoft.com/office/drawing/2014/main" id="{82EAB37C-F285-B7ED-93D8-7834C1B2FF4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97600" y="1772171"/>
            <a:ext cx="3155224" cy="2106770"/>
          </a:xfrm>
          <a:prstGeom prst="rect">
            <a:avLst/>
          </a:prstGeom>
        </p:spPr>
      </p:pic>
      <p:pic>
        <p:nvPicPr>
          <p:cNvPr id="9" name="Picture 8" descr="a steak on a grill">
            <a:extLst>
              <a:ext uri="{FF2B5EF4-FFF2-40B4-BE49-F238E27FC236}">
                <a16:creationId xmlns:a16="http://schemas.microsoft.com/office/drawing/2014/main" id="{0D856CAD-F006-B804-511B-43ED98E4E69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68168" y="4034648"/>
            <a:ext cx="1858787" cy="1622214"/>
          </a:xfrm>
          <a:prstGeom prst="rect">
            <a:avLst/>
          </a:prstGeom>
        </p:spPr>
      </p:pic>
      <p:pic>
        <p:nvPicPr>
          <p:cNvPr id="10" name="Picture 9" descr="a pitcher and glass of milk on a table near sunflowers">
            <a:extLst>
              <a:ext uri="{FF2B5EF4-FFF2-40B4-BE49-F238E27FC236}">
                <a16:creationId xmlns:a16="http://schemas.microsoft.com/office/drawing/2014/main" id="{DF008863-5A48-B08C-2DD8-AA70B578D2CE}"/>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232020" y="4086170"/>
            <a:ext cx="1689905" cy="1685837"/>
          </a:xfrm>
          <a:prstGeom prst="rect">
            <a:avLst/>
          </a:prstGeom>
        </p:spPr>
      </p:pic>
      <p:sp>
        <p:nvSpPr>
          <p:cNvPr id="11" name="Bent Arrow 10">
            <a:extLst>
              <a:ext uri="{FF2B5EF4-FFF2-40B4-BE49-F238E27FC236}">
                <a16:creationId xmlns:a16="http://schemas.microsoft.com/office/drawing/2014/main" id="{68561966-B0E4-C7E6-E00B-52392242736A}"/>
              </a:ext>
              <a:ext uri="{C183D7F6-B498-43B3-948B-1728B52AA6E4}">
                <adec:decorative xmlns:adec="http://schemas.microsoft.com/office/drawing/2017/decorative" val="1"/>
              </a:ext>
            </a:extLst>
          </p:cNvPr>
          <p:cNvSpPr/>
          <p:nvPr/>
        </p:nvSpPr>
        <p:spPr>
          <a:xfrm rot="5400000">
            <a:off x="2005011" y="2489734"/>
            <a:ext cx="1229136" cy="1049426"/>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Bent Arrow 11">
            <a:extLst>
              <a:ext uri="{FF2B5EF4-FFF2-40B4-BE49-F238E27FC236}">
                <a16:creationId xmlns:a16="http://schemas.microsoft.com/office/drawing/2014/main" id="{C83135DA-C437-2E32-CB96-5216AADD4E66}"/>
              </a:ext>
              <a:ext uri="{C183D7F6-B498-43B3-948B-1728B52AA6E4}">
                <adec:decorative xmlns:adec="http://schemas.microsoft.com/office/drawing/2017/decorative" val="1"/>
              </a:ext>
            </a:extLst>
          </p:cNvPr>
          <p:cNvSpPr/>
          <p:nvPr/>
        </p:nvSpPr>
        <p:spPr>
          <a:xfrm>
            <a:off x="4861032" y="2627572"/>
            <a:ext cx="1229136" cy="1049426"/>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Bent Arrow 12">
            <a:extLst>
              <a:ext uri="{FF2B5EF4-FFF2-40B4-BE49-F238E27FC236}">
                <a16:creationId xmlns:a16="http://schemas.microsoft.com/office/drawing/2014/main" id="{AE88A982-FB8A-6692-B1F3-21C2F1E91ED1}"/>
              </a:ext>
              <a:ext uri="{C183D7F6-B498-43B3-948B-1728B52AA6E4}">
                <adec:decorative xmlns:adec="http://schemas.microsoft.com/office/drawing/2017/decorative" val="1"/>
              </a:ext>
            </a:extLst>
          </p:cNvPr>
          <p:cNvSpPr/>
          <p:nvPr/>
        </p:nvSpPr>
        <p:spPr>
          <a:xfrm rot="10800000">
            <a:off x="7673971" y="3886107"/>
            <a:ext cx="914400" cy="1097280"/>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Bent Arrow 13">
            <a:extLst>
              <a:ext uri="{FF2B5EF4-FFF2-40B4-BE49-F238E27FC236}">
                <a16:creationId xmlns:a16="http://schemas.microsoft.com/office/drawing/2014/main" id="{58098152-5AE8-2F7D-8B1F-477184556D7C}"/>
              </a:ext>
              <a:ext uri="{C183D7F6-B498-43B3-948B-1728B52AA6E4}">
                <adec:decorative xmlns:adec="http://schemas.microsoft.com/office/drawing/2017/decorative" val="1"/>
              </a:ext>
            </a:extLst>
          </p:cNvPr>
          <p:cNvSpPr/>
          <p:nvPr/>
        </p:nvSpPr>
        <p:spPr>
          <a:xfrm rot="5400000">
            <a:off x="9266018" y="2469170"/>
            <a:ext cx="1645920" cy="1371600"/>
          </a:xfrm>
          <a:prstGeom prst="ben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extBox 1">
            <a:extLst>
              <a:ext uri="{FF2B5EF4-FFF2-40B4-BE49-F238E27FC236}">
                <a16:creationId xmlns:a16="http://schemas.microsoft.com/office/drawing/2014/main" id="{74A760C1-030B-DF1B-1BFB-FD0F5438CD54}"/>
              </a:ext>
            </a:extLst>
          </p:cNvPr>
          <p:cNvSpPr txBox="1"/>
          <p:nvPr/>
        </p:nvSpPr>
        <p:spPr>
          <a:xfrm>
            <a:off x="2006454" y="1908407"/>
            <a:ext cx="2160431" cy="461665"/>
          </a:xfrm>
          <a:prstGeom prst="rect">
            <a:avLst/>
          </a:prstGeom>
          <a:noFill/>
        </p:spPr>
        <p:txBody>
          <a:bodyPr wrap="square" rtlCol="0">
            <a:spAutoFit/>
          </a:bodyPr>
          <a:lstStyle/>
          <a:p>
            <a:r>
              <a:rPr lang="en-US" sz="2400" b="1">
                <a:latin typeface="Arial" panose="020B0604020202020204" pitchFamily="34" charset="0"/>
                <a:cs typeface="Arial" panose="020B0604020202020204" pitchFamily="34" charset="0"/>
              </a:rPr>
              <a:t>Solar Energy </a:t>
            </a:r>
          </a:p>
        </p:txBody>
      </p:sp>
      <p:sp>
        <p:nvSpPr>
          <p:cNvPr id="3" name="TextBox 2">
            <a:extLst>
              <a:ext uri="{FF2B5EF4-FFF2-40B4-BE49-F238E27FC236}">
                <a16:creationId xmlns:a16="http://schemas.microsoft.com/office/drawing/2014/main" id="{9928323C-BFAC-3B98-DAFA-58D21331A3FF}"/>
              </a:ext>
            </a:extLst>
          </p:cNvPr>
          <p:cNvSpPr txBox="1"/>
          <p:nvPr/>
        </p:nvSpPr>
        <p:spPr>
          <a:xfrm>
            <a:off x="4073881" y="1584547"/>
            <a:ext cx="2238854" cy="1138773"/>
          </a:xfrm>
          <a:prstGeom prst="rect">
            <a:avLst/>
          </a:prstGeom>
          <a:noFill/>
        </p:spPr>
        <p:txBody>
          <a:bodyPr wrap="square" rtlCol="0">
            <a:spAutoFit/>
          </a:bodyPr>
          <a:lstStyle/>
          <a:p>
            <a:pPr algn="ctr"/>
            <a:r>
              <a:rPr lang="en-US" sz="2400" b="1">
                <a:latin typeface="Arial" panose="020B0604020202020204" pitchFamily="34" charset="0"/>
                <a:cs typeface="Arial" panose="020B0604020202020204" pitchFamily="34" charset="0"/>
              </a:rPr>
              <a:t>Chemical Energy</a:t>
            </a:r>
            <a:br>
              <a:rPr lang="en-US" sz="2400" b="1">
                <a:latin typeface="Arial" panose="020B0604020202020204" pitchFamily="34" charset="0"/>
                <a:cs typeface="Arial" panose="020B0604020202020204" pitchFamily="34" charset="0"/>
              </a:rPr>
            </a:br>
            <a:r>
              <a:rPr lang="en-US" sz="2000" i="1">
                <a:latin typeface="Arial" panose="020B0604020202020204" pitchFamily="34" charset="0"/>
                <a:cs typeface="Arial" panose="020B0604020202020204" pitchFamily="34" charset="0"/>
              </a:rPr>
              <a:t>(sugar)</a:t>
            </a:r>
          </a:p>
        </p:txBody>
      </p:sp>
      <p:sp>
        <p:nvSpPr>
          <p:cNvPr id="5" name="TextBox 4">
            <a:extLst>
              <a:ext uri="{FF2B5EF4-FFF2-40B4-BE49-F238E27FC236}">
                <a16:creationId xmlns:a16="http://schemas.microsoft.com/office/drawing/2014/main" id="{C2686CB5-C81A-FC4B-4CFA-6CB5F2286BE3}"/>
              </a:ext>
            </a:extLst>
          </p:cNvPr>
          <p:cNvSpPr txBox="1"/>
          <p:nvPr/>
        </p:nvSpPr>
        <p:spPr>
          <a:xfrm>
            <a:off x="8553691" y="4055674"/>
            <a:ext cx="1608881" cy="1661993"/>
          </a:xfrm>
          <a:prstGeom prst="rect">
            <a:avLst/>
          </a:prstGeom>
          <a:noFill/>
        </p:spPr>
        <p:txBody>
          <a:bodyPr wrap="square" rtlCol="0">
            <a:spAutoFit/>
          </a:bodyPr>
          <a:lstStyle/>
          <a:p>
            <a:pPr algn="ctr"/>
            <a:r>
              <a:rPr lang="en-US" sz="2400" b="1">
                <a:latin typeface="Arial" panose="020B0604020202020204" pitchFamily="34" charset="0"/>
                <a:cs typeface="Arial" panose="020B0604020202020204" pitchFamily="34" charset="0"/>
              </a:rPr>
              <a:t>Chemical Energy</a:t>
            </a:r>
            <a:br>
              <a:rPr lang="en-US" sz="2400" b="1">
                <a:latin typeface="Arial" panose="020B0604020202020204" pitchFamily="34" charset="0"/>
                <a:cs typeface="Arial" panose="020B0604020202020204" pitchFamily="34" charset="0"/>
              </a:rPr>
            </a:br>
            <a:r>
              <a:rPr lang="en-US" i="1">
                <a:latin typeface="Arial" panose="020B0604020202020204" pitchFamily="34" charset="0"/>
                <a:cs typeface="Arial" panose="020B0604020202020204" pitchFamily="34" charset="0"/>
              </a:rPr>
              <a:t>(proteins, fats vitamins, and minerals.) </a:t>
            </a:r>
          </a:p>
        </p:txBody>
      </p:sp>
    </p:spTree>
    <p:extLst>
      <p:ext uri="{BB962C8B-B14F-4D97-AF65-F5344CB8AC3E}">
        <p14:creationId xmlns:p14="http://schemas.microsoft.com/office/powerpoint/2010/main" val="3180402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theme/theme1.xml><?xml version="1.0" encoding="utf-8"?>
<a:theme xmlns:a="http://schemas.openxmlformats.org/drawingml/2006/main" name="SDSU-Extension-PowerPoint-H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DSU-Extension-PowerPoint-HD.potx" id="{B29377CA-4418-E74F-B355-56254798DD37}" vid="{04944D13-CC9E-9849-9C63-D9112B56B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AB382D67B0254BB9B07C516D3FB522" ma:contentTypeVersion="16" ma:contentTypeDescription="Create a new document." ma:contentTypeScope="" ma:versionID="cb6518a06b5f4c0d32761f6a2dd89bc4">
  <xsd:schema xmlns:xsd="http://www.w3.org/2001/XMLSchema" xmlns:xs="http://www.w3.org/2001/XMLSchema" xmlns:p="http://schemas.microsoft.com/office/2006/metadata/properties" xmlns:ns2="185a403c-ce5b-49a1-ab51-258427df6158" xmlns:ns3="eec6b29f-273a-4e96-9ad3-5ea561ae7fd8" targetNamespace="http://schemas.microsoft.com/office/2006/metadata/properties" ma:root="true" ma:fieldsID="c0d36e9e2838d71e3184d02d02a6b97e" ns2:_="" ns3:_="">
    <xsd:import namespace="185a403c-ce5b-49a1-ab51-258427df6158"/>
    <xsd:import namespace="eec6b29f-273a-4e96-9ad3-5ea561ae7fd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5a403c-ce5b-49a1-ab51-258427df6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3e7aa17-2a3f-404d-8a82-a363bee8e4a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ec6b29f-273a-4e96-9ad3-5ea561ae7fd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0719137-df80-4f67-ac38-b5efc80619e3}" ma:internalName="TaxCatchAll" ma:showField="CatchAllData" ma:web="eec6b29f-273a-4e96-9ad3-5ea561ae7fd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85a403c-ce5b-49a1-ab51-258427df6158">
      <Terms xmlns="http://schemas.microsoft.com/office/infopath/2007/PartnerControls"/>
    </lcf76f155ced4ddcb4097134ff3c332f>
    <TaxCatchAll xmlns="eec6b29f-273a-4e96-9ad3-5ea561ae7fd8" xsi:nil="true"/>
  </documentManagement>
</p:properties>
</file>

<file path=customXml/itemProps1.xml><?xml version="1.0" encoding="utf-8"?>
<ds:datastoreItem xmlns:ds="http://schemas.openxmlformats.org/officeDocument/2006/customXml" ds:itemID="{60F7646C-5171-42C7-B3BD-A34AA842ECC4}">
  <ds:schemaRefs>
    <ds:schemaRef ds:uri="http://schemas.microsoft.com/sharepoint/v3/contenttype/forms"/>
  </ds:schemaRefs>
</ds:datastoreItem>
</file>

<file path=customXml/itemProps2.xml><?xml version="1.0" encoding="utf-8"?>
<ds:datastoreItem xmlns:ds="http://schemas.openxmlformats.org/officeDocument/2006/customXml" ds:itemID="{1553ABC0-4AAC-4FE8-A570-DD1ADE5520A8}">
  <ds:schemaRefs>
    <ds:schemaRef ds:uri="185a403c-ce5b-49a1-ab51-258427df6158"/>
    <ds:schemaRef ds:uri="eec6b29f-273a-4e96-9ad3-5ea561ae7fd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2CED7AE-D357-44C0-8476-F0016650CE61}">
  <ds:schemaRefs>
    <ds:schemaRef ds:uri="185a403c-ce5b-49a1-ab51-258427df6158"/>
    <ds:schemaRef ds:uri="eec6b29f-273a-4e96-9ad3-5ea561ae7fd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SDSU-Extension-PowerPoint-HD</Template>
  <TotalTime>2</TotalTime>
  <Words>1727</Words>
  <Application>Microsoft Macintosh PowerPoint</Application>
  <PresentationFormat>Widescreen</PresentationFormat>
  <Paragraphs>169</Paragraphs>
  <Slides>14</Slides>
  <Notes>13</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Aptos</vt:lpstr>
      <vt:lpstr>Arial</vt:lpstr>
      <vt:lpstr>Calibri</vt:lpstr>
      <vt:lpstr>Clarendon Text Pro</vt:lpstr>
      <vt:lpstr>Courier New</vt:lpstr>
      <vt:lpstr>Palatino</vt:lpstr>
      <vt:lpstr>SDSU-Extension-PowerPoint-HD</vt:lpstr>
      <vt:lpstr>Adopt-A-Cow:  Beef</vt:lpstr>
      <vt:lpstr>Lesson 3 review</vt:lpstr>
      <vt:lpstr>Notice and Wonder</vt:lpstr>
      <vt:lpstr>What is energy?</vt:lpstr>
      <vt:lpstr>What would you want to eat?</vt:lpstr>
      <vt:lpstr>Balanced Diets</vt:lpstr>
      <vt:lpstr>Meat + Dairy = Strong Muscle + Bone</vt:lpstr>
      <vt:lpstr>Energy Transfer</vt:lpstr>
      <vt:lpstr>Let’s follow the energy!</vt:lpstr>
      <vt:lpstr>Can’t we just simplify it?</vt:lpstr>
      <vt:lpstr>Explore Ruminant Digestion</vt:lpstr>
      <vt:lpstr>Milk and Meat – Chemical Energy</vt:lpstr>
      <vt:lpstr>Energy in Action!</vt:lpstr>
      <vt:lpstr>And Justice For All</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Adopt-A-Cow: Beef - Lesson 4 - Energy Transfer</dc:title>
  <dc:subject/>
  <dc:creator>Christine Wood</dc:creator>
  <cp:keywords/>
  <dc:description/>
  <cp:lastModifiedBy>Cartney, Shelly</cp:lastModifiedBy>
  <cp:revision>4</cp:revision>
  <dcterms:created xsi:type="dcterms:W3CDTF">2024-08-15T19:11:04Z</dcterms:created>
  <dcterms:modified xsi:type="dcterms:W3CDTF">2025-10-09T13:25:50Z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0x010100DAAB382D67B0254BB9B07C516D3FB522</vt:lpwstr>
  </property>
  <property fmtid="{D5CDD505-2E9C-101B-9397-08002B2CF9AE}" pid="3" name="MediaServiceImageTags">
    <vt:lpwstr/>
  </property>
</Properties>
</file>