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4"/>
  </p:sldMasterIdLst>
  <p:notesMasterIdLst>
    <p:notesMasterId r:id="rId27"/>
  </p:notesMasterIdLst>
  <p:handoutMasterIdLst>
    <p:handoutMasterId r:id="rId28"/>
  </p:handoutMasterIdLst>
  <p:sldIdLst>
    <p:sldId id="256" r:id="rId5"/>
    <p:sldId id="263" r:id="rId6"/>
    <p:sldId id="259" r:id="rId7"/>
    <p:sldId id="276" r:id="rId8"/>
    <p:sldId id="277" r:id="rId9"/>
    <p:sldId id="278" r:id="rId10"/>
    <p:sldId id="279" r:id="rId11"/>
    <p:sldId id="280" r:id="rId12"/>
    <p:sldId id="281" r:id="rId13"/>
    <p:sldId id="306" r:id="rId14"/>
    <p:sldId id="282" r:id="rId15"/>
    <p:sldId id="292" r:id="rId16"/>
    <p:sldId id="297" r:id="rId17"/>
    <p:sldId id="298" r:id="rId18"/>
    <p:sldId id="299" r:id="rId19"/>
    <p:sldId id="300" r:id="rId20"/>
    <p:sldId id="301" r:id="rId21"/>
    <p:sldId id="302" r:id="rId22"/>
    <p:sldId id="303" r:id="rId23"/>
    <p:sldId id="304" r:id="rId24"/>
    <p:sldId id="305" r:id="rId25"/>
    <p:sldId id="274"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DFD33A-E93B-884E-B4C2-448C32D644F5}" name="Wood, Christine" initials="CW" userId="S::christine.wood@sdstate.edu::34205cd6-66eb-4b86-8432-9eecf5ecaf6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4B"/>
    <a:srgbClr val="0033A0"/>
    <a:srgbClr val="0C2340"/>
    <a:srgbClr val="008550"/>
    <a:srgbClr val="FFD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BA2738-214D-44DE-BE2E-B15D9738866F}" v="13" dt="2025-08-15T16:01:53.3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78"/>
    <p:restoredTop sz="94678"/>
  </p:normalViewPr>
  <p:slideViewPr>
    <p:cSldViewPr snapToGrid="0">
      <p:cViewPr varScale="1">
        <p:scale>
          <a:sx n="151" d="100"/>
          <a:sy n="151" d="100"/>
        </p:scale>
        <p:origin x="232" y="53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10/8/25</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2F5D89-7CC1-C847-A553-7052C87990CC}" type="datetimeFigureOut">
              <a:rPr lang="en-US" smtClean="0"/>
              <a:t>10/8/25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93F499-AD13-5443-B04C-93D93FB118ED}" type="slidenum">
              <a:rPr lang="en-US" smtClean="0"/>
              <a:t>‹#›</a:t>
            </a:fld>
            <a:endParaRPr lang="en-US"/>
          </a:p>
        </p:txBody>
      </p:sp>
    </p:spTree>
    <p:extLst>
      <p:ext uri="{BB962C8B-B14F-4D97-AF65-F5344CB8AC3E}">
        <p14:creationId xmlns:p14="http://schemas.microsoft.com/office/powerpoint/2010/main" val="717164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93F499-AD13-5443-B04C-93D93FB118ED}" type="slidenum">
              <a:rPr lang="en-US" smtClean="0"/>
              <a:t>1</a:t>
            </a:fld>
            <a:endParaRPr lang="en-US"/>
          </a:p>
        </p:txBody>
      </p:sp>
    </p:spTree>
    <p:extLst>
      <p:ext uri="{BB962C8B-B14F-4D97-AF65-F5344CB8AC3E}">
        <p14:creationId xmlns:p14="http://schemas.microsoft.com/office/powerpoint/2010/main" val="23393820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914694-CF4C-30A9-80F2-983131F363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82B881-ACE3-BC01-26D2-E4B098EA5D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9E9654-2449-451F-8460-ED4C55D6FB07}"/>
              </a:ext>
            </a:extLst>
          </p:cNvPr>
          <p:cNvSpPr>
            <a:spLocks noGrp="1"/>
          </p:cNvSpPr>
          <p:nvPr>
            <p:ph type="body" idx="1"/>
          </p:nvPr>
        </p:nvSpPr>
        <p:spPr/>
        <p:txBody>
          <a:bodyPr/>
          <a:lstStyle/>
          <a:p>
            <a:pPr algn="l" rtl="0" fontAlgn="base"/>
            <a:r>
              <a:rPr lang="en-US" sz="1200" b="1" i="0" u="none" strike="noStrike">
                <a:solidFill>
                  <a:srgbClr val="000000"/>
                </a:solidFill>
                <a:effectLst/>
                <a:latin typeface="Arial" panose="020B0604020202020204" pitchFamily="34" charset="0"/>
                <a:cs typeface="Arial" panose="020B0604020202020204" pitchFamily="34" charset="0"/>
              </a:rPr>
              <a:t>Let’s revisit how </a:t>
            </a:r>
            <a:r>
              <a:rPr lang="en-US" sz="1200" b="1" i="0" u="none" strike="noStrike" err="1">
                <a:solidFill>
                  <a:srgbClr val="000000"/>
                </a:solidFill>
                <a:effectLst/>
                <a:latin typeface="Arial" panose="020B0604020202020204" pitchFamily="34" charset="0"/>
                <a:cs typeface="Arial" panose="020B0604020202020204" pitchFamily="34" charset="0"/>
              </a:rPr>
              <a:t>Vedvei</a:t>
            </a:r>
            <a:r>
              <a:rPr lang="en-US" sz="1200" b="1" i="0" u="none" strike="noStrike">
                <a:solidFill>
                  <a:srgbClr val="000000"/>
                </a:solidFill>
                <a:effectLst/>
                <a:latin typeface="Arial" panose="020B0604020202020204" pitchFamily="34" charset="0"/>
                <a:cs typeface="Arial" panose="020B0604020202020204" pitchFamily="34" charset="0"/>
              </a:rPr>
              <a:t>, where our calf is, marks their ear tags.</a:t>
            </a:r>
            <a:endParaRPr lang="en-US" sz="1200" b="1" i="0">
              <a:solidFill>
                <a:srgbClr val="444444"/>
              </a:solidFill>
              <a:effectLst/>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B2EA365-ACCE-2406-26B7-4238DA4742A4}"/>
              </a:ext>
            </a:extLst>
          </p:cNvPr>
          <p:cNvSpPr>
            <a:spLocks noGrp="1"/>
          </p:cNvSpPr>
          <p:nvPr>
            <p:ph type="sldNum" sz="quarter" idx="5"/>
          </p:nvPr>
        </p:nvSpPr>
        <p:spPr/>
        <p:txBody>
          <a:bodyPr/>
          <a:lstStyle/>
          <a:p>
            <a:fld id="{5193F499-AD13-5443-B04C-93D93FB118ED}" type="slidenum">
              <a:rPr lang="en-US" smtClean="0"/>
              <a:t>10</a:t>
            </a:fld>
            <a:endParaRPr lang="en-US"/>
          </a:p>
        </p:txBody>
      </p:sp>
    </p:spTree>
    <p:extLst>
      <p:ext uri="{BB962C8B-B14F-4D97-AF65-F5344CB8AC3E}">
        <p14:creationId xmlns:p14="http://schemas.microsoft.com/office/powerpoint/2010/main" val="10276867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1" i="0" u="none" strike="noStrike">
                <a:solidFill>
                  <a:srgbClr val="000000"/>
                </a:solidFill>
                <a:effectLst/>
                <a:latin typeface="Arial" panose="020B0604020202020204" pitchFamily="34" charset="0"/>
                <a:cs typeface="Arial" panose="020B0604020202020204" pitchFamily="34" charset="0"/>
              </a:rPr>
              <a:t>We are going to create our own ear tags today. </a:t>
            </a:r>
            <a:r>
              <a:rPr lang="en-US" sz="1200" b="1" i="0">
                <a:solidFill>
                  <a:srgbClr val="444444"/>
                </a:solidFill>
                <a:effectLst/>
                <a:latin typeface="Arial" panose="020B0604020202020204" pitchFamily="34" charset="0"/>
                <a:cs typeface="Arial" panose="020B0604020202020204" pitchFamily="34" charset="0"/>
              </a:rPr>
              <a:t>​</a:t>
            </a:r>
          </a:p>
          <a:p>
            <a:pPr algn="l" rtl="0" fontAlgn="base"/>
            <a:r>
              <a:rPr lang="en-US" sz="1200" b="1" i="0" u="none" strike="noStrike">
                <a:solidFill>
                  <a:srgbClr val="000000"/>
                </a:solidFill>
                <a:effectLst/>
                <a:latin typeface="Arial" panose="020B0604020202020204" pitchFamily="34" charset="0"/>
                <a:cs typeface="Arial" panose="020B0604020202020204" pitchFamily="34" charset="0"/>
              </a:rPr>
              <a:t>Encourage students to design their own ear tag design.</a:t>
            </a:r>
            <a:r>
              <a:rPr lang="en-US" sz="1200" b="1" i="0">
                <a:solidFill>
                  <a:srgbClr val="444444"/>
                </a:solidFill>
                <a:effectLst/>
                <a:latin typeface="Arial" panose="020B0604020202020204" pitchFamily="34" charset="0"/>
                <a:cs typeface="Arial" panose="020B0604020202020204" pitchFamily="34" charset="0"/>
              </a:rPr>
              <a:t>​ </a:t>
            </a:r>
          </a:p>
          <a:p>
            <a:pPr algn="l" rtl="0" fontAlgn="base"/>
            <a:r>
              <a:rPr lang="en-US" sz="1200" b="1" i="0">
                <a:solidFill>
                  <a:srgbClr val="444444"/>
                </a:solidFill>
                <a:effectLst/>
                <a:latin typeface="Arial" panose="020B0604020202020204" pitchFamily="34" charset="0"/>
                <a:cs typeface="Arial" panose="020B0604020202020204" pitchFamily="34" charset="0"/>
              </a:rPr>
              <a:t>Youth can work in their ranch groups so that they can create common themes across all of their ear tags. This may be the same symbol, or simply having the information in the same order or format. </a:t>
            </a:r>
          </a:p>
          <a:p>
            <a:pPr algn="l" rtl="0" fontAlgn="base"/>
            <a:r>
              <a:rPr lang="en-US" sz="1200" b="1" i="0" u="none" strike="noStrike">
                <a:solidFill>
                  <a:srgbClr val="000000"/>
                </a:solidFill>
                <a:effectLst/>
                <a:latin typeface="Arial" panose="020B0604020202020204" pitchFamily="34" charset="0"/>
                <a:cs typeface="Arial" panose="020B0604020202020204" pitchFamily="34" charset="0"/>
              </a:rPr>
              <a:t> </a:t>
            </a:r>
            <a:r>
              <a:rPr lang="en-US" sz="1200" b="1" i="0">
                <a:solidFill>
                  <a:srgbClr val="444444"/>
                </a:solidFill>
                <a:effectLst/>
                <a:latin typeface="Arial" panose="020B0604020202020204" pitchFamily="34" charset="0"/>
                <a:cs typeface="Arial" panose="020B0604020202020204" pitchFamily="34" charset="0"/>
              </a:rPr>
              <a:t>​</a:t>
            </a:r>
          </a:p>
          <a:p>
            <a:pPr algn="l" rtl="0" fontAlgn="base"/>
            <a:r>
              <a:rPr lang="en-US" sz="1200" b="1" i="0" u="none" strike="noStrike">
                <a:solidFill>
                  <a:srgbClr val="000000"/>
                </a:solidFill>
                <a:effectLst/>
                <a:latin typeface="Arial" panose="020B0604020202020204" pitchFamily="34" charset="0"/>
                <a:cs typeface="Arial" panose="020B0604020202020204" pitchFamily="34" charset="0"/>
              </a:rPr>
              <a:t>They could identify their imaginary herd by the following:</a:t>
            </a:r>
            <a:r>
              <a:rPr lang="en-US" sz="1200" b="1" i="0">
                <a:solidFill>
                  <a:srgbClr val="444444"/>
                </a:solidFill>
                <a:effectLst/>
                <a:latin typeface="Arial" panose="020B0604020202020204" pitchFamily="34" charset="0"/>
                <a:cs typeface="Arial" panose="020B0604020202020204" pitchFamily="34" charset="0"/>
              </a:rPr>
              <a:t>​</a:t>
            </a:r>
          </a:p>
          <a:p>
            <a:pPr algn="l" rtl="0" fontAlgn="base"/>
            <a:r>
              <a:rPr lang="en-US" sz="1200" b="1" i="0" u="none" strike="noStrike">
                <a:solidFill>
                  <a:srgbClr val="000000"/>
                </a:solidFill>
                <a:effectLst/>
                <a:latin typeface="Arial" panose="020B0604020202020204" pitchFamily="34" charset="0"/>
                <a:cs typeface="Arial" panose="020B0604020202020204" pitchFamily="34" charset="0"/>
              </a:rPr>
              <a:t>Names</a:t>
            </a:r>
            <a:r>
              <a:rPr lang="en-US" sz="1200" b="1" i="0">
                <a:solidFill>
                  <a:srgbClr val="444444"/>
                </a:solidFill>
                <a:effectLst/>
                <a:latin typeface="Arial" panose="020B0604020202020204" pitchFamily="34" charset="0"/>
                <a:cs typeface="Arial" panose="020B0604020202020204" pitchFamily="34" charset="0"/>
              </a:rPr>
              <a:t>​</a:t>
            </a:r>
          </a:p>
          <a:p>
            <a:pPr algn="l" rtl="0" fontAlgn="base"/>
            <a:r>
              <a:rPr lang="en-US" sz="1200" b="1" i="0" u="none" strike="noStrike">
                <a:solidFill>
                  <a:srgbClr val="000000"/>
                </a:solidFill>
                <a:effectLst/>
                <a:latin typeface="Arial" panose="020B0604020202020204" pitchFamily="34" charset="0"/>
                <a:cs typeface="Arial" panose="020B0604020202020204" pitchFamily="34" charset="0"/>
              </a:rPr>
              <a:t>Numbers</a:t>
            </a:r>
            <a:r>
              <a:rPr lang="en-US" sz="1200" b="1" i="0">
                <a:solidFill>
                  <a:srgbClr val="444444"/>
                </a:solidFill>
                <a:effectLst/>
                <a:latin typeface="Arial" panose="020B0604020202020204" pitchFamily="34" charset="0"/>
                <a:cs typeface="Arial" panose="020B0604020202020204" pitchFamily="34" charset="0"/>
              </a:rPr>
              <a:t>​</a:t>
            </a:r>
          </a:p>
          <a:p>
            <a:pPr algn="l" rtl="0" fontAlgn="base"/>
            <a:r>
              <a:rPr lang="en-US" sz="1200" b="1" i="0" u="none" strike="noStrike">
                <a:solidFill>
                  <a:srgbClr val="000000"/>
                </a:solidFill>
                <a:effectLst/>
                <a:latin typeface="Arial" panose="020B0604020202020204" pitchFamily="34" charset="0"/>
                <a:cs typeface="Arial" panose="020B0604020202020204" pitchFamily="34" charset="0"/>
              </a:rPr>
              <a:t>Symbols</a:t>
            </a:r>
            <a:endParaRPr lang="en-US" sz="1200" b="1" i="0">
              <a:solidFill>
                <a:srgbClr val="444444"/>
              </a:solidFill>
              <a:effectLs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5193F499-AD13-5443-B04C-93D93FB118ED}" type="slidenum">
              <a:rPr lang="en-US" smtClean="0"/>
              <a:t>11</a:t>
            </a:fld>
            <a:endParaRPr lang="en-US"/>
          </a:p>
        </p:txBody>
      </p:sp>
    </p:spTree>
    <p:extLst>
      <p:ext uri="{BB962C8B-B14F-4D97-AF65-F5344CB8AC3E}">
        <p14:creationId xmlns:p14="http://schemas.microsoft.com/office/powerpoint/2010/main" val="30226840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Arial" panose="020B0604020202020204" pitchFamily="34" charset="0"/>
                <a:cs typeface="Arial" panose="020B0604020202020204" pitchFamily="34" charset="0"/>
              </a:rPr>
              <a:t>Ranchers often employ the assistance of large animal veterinarians to assist them in making sure that their animals remain in good health. </a:t>
            </a:r>
          </a:p>
          <a:p>
            <a:r>
              <a:rPr lang="en-US" sz="1200" b="1">
                <a:latin typeface="Arial" panose="020B0604020202020204" pitchFamily="34" charset="0"/>
                <a:cs typeface="Arial" panose="020B0604020202020204" pitchFamily="34" charset="0"/>
              </a:rPr>
              <a:t>Let’s meet with one to learn more about what they do. </a:t>
            </a:r>
          </a:p>
          <a:p>
            <a:endParaRPr lang="en-US" sz="1200" b="1">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What were some of thing things that Dr. Lanie mention that the baby calf needed to have a better chance of survival?</a:t>
            </a:r>
          </a:p>
          <a:p>
            <a:r>
              <a:rPr lang="en-US" sz="1200" b="0" i="1">
                <a:latin typeface="Arial" panose="020B0604020202020204" pitchFamily="34" charset="0"/>
                <a:cs typeface="Arial" panose="020B0604020202020204" pitchFamily="34" charset="0"/>
              </a:rPr>
              <a:t>Clean Environment</a:t>
            </a:r>
          </a:p>
          <a:p>
            <a:r>
              <a:rPr lang="en-US" sz="1200" b="0" i="1">
                <a:latin typeface="Arial" panose="020B0604020202020204" pitchFamily="34" charset="0"/>
                <a:cs typeface="Arial" panose="020B0604020202020204" pitchFamily="34" charset="0"/>
              </a:rPr>
              <a:t>Colostrum </a:t>
            </a:r>
            <a:r>
              <a:rPr lang="en-US" sz="1200" b="1" i="0">
                <a:latin typeface="Arial" panose="020B0604020202020204" pitchFamily="34" charset="0"/>
                <a:cs typeface="Arial" panose="020B0604020202020204" pitchFamily="34" charset="0"/>
              </a:rPr>
              <a:t>– What is this? </a:t>
            </a:r>
            <a:r>
              <a:rPr lang="en-US" sz="1200" b="0" i="1">
                <a:latin typeface="Arial" panose="020B0604020202020204" pitchFamily="34" charset="0"/>
                <a:cs typeface="Arial" panose="020B0604020202020204" pitchFamily="34" charset="0"/>
              </a:rPr>
              <a:t>The nutrient rich first milk that animals produce to help their newborns thrive by providing them with protections against bacteria and viruses they may be exposed to. </a:t>
            </a:r>
          </a:p>
          <a:p>
            <a:r>
              <a:rPr lang="en-US" sz="1200" b="0" i="1">
                <a:latin typeface="Arial" panose="020B0604020202020204" pitchFamily="34" charset="0"/>
                <a:cs typeface="Arial" panose="020B0604020202020204" pitchFamily="34" charset="0"/>
              </a:rPr>
              <a:t>Vaccinations </a:t>
            </a:r>
            <a:r>
              <a:rPr lang="en-US" sz="1200" b="1" i="0">
                <a:latin typeface="Arial" panose="020B0604020202020204" pitchFamily="34" charset="0"/>
                <a:cs typeface="Arial" panose="020B0604020202020204" pitchFamily="34" charset="0"/>
              </a:rPr>
              <a:t>– What is this? </a:t>
            </a:r>
            <a:r>
              <a:rPr lang="en-US" sz="1200" b="0" i="1">
                <a:latin typeface="Arial" panose="020B0604020202020204" pitchFamily="34" charset="0"/>
                <a:cs typeface="Arial" panose="020B0604020202020204" pitchFamily="34" charset="0"/>
              </a:rPr>
              <a:t>The </a:t>
            </a:r>
            <a:r>
              <a:rPr lang="en-US" sz="1200" b="0" i="1" kern="1200">
                <a:solidFill>
                  <a:schemeClr val="tx1"/>
                </a:solidFill>
                <a:latin typeface="Arial" panose="020B0604020202020204" pitchFamily="34" charset="0"/>
                <a:ea typeface="+mn-ea"/>
                <a:cs typeface="Arial" panose="020B0604020202020204" pitchFamily="34" charset="0"/>
              </a:rPr>
              <a:t>medical solution used to provide active immunity to specific infections or diseases</a:t>
            </a:r>
          </a:p>
        </p:txBody>
      </p:sp>
      <p:sp>
        <p:nvSpPr>
          <p:cNvPr id="4" name="Slide Number Placeholder 3"/>
          <p:cNvSpPr>
            <a:spLocks noGrp="1"/>
          </p:cNvSpPr>
          <p:nvPr>
            <p:ph type="sldNum" sz="quarter" idx="5"/>
          </p:nvPr>
        </p:nvSpPr>
        <p:spPr/>
        <p:txBody>
          <a:bodyPr/>
          <a:lstStyle/>
          <a:p>
            <a:fld id="{5193F499-AD13-5443-B04C-93D93FB118ED}" type="slidenum">
              <a:rPr lang="en-US" smtClean="0"/>
              <a:t>12</a:t>
            </a:fld>
            <a:endParaRPr lang="en-US"/>
          </a:p>
        </p:txBody>
      </p:sp>
    </p:spTree>
    <p:extLst>
      <p:ext uri="{BB962C8B-B14F-4D97-AF65-F5344CB8AC3E}">
        <p14:creationId xmlns:p14="http://schemas.microsoft.com/office/powerpoint/2010/main" val="40328954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a:effectLst/>
                <a:latin typeface="Arial" panose="020B0604020202020204" pitchFamily="34" charset="0"/>
                <a:ea typeface="Calibri" panose="020F0502020204030204" pitchFamily="34" charset="0"/>
                <a:cs typeface="Arial" panose="020B0604020202020204" pitchFamily="34" charset="0"/>
              </a:rPr>
              <a:t>Introduce the first paper/felt calf by putting it on the board.</a:t>
            </a:r>
            <a:endParaRPr lang="en-US" sz="1200">
              <a:effectLst/>
              <a:latin typeface="Arial" panose="020B0604020202020204" pitchFamily="34" charset="0"/>
              <a:ea typeface="Calibri" panose="020F0502020204030204" pitchFamily="34" charset="0"/>
              <a:cs typeface="Arial" panose="020B0604020202020204" pitchFamily="34" charset="0"/>
            </a:endParaRPr>
          </a:p>
          <a:p>
            <a:endParaRPr lang="en-US" sz="1200">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Sammi the calf lives on a ranch in South Dakota with her mom and other cattle.  Sammi was born during a cold February blizzard, but her mom was a good mom and made sure that she stayed safe and warm in a shelter. </a:t>
            </a:r>
          </a:p>
          <a:p>
            <a:endParaRPr lang="en-US" sz="1200" b="1">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Sammi was able to get milk right away from her mom. This first milk is called colostrum, and the colostrum provided a barrier to protect her from illnesses that she may encounter as she grows.  </a:t>
            </a:r>
          </a:p>
          <a:p>
            <a:endParaRPr lang="en-US"/>
          </a:p>
        </p:txBody>
      </p:sp>
      <p:sp>
        <p:nvSpPr>
          <p:cNvPr id="4" name="Slide Number Placeholder 3"/>
          <p:cNvSpPr>
            <a:spLocks noGrp="1"/>
          </p:cNvSpPr>
          <p:nvPr>
            <p:ph type="sldNum" sz="quarter" idx="5"/>
          </p:nvPr>
        </p:nvSpPr>
        <p:spPr/>
        <p:txBody>
          <a:bodyPr/>
          <a:lstStyle/>
          <a:p>
            <a:fld id="{5193F499-AD13-5443-B04C-93D93FB118ED}" type="slidenum">
              <a:rPr lang="en-US" smtClean="0"/>
              <a:t>13</a:t>
            </a:fld>
            <a:endParaRPr lang="en-US"/>
          </a:p>
        </p:txBody>
      </p:sp>
    </p:spTree>
    <p:extLst>
      <p:ext uri="{BB962C8B-B14F-4D97-AF65-F5344CB8AC3E}">
        <p14:creationId xmlns:p14="http://schemas.microsoft.com/office/powerpoint/2010/main" val="29205245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3766A6-1890-1E16-326E-8F43E13D4C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5087DE-3AD3-BCAF-6D40-E333901F51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48CD7F-7E35-CBFF-87F7-A08A9254AC04}"/>
              </a:ext>
            </a:extLst>
          </p:cNvPr>
          <p:cNvSpPr>
            <a:spLocks noGrp="1"/>
          </p:cNvSpPr>
          <p:nvPr>
            <p:ph type="body" idx="1"/>
          </p:nvPr>
        </p:nvSpPr>
        <p:spPr/>
        <p:txBody>
          <a:bodyPr/>
          <a:lstStyle/>
          <a:p>
            <a:r>
              <a:rPr lang="en-US" sz="1200" b="1">
                <a:latin typeface="Arial" panose="020B0604020202020204" pitchFamily="34" charset="0"/>
                <a:cs typeface="Arial" panose="020B0604020202020204" pitchFamily="34" charset="0"/>
              </a:rPr>
              <a:t>During the first few months of Sammi’s life, she made friends with a Racoon that lived in the trees near her pasture. One day the racoon became sick with pneumonia. Sammi did not become sick even though her and the racoon had played a game of tag the day before.  </a:t>
            </a:r>
          </a:p>
          <a:p>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Have youth try to put 1 ‘germ’ on Sammi. </a:t>
            </a: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The 'germ' does not stick because Sammi received the colostrum in proper time to build up her immune system and prevent her from getting sick when exposed to the germs. </a:t>
            </a:r>
          </a:p>
          <a:p>
            <a:endParaRPr lang="en-US"/>
          </a:p>
        </p:txBody>
      </p:sp>
      <p:sp>
        <p:nvSpPr>
          <p:cNvPr id="4" name="Slide Number Placeholder 3">
            <a:extLst>
              <a:ext uri="{FF2B5EF4-FFF2-40B4-BE49-F238E27FC236}">
                <a16:creationId xmlns:a16="http://schemas.microsoft.com/office/drawing/2014/main" id="{0EE775F6-D333-EE20-C52B-D88E699BCE73}"/>
              </a:ext>
            </a:extLst>
          </p:cNvPr>
          <p:cNvSpPr>
            <a:spLocks noGrp="1"/>
          </p:cNvSpPr>
          <p:nvPr>
            <p:ph type="sldNum" sz="quarter" idx="5"/>
          </p:nvPr>
        </p:nvSpPr>
        <p:spPr/>
        <p:txBody>
          <a:bodyPr/>
          <a:lstStyle/>
          <a:p>
            <a:fld id="{5193F499-AD13-5443-B04C-93D93FB118ED}" type="slidenum">
              <a:rPr lang="en-US" smtClean="0"/>
              <a:t>14</a:t>
            </a:fld>
            <a:endParaRPr lang="en-US"/>
          </a:p>
        </p:txBody>
      </p:sp>
    </p:spTree>
    <p:extLst>
      <p:ext uri="{BB962C8B-B14F-4D97-AF65-F5344CB8AC3E}">
        <p14:creationId xmlns:p14="http://schemas.microsoft.com/office/powerpoint/2010/main" val="26091163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B865E-4855-399B-BF2B-19ECD0AF58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01D3C2-68DC-A8E6-1F10-42CC165483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11EC02-AC6D-FFE3-E330-895D0A67159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a:effectLst/>
                <a:latin typeface="Arial" panose="020B0604020202020204" pitchFamily="34" charset="0"/>
                <a:ea typeface="Calibri" panose="020F0502020204030204" pitchFamily="34" charset="0"/>
                <a:cs typeface="Arial" panose="020B0604020202020204" pitchFamily="34" charset="0"/>
              </a:rPr>
              <a:t>Introduce the second calf by putting it on the board.</a:t>
            </a:r>
            <a:endParaRPr lang="en-US" sz="12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Arial" panose="020B0604020202020204" pitchFamily="34" charset="0"/>
                <a:cs typeface="Arial" panose="020B0604020202020204" pitchFamily="34" charset="0"/>
              </a:rPr>
              <a:t>Meet Charlie, Sammi’s friend. He lives on a neighboring ranch in South Dakota with his mom and other cattle.  Charlie was born during a cold February blizzard just like Sammi, but he wasn’t able to get milk from his mom right away.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Arial" panose="020B0604020202020204" pitchFamily="34" charset="0"/>
                <a:cs typeface="Arial" panose="020B0604020202020204" pitchFamily="34" charset="0"/>
              </a:rPr>
              <a:t>His rancher gave him a bottle of colostrum as soon as he could, but only time would tell if the colostrum got to Charlie in time. </a:t>
            </a:r>
          </a:p>
        </p:txBody>
      </p:sp>
      <p:sp>
        <p:nvSpPr>
          <p:cNvPr id="4" name="Slide Number Placeholder 3">
            <a:extLst>
              <a:ext uri="{FF2B5EF4-FFF2-40B4-BE49-F238E27FC236}">
                <a16:creationId xmlns:a16="http://schemas.microsoft.com/office/drawing/2014/main" id="{E9831A03-64C4-508F-2D07-8FAB1510EEA2}"/>
              </a:ext>
            </a:extLst>
          </p:cNvPr>
          <p:cNvSpPr>
            <a:spLocks noGrp="1"/>
          </p:cNvSpPr>
          <p:nvPr>
            <p:ph type="sldNum" sz="quarter" idx="5"/>
          </p:nvPr>
        </p:nvSpPr>
        <p:spPr/>
        <p:txBody>
          <a:bodyPr/>
          <a:lstStyle/>
          <a:p>
            <a:fld id="{5193F499-AD13-5443-B04C-93D93FB118ED}" type="slidenum">
              <a:rPr lang="en-US" smtClean="0"/>
              <a:t>15</a:t>
            </a:fld>
            <a:endParaRPr lang="en-US"/>
          </a:p>
        </p:txBody>
      </p:sp>
    </p:spTree>
    <p:extLst>
      <p:ext uri="{BB962C8B-B14F-4D97-AF65-F5344CB8AC3E}">
        <p14:creationId xmlns:p14="http://schemas.microsoft.com/office/powerpoint/2010/main" val="36330933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C97BCE-9C6B-A3DF-DAF4-81703CAA50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68ABBA-95F4-0438-C67D-7D8EA7FB09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78F693-44A2-8A76-E68A-E0F259C7072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Arial" panose="020B0604020202020204" pitchFamily="34" charset="0"/>
                <a:cs typeface="Arial" panose="020B0604020202020204" pitchFamily="34" charset="0"/>
              </a:rPr>
              <a:t>As winter turned into spring the wet weather and changing temperatures were hard on poor Charlie’s system. He got sick fairly often and was exposed to multiple illnesses.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panose="020B0604020202020204" pitchFamily="34" charset="0"/>
                <a:cs typeface="Arial" panose="020B0604020202020204" pitchFamily="34" charset="0"/>
              </a:rPr>
              <a:t>Have youth put 4 ‘germs’ on the Charlie</a:t>
            </a:r>
          </a:p>
          <a:p>
            <a:endParaRPr lang="en-US" sz="1200" b="1" i="1">
              <a:latin typeface="Arial" panose="020B0604020202020204" pitchFamily="34" charset="0"/>
              <a:cs typeface="Arial" panose="020B0604020202020204" pitchFamily="34" charset="0"/>
            </a:endParaRPr>
          </a:p>
          <a:p>
            <a:r>
              <a:rPr lang="en-US" sz="1200" b="1" i="0">
                <a:latin typeface="Arial" panose="020B0604020202020204" pitchFamily="34" charset="0"/>
                <a:cs typeface="Arial" panose="020B0604020202020204" pitchFamily="34" charset="0"/>
              </a:rPr>
              <a:t>These germs stick to Charlie because his immune system was not built up due to him not receiving colostrum in a timely manner. Calves have to receive colostrum within the first 24 hours, ideally within the first 4-6 hours following birth to have the strongest immune system.</a:t>
            </a:r>
          </a:p>
        </p:txBody>
      </p:sp>
      <p:sp>
        <p:nvSpPr>
          <p:cNvPr id="4" name="Slide Number Placeholder 3">
            <a:extLst>
              <a:ext uri="{FF2B5EF4-FFF2-40B4-BE49-F238E27FC236}">
                <a16:creationId xmlns:a16="http://schemas.microsoft.com/office/drawing/2014/main" id="{553726E6-D171-3E51-5B23-F90385F0BF05}"/>
              </a:ext>
            </a:extLst>
          </p:cNvPr>
          <p:cNvSpPr>
            <a:spLocks noGrp="1"/>
          </p:cNvSpPr>
          <p:nvPr>
            <p:ph type="sldNum" sz="quarter" idx="5"/>
          </p:nvPr>
        </p:nvSpPr>
        <p:spPr/>
        <p:txBody>
          <a:bodyPr/>
          <a:lstStyle/>
          <a:p>
            <a:fld id="{5193F499-AD13-5443-B04C-93D93FB118ED}" type="slidenum">
              <a:rPr lang="en-US" smtClean="0"/>
              <a:t>16</a:t>
            </a:fld>
            <a:endParaRPr lang="en-US"/>
          </a:p>
        </p:txBody>
      </p:sp>
    </p:spTree>
    <p:extLst>
      <p:ext uri="{BB962C8B-B14F-4D97-AF65-F5344CB8AC3E}">
        <p14:creationId xmlns:p14="http://schemas.microsoft.com/office/powerpoint/2010/main" val="25211393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230E17-4D58-D7F4-4B8F-1DD10E022E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0EDDF1-8B2A-EE28-5EC3-B16DCC770C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B342A1-DF3B-651D-DCCD-CC88A338FF5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Arial" panose="020B0604020202020204" pitchFamily="34" charset="0"/>
                <a:cs typeface="Arial" panose="020B0604020202020204" pitchFamily="34" charset="0"/>
              </a:rPr>
              <a:t>Charlie got pneumonia and his rancher had to treat him with an antibiotic to help his body fight the infection and make him feel better.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panose="020B0604020202020204" pitchFamily="34" charset="0"/>
                <a:cs typeface="Arial" panose="020B0604020202020204" pitchFamily="34" charset="0"/>
              </a:rPr>
              <a:t>Have youth take 1 ‘germ’ off Charlie</a:t>
            </a:r>
          </a:p>
          <a:p>
            <a:endParaRPr lang="en-US" sz="1200" b="1">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Antibiotics are needed to help our animals overcome sicknesses. Without antibiotics, Charlie's pneumonia would have continued to get worse. This antibiotic was used properly to allow Charlie to overcome his sickness. Antibiotics are not given to animals who are not sick. </a:t>
            </a:r>
          </a:p>
        </p:txBody>
      </p:sp>
      <p:sp>
        <p:nvSpPr>
          <p:cNvPr id="4" name="Slide Number Placeholder 3">
            <a:extLst>
              <a:ext uri="{FF2B5EF4-FFF2-40B4-BE49-F238E27FC236}">
                <a16:creationId xmlns:a16="http://schemas.microsoft.com/office/drawing/2014/main" id="{9A1CEF9E-510B-43C0-8B0F-BAAC5112AFB5}"/>
              </a:ext>
            </a:extLst>
          </p:cNvPr>
          <p:cNvSpPr>
            <a:spLocks noGrp="1"/>
          </p:cNvSpPr>
          <p:nvPr>
            <p:ph type="sldNum" sz="quarter" idx="5"/>
          </p:nvPr>
        </p:nvSpPr>
        <p:spPr/>
        <p:txBody>
          <a:bodyPr/>
          <a:lstStyle/>
          <a:p>
            <a:fld id="{5193F499-AD13-5443-B04C-93D93FB118ED}" type="slidenum">
              <a:rPr lang="en-US" smtClean="0"/>
              <a:t>17</a:t>
            </a:fld>
            <a:endParaRPr lang="en-US"/>
          </a:p>
        </p:txBody>
      </p:sp>
    </p:spTree>
    <p:extLst>
      <p:ext uri="{BB962C8B-B14F-4D97-AF65-F5344CB8AC3E}">
        <p14:creationId xmlns:p14="http://schemas.microsoft.com/office/powerpoint/2010/main" val="7311623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CA60AA-286B-0CFE-53B3-B60F64F0B4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B2E00A-F15C-B6BD-6014-8B48A2AC53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45AC4A-F1CD-1EEA-F247-F333A12C2A85}"/>
              </a:ext>
            </a:extLst>
          </p:cNvPr>
          <p:cNvSpPr>
            <a:spLocks noGrp="1"/>
          </p:cNvSpPr>
          <p:nvPr>
            <p:ph type="body" idx="1"/>
          </p:nvPr>
        </p:nvSpPr>
        <p:spPr/>
        <p:txBody>
          <a:bodyPr/>
          <a:lstStyle/>
          <a:p>
            <a:r>
              <a:rPr lang="en-US" sz="1200" b="1">
                <a:latin typeface="Arial" panose="020B0604020202020204" pitchFamily="34" charset="0"/>
                <a:cs typeface="Arial" panose="020B0604020202020204" pitchFamily="34" charset="0"/>
              </a:rPr>
              <a:t>At six months old, Sammi and her friends were ready to move to a new pasture away from their moms. Their rancher knew that this move could cause them to get sick and so before the move he provided them with vaccinations to boost their immunity. </a:t>
            </a:r>
          </a:p>
        </p:txBody>
      </p:sp>
      <p:sp>
        <p:nvSpPr>
          <p:cNvPr id="4" name="Slide Number Placeholder 3">
            <a:extLst>
              <a:ext uri="{FF2B5EF4-FFF2-40B4-BE49-F238E27FC236}">
                <a16:creationId xmlns:a16="http://schemas.microsoft.com/office/drawing/2014/main" id="{7B99F77F-A589-5695-C476-547553ACC1A5}"/>
              </a:ext>
            </a:extLst>
          </p:cNvPr>
          <p:cNvSpPr>
            <a:spLocks noGrp="1"/>
          </p:cNvSpPr>
          <p:nvPr>
            <p:ph type="sldNum" sz="quarter" idx="5"/>
          </p:nvPr>
        </p:nvSpPr>
        <p:spPr/>
        <p:txBody>
          <a:bodyPr/>
          <a:lstStyle/>
          <a:p>
            <a:fld id="{5193F499-AD13-5443-B04C-93D93FB118ED}" type="slidenum">
              <a:rPr lang="en-US" smtClean="0"/>
              <a:t>18</a:t>
            </a:fld>
            <a:endParaRPr lang="en-US"/>
          </a:p>
        </p:txBody>
      </p:sp>
    </p:spTree>
    <p:extLst>
      <p:ext uri="{BB962C8B-B14F-4D97-AF65-F5344CB8AC3E}">
        <p14:creationId xmlns:p14="http://schemas.microsoft.com/office/powerpoint/2010/main" val="35260023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1A101-9331-59A5-04B2-082A5BAB0A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8BAC7D-676D-1F02-4408-64E2D01222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ED874C-7475-F909-9DCA-DC804DCBF06C}"/>
              </a:ext>
            </a:extLst>
          </p:cNvPr>
          <p:cNvSpPr>
            <a:spLocks noGrp="1"/>
          </p:cNvSpPr>
          <p:nvPr>
            <p:ph type="body" idx="1"/>
          </p:nvPr>
        </p:nvSpPr>
        <p:spPr/>
        <p:txBody>
          <a:bodyPr/>
          <a:lstStyle/>
          <a:p>
            <a:pPr>
              <a:defRPr/>
            </a:pPr>
            <a:r>
              <a:rPr lang="en-US" sz="1200" b="1">
                <a:latin typeface="Arial" panose="020B0604020202020204" pitchFamily="34" charset="0"/>
                <a:cs typeface="Arial" panose="020B0604020202020204" pitchFamily="34" charset="0"/>
              </a:rPr>
              <a:t>When spring came and it was time to go to pasture, Charlie was healthy again. However, he was much smaller than many of his friends.  While out to pasture with his mom and friends, Charlie made friends with a pheasant and was exposed to his friend's germs. Soon after they had met, Charlie became ill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panose="020B0604020202020204" pitchFamily="34" charset="0"/>
                <a:cs typeface="Arial" panose="020B0604020202020204" pitchFamily="34" charset="0"/>
              </a:rPr>
              <a:t>Have students add a ‘germ’ to Charlie</a:t>
            </a:r>
          </a:p>
          <a:p>
            <a:endParaRPr lang="en-US">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Charlie was not vaccinated before going out to pasture. This left him vulnerable to many different germs and allowed him to become sick again. </a:t>
            </a:r>
          </a:p>
        </p:txBody>
      </p:sp>
      <p:sp>
        <p:nvSpPr>
          <p:cNvPr id="4" name="Slide Number Placeholder 3">
            <a:extLst>
              <a:ext uri="{FF2B5EF4-FFF2-40B4-BE49-F238E27FC236}">
                <a16:creationId xmlns:a16="http://schemas.microsoft.com/office/drawing/2014/main" id="{C8D79D6A-C04C-42E0-28B8-C30629455324}"/>
              </a:ext>
            </a:extLst>
          </p:cNvPr>
          <p:cNvSpPr>
            <a:spLocks noGrp="1"/>
          </p:cNvSpPr>
          <p:nvPr>
            <p:ph type="sldNum" sz="quarter" idx="5"/>
          </p:nvPr>
        </p:nvSpPr>
        <p:spPr/>
        <p:txBody>
          <a:bodyPr/>
          <a:lstStyle/>
          <a:p>
            <a:fld id="{5193F499-AD13-5443-B04C-93D93FB118ED}" type="slidenum">
              <a:rPr lang="en-US" smtClean="0"/>
              <a:t>19</a:t>
            </a:fld>
            <a:endParaRPr lang="en-US"/>
          </a:p>
        </p:txBody>
      </p:sp>
    </p:spTree>
    <p:extLst>
      <p:ext uri="{BB962C8B-B14F-4D97-AF65-F5344CB8AC3E}">
        <p14:creationId xmlns:p14="http://schemas.microsoft.com/office/powerpoint/2010/main" val="769665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endParaRPr lang="en-US" sz="1200" b="1">
              <a:latin typeface="Arial" panose="020B0604020202020204" pitchFamily="34" charset="0"/>
              <a:cs typeface="Arial" panose="020B0604020202020204" pitchFamily="34" charset="0"/>
            </a:endParaRPr>
          </a:p>
          <a:p>
            <a:endParaRPr lang="en-US" sz="1200" b="1">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What do you recall about what we learned during our last lesson? </a:t>
            </a:r>
          </a:p>
          <a:p>
            <a:endParaRPr lang="en-US" sz="1200" b="1">
              <a:latin typeface="Arial" panose="020B0604020202020204" pitchFamily="34" charset="0"/>
              <a:cs typeface="Arial" panose="020B0604020202020204" pitchFamily="34" charset="0"/>
            </a:endParaRPr>
          </a:p>
          <a:p>
            <a:r>
              <a:rPr lang="en-US" sz="1200" b="0" i="1">
                <a:latin typeface="Arial" panose="020B0604020202020204" pitchFamily="34" charset="0"/>
                <a:cs typeface="Arial" panose="020B0604020202020204" pitchFamily="34" charset="0"/>
              </a:rPr>
              <a:t>(1) </a:t>
            </a:r>
            <a:r>
              <a:rPr lang="en-US" sz="1200" b="1">
                <a:latin typeface="Arial" panose="020B0604020202020204" pitchFamily="34" charset="0"/>
                <a:cs typeface="Arial" panose="020B0604020202020204" pitchFamily="34" charset="0"/>
              </a:rPr>
              <a:t>In lesson 2, we learned about some physical traits that calves inherit from their parents. </a:t>
            </a:r>
          </a:p>
          <a:p>
            <a:r>
              <a:rPr lang="en-US" sz="1200" b="0" i="1">
                <a:latin typeface="Arial" panose="020B0604020202020204" pitchFamily="34" charset="0"/>
                <a:cs typeface="Arial" panose="020B0604020202020204" pitchFamily="34" charset="0"/>
              </a:rPr>
              <a:t>(2) </a:t>
            </a:r>
            <a:r>
              <a:rPr lang="en-US" sz="1200" b="1">
                <a:latin typeface="Arial" panose="020B0604020202020204" pitchFamily="34" charset="0"/>
                <a:cs typeface="Arial" panose="020B0604020202020204" pitchFamily="34" charset="0"/>
              </a:rPr>
              <a:t>We also learned that cattle are sorted into breeds based on these different traits </a:t>
            </a:r>
          </a:p>
          <a:p>
            <a:r>
              <a:rPr lang="en-US" sz="1200" b="0" i="1">
                <a:latin typeface="Arial" panose="020B0604020202020204" pitchFamily="34" charset="0"/>
                <a:cs typeface="Arial" panose="020B0604020202020204" pitchFamily="34" charset="0"/>
              </a:rPr>
              <a:t>(3) </a:t>
            </a:r>
            <a:r>
              <a:rPr lang="en-US" sz="1200" b="1">
                <a:latin typeface="Arial" panose="020B0604020202020204" pitchFamily="34" charset="0"/>
                <a:cs typeface="Arial" panose="020B0604020202020204" pitchFamily="34" charset="0"/>
              </a:rPr>
              <a:t>We met our cow for the year, an Angus-Simental cross cow with the number 914 and her bull calf</a:t>
            </a:r>
          </a:p>
          <a:p>
            <a:r>
              <a:rPr lang="en-US" sz="1200" b="0" i="1">
                <a:latin typeface="Arial" panose="020B0604020202020204" pitchFamily="34" charset="0"/>
                <a:cs typeface="Arial" panose="020B0604020202020204" pitchFamily="34" charset="0"/>
              </a:rPr>
              <a:t>(4) </a:t>
            </a:r>
            <a:r>
              <a:rPr lang="en-US" sz="1200" b="1">
                <a:latin typeface="Arial" panose="020B0604020202020204" pitchFamily="34" charset="0"/>
                <a:cs typeface="Arial" panose="020B0604020202020204" pitchFamily="34" charset="0"/>
              </a:rPr>
              <a:t>We also learned about ear tags and the importance they play in identifying individual animals. These tags provide cattle and identification (like your name) and allow ranchers to track a variety of information about their animal.</a:t>
            </a:r>
          </a:p>
          <a:p>
            <a:endParaRPr lang="en-US" sz="1200" b="1">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In today’s lesson we are going to learn more about how ranchers care for their animals.</a:t>
            </a:r>
          </a:p>
        </p:txBody>
      </p:sp>
      <p:sp>
        <p:nvSpPr>
          <p:cNvPr id="4" name="Slide Number Placeholder 3"/>
          <p:cNvSpPr>
            <a:spLocks noGrp="1"/>
          </p:cNvSpPr>
          <p:nvPr>
            <p:ph type="sldNum" sz="quarter" idx="5"/>
          </p:nvPr>
        </p:nvSpPr>
        <p:spPr/>
        <p:txBody>
          <a:bodyPr/>
          <a:lstStyle/>
          <a:p>
            <a:fld id="{5193F499-AD13-5443-B04C-93D93FB118ED}" type="slidenum">
              <a:rPr lang="en-US" smtClean="0"/>
              <a:t>2</a:t>
            </a:fld>
            <a:endParaRPr lang="en-US"/>
          </a:p>
        </p:txBody>
      </p:sp>
    </p:spTree>
    <p:extLst>
      <p:ext uri="{BB962C8B-B14F-4D97-AF65-F5344CB8AC3E}">
        <p14:creationId xmlns:p14="http://schemas.microsoft.com/office/powerpoint/2010/main" val="1370617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F6B25-6AA0-AE0D-6863-B2DDF62275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F495CB-37CE-85D8-34B8-CC6C22E2A9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1E1451-8D26-0048-76E0-018D3D215387}"/>
              </a:ext>
            </a:extLst>
          </p:cNvPr>
          <p:cNvSpPr>
            <a:spLocks noGrp="1"/>
          </p:cNvSpPr>
          <p:nvPr>
            <p:ph type="body" idx="1"/>
          </p:nvPr>
        </p:nvSpPr>
        <p:spPr/>
        <p:txBody>
          <a:bodyPr/>
          <a:lstStyle/>
          <a:p>
            <a:r>
              <a:rPr lang="en-US" sz="1200" b="1">
                <a:latin typeface="Arial" panose="020B0604020202020204" pitchFamily="34" charset="0"/>
                <a:cs typeface="Arial" panose="020B0604020202020204" pitchFamily="34" charset="0"/>
              </a:rPr>
              <a:t>Out on pasture, Sammi spent lots of time with her friends from the same ranch. One day, a calf named Herald from a neighboring ranch got through the fence and into Sammi's pasture. She was excited to have a new friend and played with him all afternoon. Herald is from a new herd and brought over some new germs over to Sammi's pasture. </a:t>
            </a: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Have youth try to put 4 ‘germs’ on the Sammi</a:t>
            </a:r>
          </a:p>
          <a:p>
            <a:endParaRPr lang="en-US">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Since Sammi was vaccinated before coming to this new pasture, these new germs did not make her sick. </a:t>
            </a:r>
          </a:p>
        </p:txBody>
      </p:sp>
      <p:sp>
        <p:nvSpPr>
          <p:cNvPr id="4" name="Slide Number Placeholder 3">
            <a:extLst>
              <a:ext uri="{FF2B5EF4-FFF2-40B4-BE49-F238E27FC236}">
                <a16:creationId xmlns:a16="http://schemas.microsoft.com/office/drawing/2014/main" id="{F9D3F31E-FB35-D842-C989-06CBA6B4D71B}"/>
              </a:ext>
            </a:extLst>
          </p:cNvPr>
          <p:cNvSpPr>
            <a:spLocks noGrp="1"/>
          </p:cNvSpPr>
          <p:nvPr>
            <p:ph type="sldNum" sz="quarter" idx="5"/>
          </p:nvPr>
        </p:nvSpPr>
        <p:spPr/>
        <p:txBody>
          <a:bodyPr/>
          <a:lstStyle/>
          <a:p>
            <a:fld id="{5193F499-AD13-5443-B04C-93D93FB118ED}" type="slidenum">
              <a:rPr lang="en-US" smtClean="0"/>
              <a:t>20</a:t>
            </a:fld>
            <a:endParaRPr lang="en-US"/>
          </a:p>
        </p:txBody>
      </p:sp>
    </p:spTree>
    <p:extLst>
      <p:ext uri="{BB962C8B-B14F-4D97-AF65-F5344CB8AC3E}">
        <p14:creationId xmlns:p14="http://schemas.microsoft.com/office/powerpoint/2010/main" val="1890162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D5492A-EBC1-9BD7-F054-A5FCCB8820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2106C0-5DC9-FBC1-B73C-75D4D375F8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28E972-F37F-76DB-434E-FCF729A4BC20}"/>
              </a:ext>
            </a:extLst>
          </p:cNvPr>
          <p:cNvSpPr>
            <a:spLocks noGrp="1"/>
          </p:cNvSpPr>
          <p:nvPr>
            <p:ph type="body" idx="1"/>
          </p:nvPr>
        </p:nvSpPr>
        <p:spPr/>
        <p:txBody>
          <a:bodyPr/>
          <a:lstStyle/>
          <a:p>
            <a:r>
              <a:rPr lang="en-US" sz="1200" b="1">
                <a:latin typeface="Arial" panose="020B0604020202020204" pitchFamily="34" charset="0"/>
                <a:cs typeface="Arial" panose="020B0604020202020204" pitchFamily="34" charset="0"/>
              </a:rPr>
              <a:t>Let’s take a look at the two calves. They started their life in the same conditions; however, they have had very different health journeys. </a:t>
            </a:r>
          </a:p>
          <a:p>
            <a:endParaRPr lang="en-US" sz="1200" b="1">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What conclusions can we make about Sammi’s health compared to Charlie’s health?</a:t>
            </a:r>
          </a:p>
          <a:p>
            <a:r>
              <a:rPr lang="en-US" sz="1200" b="1" i="0">
                <a:latin typeface="Arial" panose="020B0604020202020204" pitchFamily="34" charset="0"/>
                <a:cs typeface="Arial" panose="020B0604020202020204" pitchFamily="34" charset="0"/>
              </a:rPr>
              <a:t>What different things helped protect the health of these calves? </a:t>
            </a:r>
            <a:r>
              <a:rPr lang="en-US" sz="1200" b="0" i="1">
                <a:latin typeface="Arial" panose="020B0604020202020204" pitchFamily="34" charset="0"/>
                <a:cs typeface="Arial" panose="020B0604020202020204" pitchFamily="34" charset="0"/>
              </a:rPr>
              <a:t> Colostrum, Vaccinations, Antibiotics</a:t>
            </a:r>
          </a:p>
          <a:p>
            <a:endParaRPr lang="en-US" sz="1200" b="0" i="1">
              <a:latin typeface="Arial" panose="020B0604020202020204" pitchFamily="34" charset="0"/>
              <a:cs typeface="Arial" panose="020B0604020202020204" pitchFamily="34" charset="0"/>
            </a:endParaRPr>
          </a:p>
          <a:p>
            <a:r>
              <a:rPr lang="en-US" sz="1200" b="1" i="0">
                <a:latin typeface="Arial" panose="020B0604020202020204" pitchFamily="34" charset="0"/>
                <a:cs typeface="Arial" panose="020B0604020202020204" pitchFamily="34" charset="0"/>
              </a:rPr>
              <a:t>Sammi’s and Charlie’s ranchers will continue to monitor their health as they grow. Just like our adopted calf, these calves will grow quickly and their ranchers will continue to care for them as their needs change. In our next lesson we will talk about the unique way that these calves digest their food. </a:t>
            </a:r>
          </a:p>
        </p:txBody>
      </p:sp>
      <p:sp>
        <p:nvSpPr>
          <p:cNvPr id="4" name="Slide Number Placeholder 3">
            <a:extLst>
              <a:ext uri="{FF2B5EF4-FFF2-40B4-BE49-F238E27FC236}">
                <a16:creationId xmlns:a16="http://schemas.microsoft.com/office/drawing/2014/main" id="{D7C7E062-51D2-455F-FB87-2DED5AF784C7}"/>
              </a:ext>
            </a:extLst>
          </p:cNvPr>
          <p:cNvSpPr>
            <a:spLocks noGrp="1"/>
          </p:cNvSpPr>
          <p:nvPr>
            <p:ph type="sldNum" sz="quarter" idx="5"/>
          </p:nvPr>
        </p:nvSpPr>
        <p:spPr/>
        <p:txBody>
          <a:bodyPr/>
          <a:lstStyle/>
          <a:p>
            <a:fld id="{5193F499-AD13-5443-B04C-93D93FB118ED}" type="slidenum">
              <a:rPr lang="en-US" smtClean="0"/>
              <a:t>21</a:t>
            </a:fld>
            <a:endParaRPr lang="en-US"/>
          </a:p>
        </p:txBody>
      </p:sp>
    </p:spTree>
    <p:extLst>
      <p:ext uri="{BB962C8B-B14F-4D97-AF65-F5344CB8AC3E}">
        <p14:creationId xmlns:p14="http://schemas.microsoft.com/office/powerpoint/2010/main" val="42587951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93F499-AD13-5443-B04C-93D93FB118ED}" type="slidenum">
              <a:rPr lang="en-US" smtClean="0"/>
              <a:t>22</a:t>
            </a:fld>
            <a:endParaRPr lang="en-US"/>
          </a:p>
        </p:txBody>
      </p:sp>
    </p:spTree>
    <p:extLst>
      <p:ext uri="{BB962C8B-B14F-4D97-AF65-F5344CB8AC3E}">
        <p14:creationId xmlns:p14="http://schemas.microsoft.com/office/powerpoint/2010/main" val="1943126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Arial" panose="020B0604020202020204" pitchFamily="34" charset="0"/>
                <a:cs typeface="Arial" panose="020B0604020202020204" pitchFamily="34" charset="0"/>
              </a:rPr>
              <a:t>It is the duty of a Rancher to make sure that all their cattle remain safe and healthy.  </a:t>
            </a:r>
          </a:p>
          <a:p>
            <a:endParaRPr lang="en-US" sz="1200" b="1">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If you think back to Lesson 1 – what were some of the ways that ranchers cared for their cattle?</a:t>
            </a:r>
          </a:p>
          <a:p>
            <a:r>
              <a:rPr lang="en-US" sz="1200" b="0" i="1">
                <a:latin typeface="Arial" panose="020B0604020202020204" pitchFamily="34" charset="0"/>
                <a:cs typeface="Arial" panose="020B0604020202020204" pitchFamily="34" charset="0"/>
              </a:rPr>
              <a:t>Moved them to areas that had lots of grass and water. </a:t>
            </a:r>
          </a:p>
          <a:p>
            <a:endParaRPr lang="en-US" sz="1200" b="0" i="1">
              <a:latin typeface="Arial" panose="020B0604020202020204" pitchFamily="34" charset="0"/>
              <a:cs typeface="Arial" panose="020B0604020202020204" pitchFamily="34" charset="0"/>
            </a:endParaRPr>
          </a:p>
          <a:p>
            <a:r>
              <a:rPr lang="en-US" sz="1200" b="1" i="0">
                <a:latin typeface="Arial" panose="020B0604020202020204" pitchFamily="34" charset="0"/>
                <a:cs typeface="Arial" panose="020B0604020202020204" pitchFamily="34" charset="0"/>
              </a:rPr>
              <a:t>During the long hard winters, many cattle died. What did ranchers change to ensure cattle could survive long cold winters?</a:t>
            </a:r>
          </a:p>
          <a:p>
            <a:r>
              <a:rPr lang="en-US" sz="1200" b="0" i="1">
                <a:latin typeface="Arial" panose="020B0604020202020204" pitchFamily="34" charset="0"/>
                <a:cs typeface="Arial" panose="020B0604020202020204" pitchFamily="34" charset="0"/>
              </a:rPr>
              <a:t>Began drying and storing grass (hay) to get through long winters.</a:t>
            </a:r>
          </a:p>
          <a:p>
            <a:endParaRPr lang="en-US" sz="1200" b="1">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The way ranchers care for their cattle isn’t all that different from how families, schools, and communities work to keep you safe and healthy.</a:t>
            </a:r>
          </a:p>
          <a:p>
            <a:r>
              <a:rPr lang="en-US" sz="1200" b="1">
                <a:latin typeface="Arial" panose="020B0604020202020204" pitchFamily="34" charset="0"/>
                <a:cs typeface="Arial" panose="020B0604020202020204" pitchFamily="34" charset="0"/>
              </a:rPr>
              <a:t>What are some ways that your caregivers keep you safe and healthy?</a:t>
            </a:r>
          </a:p>
          <a:p>
            <a:r>
              <a:rPr lang="en-US" sz="1200" b="0" i="1">
                <a:latin typeface="Arial" panose="020B0604020202020204" pitchFamily="34" charset="0"/>
                <a:cs typeface="Arial" panose="020B0604020202020204" pitchFamily="34" charset="0"/>
              </a:rPr>
              <a:t>Food, water, shelter, clothing, seatbelts, doctor visits … </a:t>
            </a:r>
          </a:p>
        </p:txBody>
      </p:sp>
      <p:sp>
        <p:nvSpPr>
          <p:cNvPr id="4" name="Slide Number Placeholder 3"/>
          <p:cNvSpPr>
            <a:spLocks noGrp="1"/>
          </p:cNvSpPr>
          <p:nvPr>
            <p:ph type="sldNum" sz="quarter" idx="5"/>
          </p:nvPr>
        </p:nvSpPr>
        <p:spPr/>
        <p:txBody>
          <a:bodyPr/>
          <a:lstStyle/>
          <a:p>
            <a:fld id="{5193F499-AD13-5443-B04C-93D93FB118ED}" type="slidenum">
              <a:rPr lang="en-US" smtClean="0"/>
              <a:t>3</a:t>
            </a:fld>
            <a:endParaRPr lang="en-US"/>
          </a:p>
        </p:txBody>
      </p:sp>
    </p:spTree>
    <p:extLst>
      <p:ext uri="{BB962C8B-B14F-4D97-AF65-F5344CB8AC3E}">
        <p14:creationId xmlns:p14="http://schemas.microsoft.com/office/powerpoint/2010/main" val="463264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Arial" panose="020B0604020202020204" pitchFamily="34" charset="0"/>
                <a:cs typeface="Arial" panose="020B0604020202020204" pitchFamily="34" charset="0"/>
              </a:rPr>
              <a:t>Cattle, like all animals, require the necessities of food, water and shelter to remain healthy.</a:t>
            </a:r>
          </a:p>
        </p:txBody>
      </p:sp>
      <p:sp>
        <p:nvSpPr>
          <p:cNvPr id="4" name="Slide Number Placeholder 3"/>
          <p:cNvSpPr>
            <a:spLocks noGrp="1"/>
          </p:cNvSpPr>
          <p:nvPr>
            <p:ph type="sldNum" sz="quarter" idx="5"/>
          </p:nvPr>
        </p:nvSpPr>
        <p:spPr/>
        <p:txBody>
          <a:bodyPr/>
          <a:lstStyle/>
          <a:p>
            <a:fld id="{5193F499-AD13-5443-B04C-93D93FB118ED}" type="slidenum">
              <a:rPr lang="en-US" smtClean="0"/>
              <a:t>4</a:t>
            </a:fld>
            <a:endParaRPr lang="en-US"/>
          </a:p>
        </p:txBody>
      </p:sp>
    </p:spTree>
    <p:extLst>
      <p:ext uri="{BB962C8B-B14F-4D97-AF65-F5344CB8AC3E}">
        <p14:creationId xmlns:p14="http://schemas.microsoft.com/office/powerpoint/2010/main" val="29890234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endParaRPr lang="en-US" sz="1200" b="1">
              <a:latin typeface="Arial" panose="020B0604020202020204" pitchFamily="34" charset="0"/>
              <a:cs typeface="Arial" panose="020B0604020202020204" pitchFamily="34" charset="0"/>
            </a:endParaRPr>
          </a:p>
          <a:p>
            <a:endParaRPr lang="en-US" sz="1200" b="1">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One way that ranchers keep their cattle safe is by putting up fences. These fences protect cattle by keeping them away from potentially dangerous situations like roads. They also can sometimes protect them from dangerous wildlife. </a:t>
            </a:r>
          </a:p>
          <a:p>
            <a:endParaRPr lang="en-US" sz="1200" b="1">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Fences also help protect their herds from mixing with those of neighbors. This might not seem like a big deal, but having your cattle mix with someone else’s cattle can cause all types of challenges including the spread of illnesses or animals getting hurt.</a:t>
            </a:r>
          </a:p>
          <a:p>
            <a:endParaRPr lang="en-US" sz="1200" b="1">
              <a:latin typeface="Arial" panose="020B0604020202020204" pitchFamily="34" charset="0"/>
              <a:cs typeface="Arial" panose="020B0604020202020204" pitchFamily="34" charset="0"/>
            </a:endParaRPr>
          </a:p>
          <a:p>
            <a:r>
              <a:rPr lang="en-US" sz="1200" b="0" i="1">
                <a:latin typeface="Arial" panose="020B0604020202020204" pitchFamily="34" charset="0"/>
                <a:cs typeface="Arial" panose="020B0604020202020204" pitchFamily="34" charset="0"/>
              </a:rPr>
              <a:t>(1) </a:t>
            </a:r>
            <a:r>
              <a:rPr lang="en-US" sz="1200" b="1">
                <a:latin typeface="Arial" panose="020B0604020202020204" pitchFamily="34" charset="0"/>
                <a:cs typeface="Arial" panose="020B0604020202020204" pitchFamily="34" charset="0"/>
              </a:rPr>
              <a:t>Cattle in SD also need protection from the weather. This protection may come in the form of a barn; however, cattle can grow thick winter coats and barns are not necessary to ensure their comfort in the winter. Shelter for cattle may look simply like a grove of trees. These trees protect cattle from bitter winds during the winter, but also the intense summer sun. </a:t>
            </a:r>
          </a:p>
        </p:txBody>
      </p:sp>
      <p:sp>
        <p:nvSpPr>
          <p:cNvPr id="4" name="Slide Number Placeholder 3"/>
          <p:cNvSpPr>
            <a:spLocks noGrp="1"/>
          </p:cNvSpPr>
          <p:nvPr>
            <p:ph type="sldNum" sz="quarter" idx="5"/>
          </p:nvPr>
        </p:nvSpPr>
        <p:spPr/>
        <p:txBody>
          <a:bodyPr/>
          <a:lstStyle/>
          <a:p>
            <a:fld id="{5193F499-AD13-5443-B04C-93D93FB118ED}" type="slidenum">
              <a:rPr lang="en-US" smtClean="0"/>
              <a:t>5</a:t>
            </a:fld>
            <a:endParaRPr lang="en-US"/>
          </a:p>
        </p:txBody>
      </p:sp>
    </p:spTree>
    <p:extLst>
      <p:ext uri="{BB962C8B-B14F-4D97-AF65-F5344CB8AC3E}">
        <p14:creationId xmlns:p14="http://schemas.microsoft.com/office/powerpoint/2010/main" val="6107231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endParaRPr lang="en-US" sz="1200" b="1">
              <a:latin typeface="Arial" panose="020B0604020202020204" pitchFamily="34" charset="0"/>
              <a:cs typeface="Arial" panose="020B0604020202020204" pitchFamily="34" charset="0"/>
            </a:endParaRPr>
          </a:p>
          <a:p>
            <a:endParaRPr lang="en-US" sz="1200">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In addition to keeping their animals safe, ranchers do their best to keep them healthy. Just like our parent’s (caregivers) do their best to keep us healthy. </a:t>
            </a:r>
          </a:p>
          <a:p>
            <a:endParaRPr lang="en-US" sz="1200" b="1">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But just like us, cattle are exposed to bacteria and viruses in their environments and can get sick.  Cows can get things like runny noses, pink eye, and hurt legs just like we can.</a:t>
            </a:r>
          </a:p>
          <a:p>
            <a:endParaRPr lang="en-US" sz="1200" b="0" i="1">
              <a:latin typeface="Arial" panose="020B0604020202020204" pitchFamily="34" charset="0"/>
              <a:cs typeface="Arial" panose="020B0604020202020204" pitchFamily="34" charset="0"/>
            </a:endParaRPr>
          </a:p>
          <a:p>
            <a:r>
              <a:rPr lang="en-US" sz="1200" b="0" i="1">
                <a:latin typeface="Arial" panose="020B0604020202020204" pitchFamily="34" charset="0"/>
                <a:cs typeface="Arial" panose="020B0604020202020204" pitchFamily="34" charset="0"/>
              </a:rPr>
              <a:t>(1) </a:t>
            </a:r>
            <a:r>
              <a:rPr lang="en-US" sz="1200" b="1">
                <a:latin typeface="Arial" panose="020B0604020202020204" pitchFamily="34" charset="0"/>
                <a:cs typeface="Arial" panose="020B0604020202020204" pitchFamily="34" charset="0"/>
              </a:rPr>
              <a:t>Like us, sometimes they need medicines to treat bacterial infections.</a:t>
            </a:r>
          </a:p>
          <a:p>
            <a:r>
              <a:rPr lang="en-US" sz="1200" b="0" i="1">
                <a:latin typeface="Arial" panose="020B0604020202020204" pitchFamily="34" charset="0"/>
                <a:cs typeface="Arial" panose="020B0604020202020204" pitchFamily="34" charset="0"/>
              </a:rPr>
              <a:t>(2) </a:t>
            </a:r>
            <a:r>
              <a:rPr lang="en-US" sz="1200" b="1">
                <a:latin typeface="Arial" panose="020B0604020202020204" pitchFamily="34" charset="0"/>
                <a:cs typeface="Arial" panose="020B0604020202020204" pitchFamily="34" charset="0"/>
              </a:rPr>
              <a:t>Cattle also receive vaccinations to reduce their risk of contracting certain illnesses. Many of you may also receive vaccinations when you visit the doctor.</a:t>
            </a:r>
          </a:p>
          <a:p>
            <a:r>
              <a:rPr lang="en-US" sz="1200" b="0" i="1">
                <a:latin typeface="Arial" panose="020B0604020202020204" pitchFamily="34" charset="0"/>
                <a:cs typeface="Arial" panose="020B0604020202020204" pitchFamily="34" charset="0"/>
              </a:rPr>
              <a:t>(3) </a:t>
            </a:r>
            <a:r>
              <a:rPr lang="en-US" sz="1200" b="1">
                <a:latin typeface="Arial" panose="020B0604020202020204" pitchFamily="34" charset="0"/>
                <a:cs typeface="Arial" panose="020B0604020202020204" pitchFamily="34" charset="0"/>
              </a:rPr>
              <a:t>When cattle are very sick or even hurt, Ranchers will ask for help caring for their animals. Just like your parents may take you to the doctor when you are sick, Ranchers take their animals to the veterinarian. </a:t>
            </a:r>
          </a:p>
        </p:txBody>
      </p:sp>
      <p:sp>
        <p:nvSpPr>
          <p:cNvPr id="4" name="Slide Number Placeholder 3"/>
          <p:cNvSpPr>
            <a:spLocks noGrp="1"/>
          </p:cNvSpPr>
          <p:nvPr>
            <p:ph type="sldNum" sz="quarter" idx="5"/>
          </p:nvPr>
        </p:nvSpPr>
        <p:spPr/>
        <p:txBody>
          <a:bodyPr/>
          <a:lstStyle/>
          <a:p>
            <a:fld id="{5193F499-AD13-5443-B04C-93D93FB118ED}" type="slidenum">
              <a:rPr lang="en-US" smtClean="0"/>
              <a:t>6</a:t>
            </a:fld>
            <a:endParaRPr lang="en-US"/>
          </a:p>
        </p:txBody>
      </p:sp>
    </p:spTree>
    <p:extLst>
      <p:ext uri="{BB962C8B-B14F-4D97-AF65-F5344CB8AC3E}">
        <p14:creationId xmlns:p14="http://schemas.microsoft.com/office/powerpoint/2010/main" val="1277523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a:effectLst/>
                <a:latin typeface="Arial" panose="020B0604020202020204" pitchFamily="34" charset="0"/>
                <a:ea typeface="Aptos" panose="020B0004020202020204" pitchFamily="34" charset="0"/>
                <a:cs typeface="Arial" panose="020B0604020202020204" pitchFamily="34" charset="0"/>
              </a:rPr>
              <a:t>*This slide contains animations during slide show mode. These animations/mouse clicks are noted by a number in italicized parenthesis. *</a:t>
            </a:r>
            <a:endParaRPr lang="en-US" sz="1200" b="1">
              <a:latin typeface="Arial" panose="020B0604020202020204" pitchFamily="34" charset="0"/>
              <a:cs typeface="Arial" panose="020B0604020202020204" pitchFamily="34" charset="0"/>
            </a:endParaRPr>
          </a:p>
          <a:p>
            <a:endParaRPr lang="en-US" sz="1200">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Part of ensuring health and safety of animals is having records about each animal. Keeping track of 1 or 2 animals can be fairly easy. However, many ranchers have hundreds of cattle.  </a:t>
            </a:r>
          </a:p>
          <a:p>
            <a:endParaRPr lang="en-US" sz="1200" b="1">
              <a:latin typeface="Arial" panose="020B0604020202020204" pitchFamily="34" charset="0"/>
              <a:cs typeface="Arial" panose="020B0604020202020204" pitchFamily="34" charset="0"/>
            </a:endParaRPr>
          </a:p>
          <a:p>
            <a:r>
              <a:rPr lang="en-US" sz="1200" b="0" i="1">
                <a:latin typeface="Arial" panose="020B0604020202020204" pitchFamily="34" charset="0"/>
                <a:cs typeface="Arial" panose="020B0604020202020204" pitchFamily="34" charset="0"/>
              </a:rPr>
              <a:t>(1) </a:t>
            </a:r>
            <a:r>
              <a:rPr lang="en-US" sz="1200" b="1">
                <a:latin typeface="Arial" panose="020B0604020202020204" pitchFamily="34" charset="0"/>
                <a:cs typeface="Arial" panose="020B0604020202020204" pitchFamily="34" charset="0"/>
              </a:rPr>
              <a:t>Sometimes those herds of cattle might have distinctive markings that can be used to easily identify them</a:t>
            </a:r>
          </a:p>
          <a:p>
            <a:endParaRPr lang="en-US" sz="1200" b="1">
              <a:latin typeface="Arial" panose="020B0604020202020204" pitchFamily="34" charset="0"/>
              <a:cs typeface="Arial" panose="020B0604020202020204" pitchFamily="34" charset="0"/>
            </a:endParaRPr>
          </a:p>
          <a:p>
            <a:r>
              <a:rPr lang="en-US" sz="1200" b="0" i="1">
                <a:latin typeface="Arial" panose="020B0604020202020204" pitchFamily="34" charset="0"/>
                <a:cs typeface="Arial" panose="020B0604020202020204" pitchFamily="34" charset="0"/>
              </a:rPr>
              <a:t>(2) </a:t>
            </a:r>
            <a:r>
              <a:rPr lang="en-US" sz="1200" b="1">
                <a:latin typeface="Arial" panose="020B0604020202020204" pitchFamily="34" charset="0"/>
                <a:cs typeface="Arial" panose="020B0604020202020204" pitchFamily="34" charset="0"/>
              </a:rPr>
              <a:t>but other times they may all look alike. </a:t>
            </a:r>
          </a:p>
          <a:p>
            <a:endParaRPr lang="en-US" sz="1200" b="1">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Ranchers need to know which calves belong with which cows. They need to know who has received what medications and when). Some ranchers even track their calves birth weights and birth dates. </a:t>
            </a:r>
          </a:p>
          <a:p>
            <a:endParaRPr lang="en-US" sz="1200" b="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Arial" panose="020B0604020202020204" pitchFamily="34" charset="0"/>
                <a:cs typeface="Arial" panose="020B0604020202020204" pitchFamily="34" charset="0"/>
              </a:rPr>
              <a:t>How do you think that ranchers might do this? - How do you keep track of your pets? – </a:t>
            </a:r>
            <a:r>
              <a:rPr lang="en-US" sz="1200" b="0" i="1">
                <a:latin typeface="Arial" panose="020B0604020202020204" pitchFamily="34" charset="0"/>
                <a:cs typeface="Arial" panose="020B0604020202020204" pitchFamily="34" charset="0"/>
              </a:rPr>
              <a:t>collars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a:latin typeface="Arial" panose="020B0604020202020204" pitchFamily="34" charset="0"/>
                <a:cs typeface="Arial" panose="020B0604020202020204" pitchFamily="34" charset="0"/>
              </a:rPr>
              <a:t>How do </a:t>
            </a:r>
            <a:r>
              <a:rPr lang="en-US" sz="1200" b="1">
                <a:latin typeface="Arial" panose="020B0604020202020204" pitchFamily="34" charset="0"/>
                <a:cs typeface="Arial" panose="020B0604020202020204" pitchFamily="34" charset="0"/>
              </a:rPr>
              <a:t>doctors keep track of all of their patients? – </a:t>
            </a:r>
            <a:r>
              <a:rPr lang="en-US" sz="1200" b="0" i="1">
                <a:latin typeface="Arial" panose="020B0604020202020204" pitchFamily="34" charset="0"/>
                <a:cs typeface="Arial" panose="020B0604020202020204" pitchFamily="34" charset="0"/>
              </a:rPr>
              <a:t>Names, Date of Birth, Patient Numbers</a:t>
            </a:r>
          </a:p>
          <a:p>
            <a:endParaRPr lang="en-US" sz="1200" b="1">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We can easily use names to identify our pets even without tags, but if we had hundreds of them and they all looked alike, would it be easy to tell them apart? Is there something we can do to cattle to provide identification? Think back to our calf introduction video. What does </a:t>
            </a:r>
            <a:r>
              <a:rPr lang="en-US" sz="1200" b="1" err="1">
                <a:latin typeface="Arial" panose="020B0604020202020204" pitchFamily="34" charset="0"/>
                <a:cs typeface="Arial" panose="020B0604020202020204" pitchFamily="34" charset="0"/>
              </a:rPr>
              <a:t>Werning</a:t>
            </a:r>
            <a:r>
              <a:rPr lang="en-US" sz="1200" b="1">
                <a:latin typeface="Arial" panose="020B0604020202020204" pitchFamily="34" charset="0"/>
                <a:cs typeface="Arial" panose="020B0604020202020204" pitchFamily="34" charset="0"/>
              </a:rPr>
              <a:t> Cattle Co utilize to identify their individual animals?  - </a:t>
            </a:r>
            <a:r>
              <a:rPr lang="en-US" sz="1200" b="0" i="1">
                <a:latin typeface="Arial" panose="020B0604020202020204" pitchFamily="34" charset="0"/>
                <a:cs typeface="Arial" panose="020B0604020202020204" pitchFamily="34" charset="0"/>
              </a:rPr>
              <a:t>Ear tags</a:t>
            </a:r>
            <a:endParaRPr lang="en-US" sz="1200" b="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5193F499-AD13-5443-B04C-93D93FB118ED}" type="slidenum">
              <a:rPr lang="en-US" smtClean="0"/>
              <a:t>7</a:t>
            </a:fld>
            <a:endParaRPr lang="en-US"/>
          </a:p>
        </p:txBody>
      </p:sp>
    </p:spTree>
    <p:extLst>
      <p:ext uri="{BB962C8B-B14F-4D97-AF65-F5344CB8AC3E}">
        <p14:creationId xmlns:p14="http://schemas.microsoft.com/office/powerpoint/2010/main" val="11031147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a:solidFill>
                  <a:srgbClr val="000000"/>
                </a:solidFill>
                <a:effectLst/>
                <a:latin typeface="Arial" panose="020B0604020202020204" pitchFamily="34" charset="0"/>
                <a:cs typeface="Arial" panose="020B0604020202020204" pitchFamily="34" charset="0"/>
              </a:rPr>
              <a:t>Keeping track of animals is very important in making sure they stay healthy. Just like your name and birthdate are used to identify you when you go to the doctor, ranchers need to identify their individual animals to make sure they can easily track their health among other things.</a:t>
            </a:r>
            <a:r>
              <a:rPr lang="en-US" sz="1200" b="1" i="0">
                <a:solidFill>
                  <a:srgbClr val="444444"/>
                </a:solidFill>
                <a:effectLst/>
                <a:latin typeface="Arial" panose="020B0604020202020204" pitchFamily="34" charset="0"/>
                <a:cs typeface="Arial" panose="020B0604020202020204" pitchFamily="34" charset="0"/>
              </a:rPr>
              <a:t>​</a:t>
            </a:r>
          </a:p>
        </p:txBody>
      </p:sp>
      <p:sp>
        <p:nvSpPr>
          <p:cNvPr id="4" name="Slide Number Placeholder 3"/>
          <p:cNvSpPr>
            <a:spLocks noGrp="1"/>
          </p:cNvSpPr>
          <p:nvPr>
            <p:ph type="sldNum" sz="quarter" idx="5"/>
          </p:nvPr>
        </p:nvSpPr>
        <p:spPr/>
        <p:txBody>
          <a:bodyPr/>
          <a:lstStyle/>
          <a:p>
            <a:fld id="{5193F499-AD13-5443-B04C-93D93FB118ED}" type="slidenum">
              <a:rPr lang="en-US" smtClean="0"/>
              <a:t>8</a:t>
            </a:fld>
            <a:endParaRPr lang="en-US"/>
          </a:p>
        </p:txBody>
      </p:sp>
    </p:spTree>
    <p:extLst>
      <p:ext uri="{BB962C8B-B14F-4D97-AF65-F5344CB8AC3E}">
        <p14:creationId xmlns:p14="http://schemas.microsoft.com/office/powerpoint/2010/main" val="2645150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1" i="0" u="none" strike="noStrike">
                <a:solidFill>
                  <a:srgbClr val="000000"/>
                </a:solidFill>
                <a:effectLst/>
                <a:latin typeface="Arial" panose="020B0604020202020204" pitchFamily="34" charset="0"/>
                <a:cs typeface="Arial" panose="020B0604020202020204" pitchFamily="34" charset="0"/>
              </a:rPr>
              <a:t>Let’s revisit how </a:t>
            </a:r>
            <a:r>
              <a:rPr lang="en-US" sz="1200" b="1" i="0" u="none" strike="noStrike" err="1">
                <a:solidFill>
                  <a:srgbClr val="000000"/>
                </a:solidFill>
                <a:effectLst/>
                <a:latin typeface="Arial" panose="020B0604020202020204" pitchFamily="34" charset="0"/>
                <a:cs typeface="Arial" panose="020B0604020202020204" pitchFamily="34" charset="0"/>
              </a:rPr>
              <a:t>Werning</a:t>
            </a:r>
            <a:r>
              <a:rPr lang="en-US" sz="1200" b="1" i="0" u="none" strike="noStrike">
                <a:solidFill>
                  <a:srgbClr val="000000"/>
                </a:solidFill>
                <a:effectLst/>
                <a:latin typeface="Arial" panose="020B0604020202020204" pitchFamily="34" charset="0"/>
                <a:cs typeface="Arial" panose="020B0604020202020204" pitchFamily="34" charset="0"/>
              </a:rPr>
              <a:t> Cattle Company, where our calf is, marks their ear tags.</a:t>
            </a:r>
            <a:endParaRPr lang="en-US" sz="1200" b="1" i="0">
              <a:solidFill>
                <a:srgbClr val="444444"/>
              </a:solidFill>
              <a:effectLs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5193F499-AD13-5443-B04C-93D93FB118ED}" type="slidenum">
              <a:rPr lang="en-US" smtClean="0"/>
              <a:t>9</a:t>
            </a:fld>
            <a:endParaRPr lang="en-US"/>
          </a:p>
        </p:txBody>
      </p:sp>
    </p:spTree>
    <p:extLst>
      <p:ext uri="{BB962C8B-B14F-4D97-AF65-F5344CB8AC3E}">
        <p14:creationId xmlns:p14="http://schemas.microsoft.com/office/powerpoint/2010/main" val="666315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i="0">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10/8/25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44397"/>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8839" y="309534"/>
            <a:ext cx="4899671" cy="669354"/>
          </a:xfrm>
          <a:prstGeom prst="rect">
            <a:avLst/>
          </a:prstGeom>
        </p:spPr>
      </p:pic>
      <p:sp>
        <p:nvSpPr>
          <p:cNvPr id="10" name="Picture Placeholder 9">
            <a:extLst>
              <a:ext uri="{FF2B5EF4-FFF2-40B4-BE49-F238E27FC236}">
                <a16:creationId xmlns:a16="http://schemas.microsoft.com/office/drawing/2014/main" id="{1241CD7A-461C-E4BC-A48B-C644AD5016DE}"/>
              </a:ext>
            </a:extLst>
          </p:cNvPr>
          <p:cNvSpPr>
            <a:spLocks noGrp="1"/>
          </p:cNvSpPr>
          <p:nvPr>
            <p:ph type="pic" sz="quarter" idx="13"/>
          </p:nvPr>
        </p:nvSpPr>
        <p:spPr>
          <a:xfrm>
            <a:off x="7534654" y="0"/>
            <a:ext cx="4657346" cy="6855932"/>
          </a:xfrm>
        </p:spPr>
        <p:txBody>
          <a:bodyPr/>
          <a:lstStyle/>
          <a:p>
            <a:r>
              <a:rPr lang="en-US"/>
              <a:t>Click icon to add picture</a:t>
            </a:r>
          </a:p>
        </p:txBody>
      </p:sp>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721359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1835" y="6068860"/>
            <a:ext cx="2502279" cy="644692"/>
          </a:xfrm>
          <a:prstGeom prst="rect">
            <a:avLst/>
          </a:prstGeom>
        </p:spPr>
      </p:pic>
      <p:sp>
        <p:nvSpPr>
          <p:cNvPr id="5" name="Content Placeholder 2">
            <a:extLst>
              <a:ext uri="{FF2B5EF4-FFF2-40B4-BE49-F238E27FC236}">
                <a16:creationId xmlns:a16="http://schemas.microsoft.com/office/drawing/2014/main" id="{729E23B5-8D19-2A64-4CAF-4A9900482DE4}"/>
              </a:ext>
            </a:extLst>
          </p:cNvPr>
          <p:cNvSpPr>
            <a:spLocks noGrp="1"/>
          </p:cNvSpPr>
          <p:nvPr>
            <p:ph sz="half" idx="10"/>
          </p:nvPr>
        </p:nvSpPr>
        <p:spPr>
          <a:xfrm>
            <a:off x="3826701" y="555444"/>
            <a:ext cx="7780352"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92496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ne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Tree>
    <p:extLst>
      <p:ext uri="{BB962C8B-B14F-4D97-AF65-F5344CB8AC3E}">
        <p14:creationId xmlns:p14="http://schemas.microsoft.com/office/powerpoint/2010/main" val="33816839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Tree>
    <p:extLst>
      <p:ext uri="{BB962C8B-B14F-4D97-AF65-F5344CB8AC3E}">
        <p14:creationId xmlns:p14="http://schemas.microsoft.com/office/powerpoint/2010/main" val="26914913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ne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Tree>
    <p:extLst>
      <p:ext uri="{BB962C8B-B14F-4D97-AF65-F5344CB8AC3E}">
        <p14:creationId xmlns:p14="http://schemas.microsoft.com/office/powerpoint/2010/main" val="2963231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
        <p:nvSpPr>
          <p:cNvPr id="5" name="Content Placeholder 2">
            <a:extLst>
              <a:ext uri="{FF2B5EF4-FFF2-40B4-BE49-F238E27FC236}">
                <a16:creationId xmlns:a16="http://schemas.microsoft.com/office/drawing/2014/main" id="{DD0B402A-984E-0077-76EE-B4F5B6E11C83}"/>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3">
            <a:extLst>
              <a:ext uri="{FF2B5EF4-FFF2-40B4-BE49-F238E27FC236}">
                <a16:creationId xmlns:a16="http://schemas.microsoft.com/office/drawing/2014/main" id="{FF936EB0-9731-9915-F1E7-B1FF785B5DE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58955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One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3">
            <a:extLst>
              <a:ext uri="{FF2B5EF4-FFF2-40B4-BE49-F238E27FC236}">
                <a16:creationId xmlns:a16="http://schemas.microsoft.com/office/drawing/2014/main" id="{D3E2983D-BFBB-BE1B-498D-E0CD551B9724}"/>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a:extLst>
              <a:ext uri="{FF2B5EF4-FFF2-40B4-BE49-F238E27FC236}">
                <a16:creationId xmlns:a16="http://schemas.microsoft.com/office/drawing/2014/main" id="{268A27D4-20B2-CFD3-18B1-D4646DCA208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5155760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1C38D91D-5F05-15CA-FE61-6460299A792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7223F10-33FB-7A01-FFD3-22E3C82EF195}"/>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0211F75B-4B60-3160-09AC-05127AA3AAEB}"/>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2372542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4-H-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31732"/>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10/8/25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166041"/>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a:extLst>
              <a:ext uri="{FF2B5EF4-FFF2-40B4-BE49-F238E27FC236}">
                <a16:creationId xmlns:a16="http://schemas.microsoft.com/office/drawing/2014/main" id="{2CD84AAD-7893-7669-F67A-10536766F1A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26844" y="309534"/>
            <a:ext cx="259800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83863A07-0CAD-D357-DEED-AD04E5B260F2}"/>
              </a:ext>
            </a:extLst>
          </p:cNvPr>
          <p:cNvSpPr>
            <a:spLocks noGrp="1"/>
          </p:cNvSpPr>
          <p:nvPr>
            <p:ph type="pic" sz="quarter" idx="13"/>
          </p:nvPr>
        </p:nvSpPr>
        <p:spPr>
          <a:xfrm>
            <a:off x="7534654" y="0"/>
            <a:ext cx="4657346" cy="6858000"/>
          </a:xfrm>
        </p:spPr>
        <p:txBody>
          <a:bodyPr/>
          <a:lstStyle/>
          <a:p>
            <a:r>
              <a:rPr lang="en-US"/>
              <a:t>Click icon to add picture</a:t>
            </a:r>
          </a:p>
        </p:txBody>
      </p:sp>
      <p:pic>
        <p:nvPicPr>
          <p:cNvPr id="5" name="Picture 4">
            <a:extLst>
              <a:ext uri="{FF2B5EF4-FFF2-40B4-BE49-F238E27FC236}">
                <a16:creationId xmlns:a16="http://schemas.microsoft.com/office/drawing/2014/main" id="{B685ED39-91F0-9DFC-8E09-8C862067E59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92651" y="369891"/>
            <a:ext cx="539288" cy="548640"/>
          </a:xfrm>
          <a:prstGeom prst="rect">
            <a:avLst/>
          </a:prstGeom>
        </p:spPr>
      </p:pic>
      <p:cxnSp>
        <p:nvCxnSpPr>
          <p:cNvPr id="7" name="Straight Connector 6">
            <a:extLst>
              <a:ext uri="{FF2B5EF4-FFF2-40B4-BE49-F238E27FC236}">
                <a16:creationId xmlns:a16="http://schemas.microsoft.com/office/drawing/2014/main" id="{827325EE-55BC-6444-EEBB-AC9930C56F31}"/>
              </a:ext>
            </a:extLst>
          </p:cNvPr>
          <p:cNvCxnSpPr>
            <a:cxnSpLocks/>
          </p:cNvCxnSpPr>
          <p:nvPr/>
        </p:nvCxnSpPr>
        <p:spPr>
          <a:xfrm>
            <a:off x="3258748" y="375506"/>
            <a:ext cx="0" cy="5374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94965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H-Section-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826042"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4130842" y="555444"/>
            <a:ext cx="7476210"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a:extLst>
              <a:ext uri="{FF2B5EF4-FFF2-40B4-BE49-F238E27FC236}">
                <a16:creationId xmlns:a16="http://schemas.microsoft.com/office/drawing/2014/main" id="{004110B2-6E28-3732-5C7B-6036FB06486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069420" y="6167418"/>
            <a:ext cx="468910" cy="480210"/>
          </a:xfrm>
          <a:prstGeom prst="rect">
            <a:avLst/>
          </a:prstGeom>
        </p:spPr>
      </p:pic>
      <p:cxnSp>
        <p:nvCxnSpPr>
          <p:cNvPr id="6" name="Straight Connector 5">
            <a:extLst>
              <a:ext uri="{FF2B5EF4-FFF2-40B4-BE49-F238E27FC236}">
                <a16:creationId xmlns:a16="http://schemas.microsoft.com/office/drawing/2014/main" id="{E033F9A0-C73F-EAB2-2DEB-BBA51FDB319F}"/>
              </a:ext>
            </a:extLst>
          </p:cNvPr>
          <p:cNvCxnSpPr>
            <a:cxnSpLocks/>
          </p:cNvCxnSpPr>
          <p:nvPr/>
        </p:nvCxnSpPr>
        <p:spPr>
          <a:xfrm>
            <a:off x="2833632" y="6138818"/>
            <a:ext cx="0" cy="5374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47401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eneral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045E9-ECF6-1C66-EA86-00AA4A8A7BF2}"/>
              </a:ext>
            </a:extLst>
          </p:cNvPr>
          <p:cNvSpPr>
            <a:spLocks noGrp="1"/>
          </p:cNvSpPr>
          <p:nvPr>
            <p:ph type="title"/>
          </p:nvPr>
        </p:nvSpPr>
        <p:spPr>
          <a:xfrm>
            <a:off x="839788" y="365125"/>
            <a:ext cx="10515600" cy="1087157"/>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5CB15A21-0C93-AEBE-530D-AD400B45EB6F}"/>
              </a:ext>
            </a:extLst>
          </p:cNvPr>
          <p:cNvSpPr>
            <a:spLocks noGrp="1"/>
          </p:cNvSpPr>
          <p:nvPr>
            <p:ph sz="half" idx="2"/>
          </p:nvPr>
        </p:nvSpPr>
        <p:spPr>
          <a:xfrm>
            <a:off x="839788" y="1984665"/>
            <a:ext cx="10514012" cy="397971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0659" y="6176963"/>
            <a:ext cx="3657600" cy="499672"/>
          </a:xfrm>
          <a:prstGeom prst="rect">
            <a:avLst/>
          </a:prstGeom>
        </p:spPr>
      </p:pic>
      <p:sp>
        <p:nvSpPr>
          <p:cNvPr id="5" name="TextBox 4">
            <a:extLst>
              <a:ext uri="{FF2B5EF4-FFF2-40B4-BE49-F238E27FC236}">
                <a16:creationId xmlns:a16="http://schemas.microsoft.com/office/drawing/2014/main" id="{0E47F6DB-D326-BC79-F07E-45CF7BB7468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830414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3828221" y="555444"/>
            <a:ext cx="7778831"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729711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26293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Volunte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5947543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ewslett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2143490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earn-Mor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20725242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Event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14614594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laborators">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E081A39A-73A9-1711-68EF-3A9C70C1D7CD}"/>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05400"/>
            <a:ext cx="1093788" cy="1116013"/>
          </a:xfrm>
        </p:spPr>
        <p:txBody>
          <a:bodyPr/>
          <a:lstStyle/>
          <a:p>
            <a:r>
              <a:rPr lang="en-US"/>
              <a:t>Click icon to add picture</a:t>
            </a:r>
          </a:p>
        </p:txBody>
      </p:sp>
      <p:sp>
        <p:nvSpPr>
          <p:cNvPr id="2" name="Title 1">
            <a:extLst>
              <a:ext uri="{FF2B5EF4-FFF2-40B4-BE49-F238E27FC236}">
                <a16:creationId xmlns:a16="http://schemas.microsoft.com/office/drawing/2014/main" id="{56D10068-D35B-8B2E-7FF1-9A3607931A51}"/>
              </a:ext>
            </a:extLst>
          </p:cNvPr>
          <p:cNvSpPr>
            <a:spLocks noGrp="1"/>
          </p:cNvSpPr>
          <p:nvPr>
            <p:ph type="title" hasCustomPrompt="1"/>
          </p:nvPr>
        </p:nvSpPr>
        <p:spPr>
          <a:xfrm>
            <a:off x="602166" y="791737"/>
            <a:ext cx="9612351" cy="1103970"/>
          </a:xfrm>
        </p:spPr>
        <p:txBody>
          <a:bodyPr/>
          <a:lstStyle>
            <a:lvl1pPr>
              <a:defRPr>
                <a:solidFill>
                  <a:srgbClr val="0033A0"/>
                </a:solidFill>
              </a:defRPr>
            </a:lvl1pPr>
          </a:lstStyle>
          <a:p>
            <a:r>
              <a:rPr lang="en-US" dirty="0"/>
              <a:t>Collaborators</a:t>
            </a:r>
          </a:p>
        </p:txBody>
      </p:sp>
      <p:sp>
        <p:nvSpPr>
          <p:cNvPr id="4" name="Text Placeholder 3">
            <a:extLst>
              <a:ext uri="{FF2B5EF4-FFF2-40B4-BE49-F238E27FC236}">
                <a16:creationId xmlns:a16="http://schemas.microsoft.com/office/drawing/2014/main" id="{CA91E26A-3E95-B470-8962-BBDC89F03D1B}"/>
              </a:ext>
            </a:extLst>
          </p:cNvPr>
          <p:cNvSpPr>
            <a:spLocks noGrp="1"/>
          </p:cNvSpPr>
          <p:nvPr>
            <p:ph type="body" sz="quarter" idx="15"/>
          </p:nvPr>
        </p:nvSpPr>
        <p:spPr>
          <a:xfrm>
            <a:off x="1917700" y="2119313"/>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5C6D7250-63ED-43EF-EC04-2C076024009F}"/>
              </a:ext>
            </a:extLst>
          </p:cNvPr>
          <p:cNvSpPr>
            <a:spLocks noGrp="1"/>
          </p:cNvSpPr>
          <p:nvPr>
            <p:ph type="body" sz="quarter" idx="16"/>
          </p:nvPr>
        </p:nvSpPr>
        <p:spPr>
          <a:xfrm>
            <a:off x="1917700" y="3633369"/>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2" name="Text Placeholder 3">
            <a:extLst>
              <a:ext uri="{FF2B5EF4-FFF2-40B4-BE49-F238E27FC236}">
                <a16:creationId xmlns:a16="http://schemas.microsoft.com/office/drawing/2014/main" id="{DAE0FFB3-3075-9978-2122-B0DE914CCE8C}"/>
              </a:ext>
            </a:extLst>
          </p:cNvPr>
          <p:cNvSpPr>
            <a:spLocks noGrp="1"/>
          </p:cNvSpPr>
          <p:nvPr>
            <p:ph type="body" sz="quarter" idx="17"/>
          </p:nvPr>
        </p:nvSpPr>
        <p:spPr>
          <a:xfrm>
            <a:off x="1917700" y="5105400"/>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4" name="TextBox 13">
            <a:extLst>
              <a:ext uri="{FF2B5EF4-FFF2-40B4-BE49-F238E27FC236}">
                <a16:creationId xmlns:a16="http://schemas.microsoft.com/office/drawing/2014/main" id="{5A6ED2FF-BCDF-9DC7-CC21-9814C65D8D2C}"/>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3180694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Green - And Justice For All">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51892D32-3E72-E9A6-6A36-F519DC80A4CC}"/>
              </a:ext>
            </a:extLst>
          </p:cNvPr>
          <p:cNvSpPr>
            <a:spLocks noGrp="1"/>
          </p:cNvSpPr>
          <p:nvPr>
            <p:ph type="title" hasCustomPrompt="1"/>
          </p:nvPr>
        </p:nvSpPr>
        <p:spPr>
          <a:xfrm>
            <a:off x="4704080" y="228600"/>
            <a:ext cx="6598920" cy="295275"/>
          </a:xfrm>
        </p:spPr>
        <p:txBody>
          <a:bodyPr>
            <a:normAutofit/>
          </a:bodyPr>
          <a:lstStyle>
            <a:lvl1pPr>
              <a:defRPr sz="800">
                <a:solidFill>
                  <a:srgbClr val="00774B"/>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cstate="screen">
            <a:extLst>
              <a:ext uri="{28A0092B-C50C-407E-A947-70E740481C1C}">
                <a14:useLocalDpi xmlns:a14="http://schemas.microsoft.com/office/drawing/2010/main"/>
              </a:ext>
            </a:extLst>
          </a:blip>
          <a:srcRect b="63833"/>
          <a:stretch>
            <a:fillRect/>
          </a:stretch>
        </p:blipFill>
        <p:spPr>
          <a:xfrm>
            <a:off x="6349" y="0"/>
            <a:ext cx="12179302" cy="248031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bg1"/>
                </a:solidFill>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416320"/>
          </a:xfrm>
          <a:prstGeom prst="rect">
            <a:avLst/>
          </a:prstGeom>
          <a:noFill/>
        </p:spPr>
        <p:txBody>
          <a:bodyPr wrap="square" lIns="0" tIns="0" rIns="0" bIns="0" rtlCol="0">
            <a:spAutoFit/>
          </a:bodyPr>
          <a:lstStyle/>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In accordance with Federal law and the U.S. Department of Agriculture (USDA) civil rights regulations and policies, this institution is prohibited from discriminating on the basis of race, color, national origin (including limited English proficiency), sex, age, disability, and reprisal or retaliation for prior civil rights activity.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American Sign Language) should contact the responsible State or local Agency that administers the program or contact USDA through the Telecommunications Relay Service at 711 (voice and TTY).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To file a program discrimination complaint, a complainant should complete a Form AD-3027, USDA Program Discrimination Complaint Form, which can be obtained online at </a:t>
            </a:r>
            <a:r>
              <a:rPr lang="en-US" sz="12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2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USDA. The letter must contain the complainant’s name, address, telephone number, and a written description of the alleged discriminatory action in sufficient detail to inform the Office of the Assistant Secretary for Civil Rights (OASCR) about the nature and date of an alleged civil rights violation. The completed AD-3027 form or letter must be submitted to USDA by: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20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email: </a:t>
            </a:r>
            <a:r>
              <a:rPr lang="en-US" sz="120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2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200" dirty="0">
                <a:effectLst/>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13" name="Title 1">
            <a:extLst>
              <a:ext uri="{FF2B5EF4-FFF2-40B4-BE49-F238E27FC236}">
                <a16:creationId xmlns:a16="http://schemas.microsoft.com/office/drawing/2014/main" id="{48CAED75-2BDD-5584-6BCB-8B03CB0EE324}"/>
              </a:ext>
            </a:extLst>
          </p:cNvPr>
          <p:cNvSpPr txBox="1">
            <a:spLocks/>
          </p:cNvSpPr>
          <p:nvPr/>
        </p:nvSpPr>
        <p:spPr>
          <a:xfrm>
            <a:off x="838200" y="972229"/>
            <a:ext cx="241300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AND JUSTICE</a:t>
            </a:r>
          </a:p>
        </p:txBody>
      </p:sp>
    </p:spTree>
    <p:extLst>
      <p:ext uri="{BB962C8B-B14F-4D97-AF65-F5344CB8AC3E}">
        <p14:creationId xmlns:p14="http://schemas.microsoft.com/office/powerpoint/2010/main" val="7200853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Orange - And Justice For All">
    <p:spTree>
      <p:nvGrpSpPr>
        <p:cNvPr id="1" name=""/>
        <p:cNvGrpSpPr/>
        <p:nvPr/>
      </p:nvGrpSpPr>
      <p:grpSpPr>
        <a:xfrm>
          <a:off x="0" y="0"/>
          <a:ext cx="0" cy="0"/>
          <a:chOff x="0" y="0"/>
          <a:chExt cx="0" cy="0"/>
        </a:xfrm>
      </p:grpSpPr>
      <p:sp>
        <p:nvSpPr>
          <p:cNvPr id="4" name="Title 13">
            <a:extLst>
              <a:ext uri="{FF2B5EF4-FFF2-40B4-BE49-F238E27FC236}">
                <a16:creationId xmlns:a16="http://schemas.microsoft.com/office/drawing/2014/main" id="{0D72CE46-0366-1B9A-5032-800457B71900}"/>
              </a:ext>
            </a:extLst>
          </p:cNvPr>
          <p:cNvSpPr>
            <a:spLocks noGrp="1"/>
          </p:cNvSpPr>
          <p:nvPr>
            <p:ph type="title" hasCustomPrompt="1"/>
          </p:nvPr>
        </p:nvSpPr>
        <p:spPr>
          <a:xfrm>
            <a:off x="4704080" y="228600"/>
            <a:ext cx="6598920" cy="295275"/>
          </a:xfrm>
        </p:spPr>
        <p:txBody>
          <a:bodyPr>
            <a:normAutofit/>
          </a:bodyPr>
          <a:lstStyle>
            <a:lvl1pPr>
              <a:defRPr sz="800">
                <a:solidFill>
                  <a:srgbClr val="F5851F"/>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cstate="screen">
            <a:extLst>
              <a:ext uri="{28A0092B-C50C-407E-A947-70E740481C1C}">
                <a14:useLocalDpi xmlns:a14="http://schemas.microsoft.com/office/drawing/2010/main"/>
              </a:ext>
            </a:extLst>
          </a:blip>
          <a:srcRect l="52" t="1" r="-52" b="57585"/>
          <a:stretch>
            <a:fillRect/>
          </a:stretch>
        </p:blipFill>
        <p:spPr>
          <a:xfrm>
            <a:off x="6349" y="0"/>
            <a:ext cx="12179302" cy="290576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tx1"/>
                </a:solidFill>
                <a:effectLst>
                  <a:outerShdw blurRad="50800" dist="38100" dir="5400000" algn="t" rotWithShape="0">
                    <a:prstClr val="black">
                      <a:alpha val="40000"/>
                    </a:prstClr>
                  </a:outerShdw>
                </a:effectLst>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731791"/>
          </a:xfrm>
          <a:prstGeom prst="rect">
            <a:avLst/>
          </a:prstGeom>
          <a:noFill/>
        </p:spPr>
        <p:txBody>
          <a:bodyPr wrap="square" lIns="0" tIns="0" rIns="0" bIns="0" numCol="2" spcCol="274320" rtlCol="0">
            <a:spAutoFit/>
          </a:bodyPr>
          <a:lstStyle/>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Title IX of the Education Amendments Act of 1972 (Title IX) prohibits discrimination on the basis of sex – including pregnancy or parental status - in educational programs and activities that receive Federal financial assistance. The law also prohibits individuals from exclusion from such programs or activities, or from denial of benefits from such programs or activities based on sex. This prohibition applies to a wide array of public and private schools at the K-12 grade levels, as well as colleges and universities which receive federal funding. A school that is controlled by a religious organization is exempt from Title IX when the law’s requirements would conflict with the organization’s religious tenets. The law requires federally funded education institutions or programs to disseminate Title IX information widely, including the name, address, and telephone number (or other contact information) of the designated Title IX Coordinator.</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Program information is available in languages other than English. Persons with disabilities who require alternative means of communication (e.g., braille, large print, audiotape, American Sign Language) should contact the responsible State or local Agency that administers the program or contact USDA through the Federal Telecommunications Relay Service at 711 (voice and TTY).</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Prior to filing a Title IX complaint with USDA against an institution, a potential complainant may want to find out about the institution’s grievance process and use that process to have the complaint resolved. However, a complainant is not required by law to use the institutional grievance process before filing a complaint with the Office of the Assistant Secretary for Civil Rights (OASCR). If a complainant uses an institutional grievance process and chooses to file the complaint with OASCR, the complaint must be filed with OASCR within 60 days after completion of the institutional grievance process.</a:t>
            </a:r>
          </a:p>
          <a:p>
            <a:pPr>
              <a:spcBef>
                <a:spcPts val="900"/>
              </a:spcBef>
            </a:pP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To file a USDA program discrimination complaint, a complainant should complete Form AD-3027, USDA Program Discrimination Complaint Form, which can be obtained online at </a:t>
            </a:r>
            <a:r>
              <a:rPr lang="en-US" sz="10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0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the USDA office listed below.</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The letter must contain the complainant’s name, address, telephone number, and a written description of the alleged discriminatory action in sufficient detail to inform OASCR about the nature and date of an alleged civil rights violation. The completed AD-3027 form or letter must be submitted to USDA via:</a:t>
            </a:r>
            <a:r>
              <a:rPr lang="en-US" sz="1000" dirty="0">
                <a:effectLst/>
                <a:latin typeface="Arial" panose="020B0604020202020204" pitchFamily="34" charset="0"/>
                <a:cs typeface="Arial" panose="020B0604020202020204" pitchFamily="34" charset="0"/>
              </a:rPr>
              <a:t> </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05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email: </a:t>
            </a:r>
            <a:r>
              <a:rPr lang="en-US" sz="105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05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5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050" dirty="0">
                <a:effectLst/>
                <a:latin typeface="Arial" panose="020B0604020202020204" pitchFamily="34" charset="0"/>
                <a:cs typeface="Arial" panose="020B0604020202020204" pitchFamily="34" charset="0"/>
              </a:rPr>
              <a:t> </a:t>
            </a:r>
            <a:endParaRPr lang="en-US" sz="105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3" name="Title 1">
            <a:extLst>
              <a:ext uri="{FF2B5EF4-FFF2-40B4-BE49-F238E27FC236}">
                <a16:creationId xmlns:a16="http://schemas.microsoft.com/office/drawing/2014/main" id="{910485A4-B2A7-77F0-2E9A-72B65CAA8F5D}"/>
              </a:ext>
            </a:extLst>
          </p:cNvPr>
          <p:cNvSpPr txBox="1">
            <a:spLocks/>
          </p:cNvSpPr>
          <p:nvPr/>
        </p:nvSpPr>
        <p:spPr>
          <a:xfrm>
            <a:off x="838200" y="988870"/>
            <a:ext cx="274828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AND</a:t>
            </a:r>
          </a:p>
          <a:p>
            <a:pPr marL="0" indent="0">
              <a:tabLst>
                <a:tab pos="628650" algn="l"/>
              </a:tabLst>
            </a:pPr>
            <a:r>
              <a:rPr lang="en-US" dirty="0">
                <a:solidFill>
                  <a:schemeClr val="tx1"/>
                </a:solidFill>
                <a:effectLst>
                  <a:outerShdw blurRad="50800" dist="38100" dir="5400000" algn="t" rotWithShape="0">
                    <a:prstClr val="black">
                      <a:alpha val="40000"/>
                    </a:prstClr>
                  </a:outerShdw>
                </a:effectLst>
              </a:rPr>
              <a:t>JUSTICE</a:t>
            </a:r>
          </a:p>
        </p:txBody>
      </p:sp>
    </p:spTree>
    <p:extLst>
      <p:ext uri="{BB962C8B-B14F-4D97-AF65-F5344CB8AC3E}">
        <p14:creationId xmlns:p14="http://schemas.microsoft.com/office/powerpoint/2010/main" val="2922158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One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8720703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028306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One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1365178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2">
            <a:extLst>
              <a:ext uri="{FF2B5EF4-FFF2-40B4-BE49-F238E27FC236}">
                <a16:creationId xmlns:a16="http://schemas.microsoft.com/office/drawing/2014/main" id="{2E1F32A6-0CD7-944B-DCDB-6AD591FDB5ED}"/>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3">
            <a:extLst>
              <a:ext uri="{FF2B5EF4-FFF2-40B4-BE49-F238E27FC236}">
                <a16:creationId xmlns:a16="http://schemas.microsoft.com/office/drawing/2014/main" id="{0A8DE8B2-7F8E-67A5-CD92-5B23F43BAD4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252225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ne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3">
            <a:extLst>
              <a:ext uri="{FF2B5EF4-FFF2-40B4-BE49-F238E27FC236}">
                <a16:creationId xmlns:a16="http://schemas.microsoft.com/office/drawing/2014/main" id="{52573394-94A9-F18E-4E7F-0BDD50F141BD}"/>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1FD6FBD4-501B-FD91-2DD4-1F2CEF94A8DA}"/>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261960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99DDA65A-25A0-676F-174C-9B75CB4986A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10C4DBB-8293-CDA6-112D-D25C7F0ACD4E}"/>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AC1F258E-EA2C-C63D-F114-0A82A59FE8E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567533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10/8/25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61675"/>
            <a:ext cx="7265713" cy="461665"/>
          </a:xfrm>
          <a:prstGeom prst="rect">
            <a:avLst/>
          </a:prstGeom>
          <a:noFill/>
        </p:spPr>
        <p:txBody>
          <a:bodyPr wrap="square" rtlCol="0">
            <a:spAutoFit/>
          </a:bodyPr>
          <a:lstStyle/>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2C465A10-4CB2-51A4-CF57-F45361009BF9}"/>
              </a:ext>
            </a:extLst>
          </p:cNvPr>
          <p:cNvSpPr>
            <a:spLocks noGrp="1"/>
          </p:cNvSpPr>
          <p:nvPr>
            <p:ph type="pic" sz="quarter" idx="13"/>
          </p:nvPr>
        </p:nvSpPr>
        <p:spPr>
          <a:xfrm>
            <a:off x="7534654" y="0"/>
            <a:ext cx="4657346" cy="6855932"/>
          </a:xfrm>
        </p:spPr>
        <p:txBody>
          <a:bodyPr/>
          <a:lstStyle/>
          <a:p>
            <a:r>
              <a:rPr lang="en-US"/>
              <a:t>Click icon to add picture</a:t>
            </a:r>
          </a:p>
        </p:txBody>
      </p:sp>
    </p:spTree>
    <p:extLst>
      <p:ext uri="{BB962C8B-B14F-4D97-AF65-F5344CB8AC3E}">
        <p14:creationId xmlns:p14="http://schemas.microsoft.com/office/powerpoint/2010/main" val="27002128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40DBFB06-D1AB-A149-9120-0AF75E3AE9D9}" type="datetimeFigureOut">
              <a:rPr lang="en-US" smtClean="0"/>
              <a:t>10/8/25</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179688909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7" r:id="rId20"/>
    <p:sldLayoutId id="2147483690" r:id="rId21"/>
    <p:sldLayoutId id="2147483691" r:id="rId22"/>
    <p:sldLayoutId id="2147483692" r:id="rId23"/>
    <p:sldLayoutId id="2147483693" r:id="rId24"/>
    <p:sldLayoutId id="2147483694" r:id="rId25"/>
    <p:sldLayoutId id="2147483695" r:id="rId26"/>
    <p:sldLayoutId id="2147483696" r:id="rId27"/>
  </p:sldLayoutIdLst>
  <p:txStyles>
    <p:titleStyle>
      <a:lvl1pPr algn="l" defTabSz="914400" rtl="0" eaLnBrk="1" latinLnBrk="0" hangingPunct="1">
        <a:lnSpc>
          <a:spcPct val="90000"/>
        </a:lnSpc>
        <a:spcBef>
          <a:spcPct val="0"/>
        </a:spcBef>
        <a:buNone/>
        <a:defRPr sz="4400" b="1" i="0"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40">
          <p15:clr>
            <a:srgbClr val="F26B43"/>
          </p15:clr>
        </p15:guide>
        <p15:guide id="4" pos="7440">
          <p15:clr>
            <a:srgbClr val="F26B43"/>
          </p15:clr>
        </p15:guide>
        <p15:guide id="5" orient="horz" pos="4176">
          <p15:clr>
            <a:srgbClr val="F26B43"/>
          </p15:clr>
        </p15:guide>
        <p15:guide id="6" pos="96">
          <p15:clr>
            <a:srgbClr val="F26B43"/>
          </p15:clr>
        </p15:guide>
        <p15:guide id="7" pos="7584">
          <p15:clr>
            <a:srgbClr val="F26B43"/>
          </p15:clr>
        </p15:guide>
        <p15:guide id="8" orient="horz" pos="160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0.xml"/><Relationship Id="rId1" Type="http://schemas.openxmlformats.org/officeDocument/2006/relationships/video" Target="https://www.youtube.com/embed/sSUK-rRZwag?feature=oembed" TargetMode="External"/><Relationship Id="rId4" Type="http://schemas.openxmlformats.org/officeDocument/2006/relationships/image" Target="../media/image41.jpeg"/></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0.xml"/><Relationship Id="rId1" Type="http://schemas.openxmlformats.org/officeDocument/2006/relationships/video" Target="https://www.youtube.com/embed/JTR-GdQLNu4?feature=oembed" TargetMode="External"/><Relationship Id="rId4" Type="http://schemas.openxmlformats.org/officeDocument/2006/relationships/image" Target="../media/image44.jpeg"/></Relationships>
</file>

<file path=ppt/slides/_rels/slide1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3.xml"/><Relationship Id="rId1" Type="http://schemas.openxmlformats.org/officeDocument/2006/relationships/slideLayout" Target="../slideLayouts/slideLayout19.xml"/><Relationship Id="rId4" Type="http://schemas.openxmlformats.org/officeDocument/2006/relationships/image" Target="../media/image46.jpeg"/></Relationships>
</file>

<file path=ppt/slides/_rels/slide1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4.xml"/><Relationship Id="rId1" Type="http://schemas.openxmlformats.org/officeDocument/2006/relationships/slideLayout" Target="../slideLayouts/slideLayout19.xml"/><Relationship Id="rId4" Type="http://schemas.openxmlformats.org/officeDocument/2006/relationships/image" Target="../media/image47.jpeg"/></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5.xml"/><Relationship Id="rId1" Type="http://schemas.openxmlformats.org/officeDocument/2006/relationships/slideLayout" Target="../slideLayouts/slideLayout19.xml"/><Relationship Id="rId4" Type="http://schemas.openxmlformats.org/officeDocument/2006/relationships/image" Target="../media/image48.jpeg"/></Relationships>
</file>

<file path=ppt/slides/_rels/slide1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image" Target="../media/image49.jpeg"/></Relationships>
</file>

<file path=ppt/slides/_rels/slide1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7.xml"/><Relationship Id="rId1" Type="http://schemas.openxmlformats.org/officeDocument/2006/relationships/slideLayout" Target="../slideLayouts/slideLayout19.xml"/><Relationship Id="rId4" Type="http://schemas.openxmlformats.org/officeDocument/2006/relationships/image" Target="../media/image50.jpeg"/></Relationships>
</file>

<file path=ppt/slides/_rels/slide1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8.xml"/><Relationship Id="rId1" Type="http://schemas.openxmlformats.org/officeDocument/2006/relationships/slideLayout" Target="../slideLayouts/slideLayout19.xml"/><Relationship Id="rId4" Type="http://schemas.openxmlformats.org/officeDocument/2006/relationships/image" Target="../media/image51.jpeg"/></Relationships>
</file>

<file path=ppt/slides/_rels/slide1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9.xml"/><Relationship Id="rId1" Type="http://schemas.openxmlformats.org/officeDocument/2006/relationships/slideLayout" Target="../slideLayouts/slideLayout19.xml"/><Relationship Id="rId4" Type="http://schemas.openxmlformats.org/officeDocument/2006/relationships/image" Target="../media/image53.jpeg"/></Relationships>
</file>

<file path=ppt/slides/_rels/slide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jpeg"/></Relationships>
</file>

<file path=ppt/slides/_rels/slide2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0.xml"/><Relationship Id="rId1" Type="http://schemas.openxmlformats.org/officeDocument/2006/relationships/slideLayout" Target="../slideLayouts/slideLayout19.xml"/><Relationship Id="rId4" Type="http://schemas.openxmlformats.org/officeDocument/2006/relationships/image" Target="../media/image55.jpeg"/></Relationships>
</file>

<file path=ppt/slides/_rels/slide2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1.xml"/><Relationship Id="rId1" Type="http://schemas.openxmlformats.org/officeDocument/2006/relationships/slideLayout" Target="../slideLayouts/slideLayout19.xml"/><Relationship Id="rId4" Type="http://schemas.openxmlformats.org/officeDocument/2006/relationships/image" Target="../media/image57.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25.jpeg"/><Relationship Id="rId4" Type="http://schemas.openxmlformats.org/officeDocument/2006/relationships/image" Target="../media/image24.jpeg"/></Relationships>
</file>

<file path=ppt/slides/_rels/slide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27.jpeg"/></Relationships>
</file>

<file path=ppt/slides/_rels/slide6.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8.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slide" Target="slide9.xml"/><Relationship Id="rId7" Type="http://schemas.openxmlformats.org/officeDocument/2006/relationships/image" Target="../media/image38.jpe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slide" Target="slide10.xml"/><Relationship Id="rId5" Type="http://schemas.openxmlformats.org/officeDocument/2006/relationships/image" Target="../media/image37.jpe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0.xml"/><Relationship Id="rId1" Type="http://schemas.openxmlformats.org/officeDocument/2006/relationships/video" Target="https://www.youtube.com/embed/ts85GGZI0m0?feature=oembed" TargetMode="External"/><Relationship Id="rId4" Type="http://schemas.openxmlformats.org/officeDocument/2006/relationships/image" Target="../media/image4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a:t>Adopt-A-Cow: Beef</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p:txBody>
          <a:bodyPr>
            <a:noAutofit/>
          </a:bodyPr>
          <a:lstStyle/>
          <a:p>
            <a:r>
              <a:rPr lang="en-US" sz="3600" b="1">
                <a:latin typeface="Arial" panose="020B0604020202020204" pitchFamily="34" charset="0"/>
                <a:cs typeface="Arial" panose="020B0604020202020204" pitchFamily="34" charset="0"/>
              </a:rPr>
              <a:t>Lesson 3</a:t>
            </a:r>
          </a:p>
          <a:p>
            <a:r>
              <a:rPr lang="en-US" sz="3600" i="1">
                <a:latin typeface="Arial" panose="020B0604020202020204" pitchFamily="34" charset="0"/>
                <a:cs typeface="Arial" panose="020B0604020202020204" pitchFamily="34" charset="0"/>
              </a:rPr>
              <a:t>Calf Health</a:t>
            </a:r>
          </a:p>
        </p:txBody>
      </p:sp>
      <p:pic>
        <p:nvPicPr>
          <p:cNvPr id="3" name="Picture Placeholder 2">
            <a:extLst>
              <a:ext uri="{FF2B5EF4-FFF2-40B4-BE49-F238E27FC236}">
                <a16:creationId xmlns:a16="http://schemas.microsoft.com/office/drawing/2014/main" id="{C6B319FF-5E5B-C291-BD64-6119C608D19E}"/>
              </a:ext>
              <a:ext uri="{C183D7F6-B498-43B3-948B-1728B52AA6E4}">
                <adec:decorative xmlns:adec="http://schemas.microsoft.com/office/drawing/2017/decorative" val="1"/>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35789" r="22431"/>
          <a:stretch>
            <a:fillRect/>
          </a:stretch>
        </p:blipFill>
        <p:spPr>
          <a:xfrm>
            <a:off x="7534654" y="0"/>
            <a:ext cx="4657346" cy="6858000"/>
          </a:xfrm>
        </p:spPr>
      </p:pic>
    </p:spTree>
    <p:extLst>
      <p:ext uri="{BB962C8B-B14F-4D97-AF65-F5344CB8AC3E}">
        <p14:creationId xmlns:p14="http://schemas.microsoft.com/office/powerpoint/2010/main" val="669750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BC8DE16-D2F5-5696-04AC-DB9697FFBF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D90441-558E-9A09-05FD-1AEA099CF764}"/>
              </a:ext>
            </a:extLst>
          </p:cNvPr>
          <p:cNvSpPr>
            <a:spLocks noGrp="1"/>
          </p:cNvSpPr>
          <p:nvPr>
            <p:ph type="title" idx="4294967295"/>
          </p:nvPr>
        </p:nvSpPr>
        <p:spPr>
          <a:xfrm>
            <a:off x="0" y="-483961"/>
            <a:ext cx="10515600" cy="331561"/>
          </a:xfrm>
        </p:spPr>
        <p:txBody>
          <a:bodyPr>
            <a:normAutofit fontScale="90000"/>
          </a:bodyPr>
          <a:lstStyle/>
          <a:p>
            <a:r>
              <a:rPr lang="en-US" dirty="0"/>
              <a:t>Ear Tags - Charolais</a:t>
            </a:r>
          </a:p>
        </p:txBody>
      </p:sp>
      <p:pic>
        <p:nvPicPr>
          <p:cNvPr id="3" name="Online Media 2" descr="Adopt-A-Cow: Beef - Lesson 3 - Eartag">
            <a:hlinkClick r:id="" action="ppaction://media"/>
            <a:extLst>
              <a:ext uri="{FF2B5EF4-FFF2-40B4-BE49-F238E27FC236}">
                <a16:creationId xmlns:a16="http://schemas.microsoft.com/office/drawing/2014/main" id="{8D08A254-1E25-B605-3261-2F269929BAB5}"/>
              </a:ext>
            </a:extLst>
          </p:cNvPr>
          <p:cNvPicPr>
            <a:picLocks noRot="1" noChangeAspect="1"/>
          </p:cNvPicPr>
          <p:nvPr>
            <a:videoFile r:link="rId1"/>
          </p:nvPr>
        </p:nvPicPr>
        <p:blipFill>
          <a:blip r:embed="rId4"/>
          <a:stretch>
            <a:fillRect/>
          </a:stretch>
        </p:blipFill>
        <p:spPr>
          <a:xfrm>
            <a:off x="0" y="-15240"/>
            <a:ext cx="12192000" cy="6888480"/>
          </a:xfrm>
          <a:prstGeom prst="rect">
            <a:avLst/>
          </a:prstGeom>
        </p:spPr>
      </p:pic>
    </p:spTree>
    <p:extLst>
      <p:ext uri="{BB962C8B-B14F-4D97-AF65-F5344CB8AC3E}">
        <p14:creationId xmlns:p14="http://schemas.microsoft.com/office/powerpoint/2010/main" val="3144093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B8A4B-723C-C523-7960-7144ED0E9D72}"/>
              </a:ext>
            </a:extLst>
          </p:cNvPr>
          <p:cNvSpPr>
            <a:spLocks noGrp="1"/>
          </p:cNvSpPr>
          <p:nvPr>
            <p:ph type="title"/>
          </p:nvPr>
        </p:nvSpPr>
        <p:spPr/>
        <p:txBody>
          <a:bodyPr/>
          <a:lstStyle/>
          <a:p>
            <a:r>
              <a:rPr lang="en-US"/>
              <a:t>Ear Tags</a:t>
            </a:r>
            <a:r>
              <a:rPr lang="en-US">
                <a:solidFill>
                  <a:schemeClr val="bg1"/>
                </a:solidFill>
              </a:rPr>
              <a:t> 3</a:t>
            </a:r>
          </a:p>
        </p:txBody>
      </p:sp>
      <p:pic>
        <p:nvPicPr>
          <p:cNvPr id="5" name="Content Placeholder 4">
            <a:extLst>
              <a:ext uri="{FF2B5EF4-FFF2-40B4-BE49-F238E27FC236}">
                <a16:creationId xmlns:a16="http://schemas.microsoft.com/office/drawing/2014/main" id="{5363F1B2-1284-983B-682A-34B416DF9212}"/>
              </a:ext>
              <a:ext uri="{C183D7F6-B498-43B3-948B-1728B52AA6E4}">
                <adec:decorative xmlns:adec="http://schemas.microsoft.com/office/drawing/2017/decorative" val="1"/>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335641" y="1507877"/>
            <a:ext cx="3196284" cy="4194423"/>
          </a:xfrm>
        </p:spPr>
      </p:pic>
      <p:sp>
        <p:nvSpPr>
          <p:cNvPr id="6" name="TextBox 5">
            <a:extLst>
              <a:ext uri="{FF2B5EF4-FFF2-40B4-BE49-F238E27FC236}">
                <a16:creationId xmlns:a16="http://schemas.microsoft.com/office/drawing/2014/main" id="{69F81ADD-B603-E06E-4708-51430AB9BE96}"/>
              </a:ext>
            </a:extLst>
          </p:cNvPr>
          <p:cNvSpPr txBox="1"/>
          <p:nvPr/>
        </p:nvSpPr>
        <p:spPr>
          <a:xfrm>
            <a:off x="4962343" y="1896928"/>
            <a:ext cx="6832390" cy="3416320"/>
          </a:xfrm>
          <a:prstGeom prst="rect">
            <a:avLst/>
          </a:prstGeom>
          <a:noFill/>
        </p:spPr>
        <p:txBody>
          <a:bodyPr wrap="square" rtlCol="0">
            <a:spAutoFit/>
          </a:bodyPr>
          <a:lstStyle/>
          <a:p>
            <a:pPr algn="ctr"/>
            <a:r>
              <a:rPr lang="en-US" sz="3600" b="1">
                <a:latin typeface="Arial" panose="020B0604020202020204" pitchFamily="34" charset="0"/>
                <a:cs typeface="Arial" panose="020B0604020202020204" pitchFamily="34" charset="0"/>
              </a:rPr>
              <a:t>Name</a:t>
            </a:r>
          </a:p>
          <a:p>
            <a:pPr algn="ctr"/>
            <a:r>
              <a:rPr lang="en-US" sz="3600" b="1">
                <a:latin typeface="Arial" panose="020B0604020202020204" pitchFamily="34" charset="0"/>
                <a:cs typeface="Arial" panose="020B0604020202020204" pitchFamily="34" charset="0"/>
              </a:rPr>
              <a:t>Number </a:t>
            </a:r>
          </a:p>
          <a:p>
            <a:pPr algn="ctr"/>
            <a:r>
              <a:rPr lang="en-US" sz="3600" b="1">
                <a:latin typeface="Arial" panose="020B0604020202020204" pitchFamily="34" charset="0"/>
                <a:cs typeface="Arial" panose="020B0604020202020204" pitchFamily="34" charset="0"/>
              </a:rPr>
              <a:t>Symbols</a:t>
            </a:r>
          </a:p>
          <a:p>
            <a:pPr algn="ctr"/>
            <a:r>
              <a:rPr lang="en-US" sz="3600" b="1">
                <a:latin typeface="Arial" panose="020B0604020202020204" pitchFamily="34" charset="0"/>
                <a:cs typeface="Arial" panose="020B0604020202020204" pitchFamily="34" charset="0"/>
              </a:rPr>
              <a:t>Birthdate</a:t>
            </a:r>
          </a:p>
          <a:p>
            <a:pPr algn="ctr"/>
            <a:r>
              <a:rPr lang="en-US" sz="3600" b="1">
                <a:latin typeface="Arial" panose="020B0604020202020204" pitchFamily="34" charset="0"/>
                <a:cs typeface="Arial" panose="020B0604020202020204" pitchFamily="34" charset="0"/>
              </a:rPr>
              <a:t>Mom’s Name or Number</a:t>
            </a:r>
          </a:p>
          <a:p>
            <a:pPr algn="ctr"/>
            <a:r>
              <a:rPr lang="en-US" sz="3600" b="1">
                <a:latin typeface="Arial" panose="020B0604020202020204" pitchFamily="34" charset="0"/>
                <a:cs typeface="Arial" panose="020B0604020202020204" pitchFamily="34" charset="0"/>
              </a:rPr>
              <a:t>Dad’s Name or Number</a:t>
            </a:r>
          </a:p>
        </p:txBody>
      </p:sp>
      <p:pic>
        <p:nvPicPr>
          <p:cNvPr id="7" name="Picture 6">
            <a:extLst>
              <a:ext uri="{FF2B5EF4-FFF2-40B4-BE49-F238E27FC236}">
                <a16:creationId xmlns:a16="http://schemas.microsoft.com/office/drawing/2014/main" id="{44F1CE50-1128-EF04-F08A-63F43451EA5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163683" y="3206758"/>
            <a:ext cx="1559100" cy="1586136"/>
          </a:xfrm>
          <a:prstGeom prst="rect">
            <a:avLst/>
          </a:prstGeom>
        </p:spPr>
      </p:pic>
      <p:sp>
        <p:nvSpPr>
          <p:cNvPr id="8" name="TextBox 7">
            <a:extLst>
              <a:ext uri="{FF2B5EF4-FFF2-40B4-BE49-F238E27FC236}">
                <a16:creationId xmlns:a16="http://schemas.microsoft.com/office/drawing/2014/main" id="{52FFB659-990B-D79E-0E1C-972DCF3BF847}"/>
              </a:ext>
              <a:ext uri="{C183D7F6-B498-43B3-948B-1728B52AA6E4}">
                <adec:decorative xmlns:adec="http://schemas.microsoft.com/office/drawing/2017/decorative" val="1"/>
              </a:ext>
            </a:extLst>
          </p:cNvPr>
          <p:cNvSpPr txBox="1"/>
          <p:nvPr/>
        </p:nvSpPr>
        <p:spPr>
          <a:xfrm>
            <a:off x="1489753" y="4792408"/>
            <a:ext cx="2917860" cy="707886"/>
          </a:xfrm>
          <a:prstGeom prst="rect">
            <a:avLst/>
          </a:prstGeom>
          <a:noFill/>
        </p:spPr>
        <p:txBody>
          <a:bodyPr wrap="square" rtlCol="0">
            <a:spAutoFit/>
          </a:bodyPr>
          <a:lstStyle/>
          <a:p>
            <a:pPr algn="ctr"/>
            <a:r>
              <a:rPr lang="en-US" sz="4000" b="1">
                <a:latin typeface="Arial" panose="020B0604020202020204" pitchFamily="34" charset="0"/>
                <a:cs typeface="Arial" panose="020B0604020202020204" pitchFamily="34" charset="0"/>
              </a:rPr>
              <a:t>Jack2024</a:t>
            </a:r>
          </a:p>
        </p:txBody>
      </p:sp>
    </p:spTree>
    <p:extLst>
      <p:ext uri="{BB962C8B-B14F-4D97-AF65-F5344CB8AC3E}">
        <p14:creationId xmlns:p14="http://schemas.microsoft.com/office/powerpoint/2010/main" val="34985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8C958-9A6A-EF3E-34A2-92800402594C}"/>
              </a:ext>
            </a:extLst>
          </p:cNvPr>
          <p:cNvSpPr>
            <a:spLocks noGrp="1"/>
          </p:cNvSpPr>
          <p:nvPr>
            <p:ph type="title" idx="4294967295"/>
          </p:nvPr>
        </p:nvSpPr>
        <p:spPr>
          <a:xfrm>
            <a:off x="0" y="-756183"/>
            <a:ext cx="10515600" cy="622694"/>
          </a:xfrm>
        </p:spPr>
        <p:txBody>
          <a:bodyPr>
            <a:normAutofit fontScale="90000"/>
          </a:bodyPr>
          <a:lstStyle/>
          <a:p>
            <a:r>
              <a:rPr lang="en-US" dirty="0"/>
              <a:t>Meet A Large Animal Veterinarian</a:t>
            </a:r>
          </a:p>
        </p:txBody>
      </p:sp>
      <p:pic>
        <p:nvPicPr>
          <p:cNvPr id="3" name="Online Media 2" descr="Vet Check Short">
            <a:hlinkClick r:id="" action="ppaction://media"/>
            <a:extLst>
              <a:ext uri="{FF2B5EF4-FFF2-40B4-BE49-F238E27FC236}">
                <a16:creationId xmlns:a16="http://schemas.microsoft.com/office/drawing/2014/main" id="{3A2794CD-0B36-78B2-00CD-E6C311F915CC}"/>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128039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6476541D-DCC0-A836-C8D6-88D7F03933AA}"/>
              </a:ext>
              <a:ext uri="{C183D7F6-B498-43B3-948B-1728B52AA6E4}">
                <adec:decorative xmlns:adec="http://schemas.microsoft.com/office/drawing/2017/decorative" val="1"/>
              </a:ext>
            </a:extLst>
          </p:cNvPr>
          <p:cNvSpPr/>
          <p:nvPr/>
        </p:nvSpPr>
        <p:spPr>
          <a:xfrm>
            <a:off x="318432"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6">
            <a:extLst>
              <a:ext uri="{FF2B5EF4-FFF2-40B4-BE49-F238E27FC236}">
                <a16:creationId xmlns:a16="http://schemas.microsoft.com/office/drawing/2014/main" id="{619D789B-D935-027F-0BE0-ECD98D91F5E7}"/>
              </a:ext>
            </a:extLst>
          </p:cNvPr>
          <p:cNvSpPr/>
          <p:nvPr/>
        </p:nvSpPr>
        <p:spPr>
          <a:xfrm flipH="1">
            <a:off x="6060440"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no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104</a:t>
            </a:r>
          </a:p>
          <a:p>
            <a:pPr algn="ctr"/>
            <a:endParaRPr lang="en-US"/>
          </a:p>
        </p:txBody>
      </p:sp>
      <p:sp>
        <p:nvSpPr>
          <p:cNvPr id="6" name="Rectangle 5">
            <a:extLst>
              <a:ext uri="{FF2B5EF4-FFF2-40B4-BE49-F238E27FC236}">
                <a16:creationId xmlns:a16="http://schemas.microsoft.com/office/drawing/2014/main" id="{E421C9D2-84E0-13CF-68ED-48916B9ECE04}"/>
              </a:ext>
              <a:ext uri="{C183D7F6-B498-43B3-948B-1728B52AA6E4}">
                <adec:decorative xmlns:adec="http://schemas.microsoft.com/office/drawing/2017/decorative" val="1"/>
              </a:ext>
            </a:extLst>
          </p:cNvPr>
          <p:cNvSpPr/>
          <p:nvPr/>
        </p:nvSpPr>
        <p:spPr>
          <a:xfrm flipH="1">
            <a:off x="6073945" y="171918"/>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7EEB6CC-EFB6-FC36-3D14-A903B2FA163F}"/>
              </a:ext>
              <a:ext uri="{C183D7F6-B498-43B3-948B-1728B52AA6E4}">
                <adec:decorative xmlns:adec="http://schemas.microsoft.com/office/drawing/2017/decorative" val="1"/>
              </a:ext>
            </a:extLst>
          </p:cNvPr>
          <p:cNvSpPr/>
          <p:nvPr/>
        </p:nvSpPr>
        <p:spPr>
          <a:xfrm>
            <a:off x="5715021" y="168077"/>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Content Placeholder 6" descr="black calf in a field">
            <a:extLst>
              <a:ext uri="{FF2B5EF4-FFF2-40B4-BE49-F238E27FC236}">
                <a16:creationId xmlns:a16="http://schemas.microsoft.com/office/drawing/2014/main" id="{23AEDF6C-1F68-D6F6-6222-299A81F90B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5482" y="833006"/>
            <a:ext cx="4682490" cy="3121660"/>
          </a:xfrm>
          <a:prstGeom prst="rect">
            <a:avLst/>
          </a:prstGeom>
        </p:spPr>
      </p:pic>
      <p:pic>
        <p:nvPicPr>
          <p:cNvPr id="10" name="Picture 9" descr="snowy field with wooden fence">
            <a:extLst>
              <a:ext uri="{FF2B5EF4-FFF2-40B4-BE49-F238E27FC236}">
                <a16:creationId xmlns:a16="http://schemas.microsoft.com/office/drawing/2014/main" id="{3D15D6D1-8534-A35F-1580-BB7019E0659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08359" y="2632698"/>
            <a:ext cx="3455781" cy="2466586"/>
          </a:xfrm>
          <a:prstGeom prst="rect">
            <a:avLst/>
          </a:prstGeom>
        </p:spPr>
      </p:pic>
      <p:sp>
        <p:nvSpPr>
          <p:cNvPr id="11" name="Content Placeholder 5">
            <a:extLst>
              <a:ext uri="{FF2B5EF4-FFF2-40B4-BE49-F238E27FC236}">
                <a16:creationId xmlns:a16="http://schemas.microsoft.com/office/drawing/2014/main" id="{ECC0496B-7193-0D76-892D-106C078349C8}"/>
              </a:ext>
            </a:extLst>
          </p:cNvPr>
          <p:cNvSpPr txBox="1">
            <a:spLocks/>
          </p:cNvSpPr>
          <p:nvPr/>
        </p:nvSpPr>
        <p:spPr>
          <a:xfrm>
            <a:off x="733488" y="4033406"/>
            <a:ext cx="4682490" cy="173747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900">
                <a:latin typeface="Arial" panose="020B0604020202020204" pitchFamily="34" charset="0"/>
                <a:cs typeface="Arial" panose="020B0604020202020204" pitchFamily="34" charset="0"/>
              </a:rPr>
              <a:t>Sammi the calf lives on a ranch in South Dakota with her mom and other cattle.  Sammi was born during a cold February blizzard, but her mom was a good mom and made sure that she stayed safe and warm in a shelter. </a:t>
            </a:r>
          </a:p>
        </p:txBody>
      </p:sp>
      <p:sp>
        <p:nvSpPr>
          <p:cNvPr id="14" name="Content Placeholder 5">
            <a:extLst>
              <a:ext uri="{FF2B5EF4-FFF2-40B4-BE49-F238E27FC236}">
                <a16:creationId xmlns:a16="http://schemas.microsoft.com/office/drawing/2014/main" id="{219895EA-631C-6881-ADCD-1B7A2CC6A2FC}"/>
              </a:ext>
            </a:extLst>
          </p:cNvPr>
          <p:cNvSpPr txBox="1">
            <a:spLocks/>
          </p:cNvSpPr>
          <p:nvPr/>
        </p:nvSpPr>
        <p:spPr>
          <a:xfrm>
            <a:off x="6590199" y="1014850"/>
            <a:ext cx="4682490" cy="448067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900">
                <a:latin typeface="Arial" panose="020B0604020202020204" pitchFamily="34" charset="0"/>
                <a:cs typeface="Arial" panose="020B0604020202020204" pitchFamily="34" charset="0"/>
              </a:rPr>
              <a:t>Sammi was able to get milk right away from her mom. This first milk is called colostrum, and the colostrum provided a barrier to protect her from illnesses that she may encounter as she grows.  </a:t>
            </a:r>
          </a:p>
        </p:txBody>
      </p:sp>
    </p:spTree>
    <p:extLst>
      <p:ext uri="{BB962C8B-B14F-4D97-AF65-F5344CB8AC3E}">
        <p14:creationId xmlns:p14="http://schemas.microsoft.com/office/powerpoint/2010/main" val="23680789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16A8F1-6DF4-D8C0-B948-7DF7CAC95D6E}"/>
            </a:ext>
          </a:extLst>
        </p:cNvPr>
        <p:cNvGrpSpPr/>
        <p:nvPr/>
      </p:nvGrpSpPr>
      <p:grpSpPr>
        <a:xfrm>
          <a:off x="0" y="0"/>
          <a:ext cx="0" cy="0"/>
          <a:chOff x="0" y="0"/>
          <a:chExt cx="0" cy="0"/>
        </a:xfrm>
      </p:grpSpPr>
      <p:sp>
        <p:nvSpPr>
          <p:cNvPr id="4" name="Rectangle 6">
            <a:extLst>
              <a:ext uri="{FF2B5EF4-FFF2-40B4-BE49-F238E27FC236}">
                <a16:creationId xmlns:a16="http://schemas.microsoft.com/office/drawing/2014/main" id="{B7648668-A452-6203-4594-6CD37E975A37}"/>
              </a:ext>
              <a:ext uri="{C183D7F6-B498-43B3-948B-1728B52AA6E4}">
                <adec:decorative xmlns:adec="http://schemas.microsoft.com/office/drawing/2017/decorative" val="1"/>
              </a:ext>
            </a:extLst>
          </p:cNvPr>
          <p:cNvSpPr/>
          <p:nvPr/>
        </p:nvSpPr>
        <p:spPr>
          <a:xfrm>
            <a:off x="318432"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6">
            <a:extLst>
              <a:ext uri="{FF2B5EF4-FFF2-40B4-BE49-F238E27FC236}">
                <a16:creationId xmlns:a16="http://schemas.microsoft.com/office/drawing/2014/main" id="{D5EDC4FF-57C1-5835-9EBC-B8A52461A09F}"/>
              </a:ext>
            </a:extLst>
          </p:cNvPr>
          <p:cNvSpPr/>
          <p:nvPr/>
        </p:nvSpPr>
        <p:spPr>
          <a:xfrm flipH="1">
            <a:off x="6060440"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no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104</a:t>
            </a:r>
          </a:p>
          <a:p>
            <a:pPr algn="ctr"/>
            <a:endParaRPr lang="en-US"/>
          </a:p>
        </p:txBody>
      </p:sp>
      <p:sp>
        <p:nvSpPr>
          <p:cNvPr id="6" name="Rectangle 5">
            <a:extLst>
              <a:ext uri="{FF2B5EF4-FFF2-40B4-BE49-F238E27FC236}">
                <a16:creationId xmlns:a16="http://schemas.microsoft.com/office/drawing/2014/main" id="{8BB0457C-3945-19F4-3366-F6F58FBFE22A}"/>
              </a:ext>
              <a:ext uri="{C183D7F6-B498-43B3-948B-1728B52AA6E4}">
                <adec:decorative xmlns:adec="http://schemas.microsoft.com/office/drawing/2017/decorative" val="1"/>
              </a:ext>
            </a:extLst>
          </p:cNvPr>
          <p:cNvSpPr/>
          <p:nvPr/>
        </p:nvSpPr>
        <p:spPr>
          <a:xfrm flipH="1">
            <a:off x="6073945" y="171918"/>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170DC76-1539-1978-4F4F-7C0E8A8F51A0}"/>
              </a:ext>
              <a:ext uri="{C183D7F6-B498-43B3-948B-1728B52AA6E4}">
                <adec:decorative xmlns:adec="http://schemas.microsoft.com/office/drawing/2017/decorative" val="1"/>
              </a:ext>
            </a:extLst>
          </p:cNvPr>
          <p:cNvSpPr/>
          <p:nvPr/>
        </p:nvSpPr>
        <p:spPr>
          <a:xfrm>
            <a:off x="5715021" y="168077"/>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Content Placeholder 6" descr="black calf in a field">
            <a:extLst>
              <a:ext uri="{FF2B5EF4-FFF2-40B4-BE49-F238E27FC236}">
                <a16:creationId xmlns:a16="http://schemas.microsoft.com/office/drawing/2014/main" id="{AD7E8F93-2A2B-D482-9D03-EBF6682B4A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5482" y="1542149"/>
            <a:ext cx="4682490" cy="3121660"/>
          </a:xfrm>
          <a:prstGeom prst="rect">
            <a:avLst/>
          </a:prstGeom>
        </p:spPr>
      </p:pic>
      <p:sp>
        <p:nvSpPr>
          <p:cNvPr id="14" name="Content Placeholder 5">
            <a:extLst>
              <a:ext uri="{FF2B5EF4-FFF2-40B4-BE49-F238E27FC236}">
                <a16:creationId xmlns:a16="http://schemas.microsoft.com/office/drawing/2014/main" id="{F17E23AC-5178-E3BD-91E0-81A7DAF8AE85}"/>
              </a:ext>
            </a:extLst>
          </p:cNvPr>
          <p:cNvSpPr txBox="1">
            <a:spLocks/>
          </p:cNvSpPr>
          <p:nvPr/>
        </p:nvSpPr>
        <p:spPr>
          <a:xfrm>
            <a:off x="6590199" y="1014850"/>
            <a:ext cx="4682490" cy="448067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900">
                <a:latin typeface="Arial" panose="020B0604020202020204" pitchFamily="34" charset="0"/>
                <a:cs typeface="Arial" panose="020B0604020202020204" pitchFamily="34" charset="0"/>
              </a:rPr>
              <a:t>During the first few months of Sammi’s life, she made friends with a racoon that lived near her pasture. One day the racoon became sick with pneumonia. Sammi did not become sick even though she and the racoon had played a gam of tag the day before. </a:t>
            </a:r>
          </a:p>
        </p:txBody>
      </p:sp>
      <p:pic>
        <p:nvPicPr>
          <p:cNvPr id="2" name="Content Placeholder 8" descr="raccoon face">
            <a:extLst>
              <a:ext uri="{FF2B5EF4-FFF2-40B4-BE49-F238E27FC236}">
                <a16:creationId xmlns:a16="http://schemas.microsoft.com/office/drawing/2014/main" id="{6DFC27F4-92DB-2FA4-B89B-E31BD8A4C2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55839" y="3040329"/>
            <a:ext cx="3119505" cy="2078715"/>
          </a:xfrm>
          <a:prstGeom prst="rect">
            <a:avLst/>
          </a:prstGeom>
        </p:spPr>
      </p:pic>
    </p:spTree>
    <p:extLst>
      <p:ext uri="{BB962C8B-B14F-4D97-AF65-F5344CB8AC3E}">
        <p14:creationId xmlns:p14="http://schemas.microsoft.com/office/powerpoint/2010/main" val="1936485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A9481-435B-79A4-B52D-533A1BB53B02}"/>
            </a:ext>
          </a:extLst>
        </p:cNvPr>
        <p:cNvGrpSpPr/>
        <p:nvPr/>
      </p:nvGrpSpPr>
      <p:grpSpPr>
        <a:xfrm>
          <a:off x="0" y="0"/>
          <a:ext cx="0" cy="0"/>
          <a:chOff x="0" y="0"/>
          <a:chExt cx="0" cy="0"/>
        </a:xfrm>
      </p:grpSpPr>
      <p:sp>
        <p:nvSpPr>
          <p:cNvPr id="4" name="Rectangle 6">
            <a:extLst>
              <a:ext uri="{FF2B5EF4-FFF2-40B4-BE49-F238E27FC236}">
                <a16:creationId xmlns:a16="http://schemas.microsoft.com/office/drawing/2014/main" id="{A6C69578-098D-3B39-18C4-BFAC4CD4652C}"/>
              </a:ext>
              <a:ext uri="{C183D7F6-B498-43B3-948B-1728B52AA6E4}">
                <adec:decorative xmlns:adec="http://schemas.microsoft.com/office/drawing/2017/decorative" val="1"/>
              </a:ext>
            </a:extLst>
          </p:cNvPr>
          <p:cNvSpPr/>
          <p:nvPr/>
        </p:nvSpPr>
        <p:spPr>
          <a:xfrm>
            <a:off x="318432"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6">
            <a:extLst>
              <a:ext uri="{FF2B5EF4-FFF2-40B4-BE49-F238E27FC236}">
                <a16:creationId xmlns:a16="http://schemas.microsoft.com/office/drawing/2014/main" id="{FE3E7E22-A705-2AF3-017B-CC626A8A8E23}"/>
              </a:ext>
            </a:extLst>
          </p:cNvPr>
          <p:cNvSpPr/>
          <p:nvPr/>
        </p:nvSpPr>
        <p:spPr>
          <a:xfrm flipH="1">
            <a:off x="6060440"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no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104</a:t>
            </a:r>
          </a:p>
          <a:p>
            <a:pPr algn="ctr"/>
            <a:endParaRPr lang="en-US"/>
          </a:p>
        </p:txBody>
      </p:sp>
      <p:sp>
        <p:nvSpPr>
          <p:cNvPr id="6" name="Rectangle 5">
            <a:extLst>
              <a:ext uri="{FF2B5EF4-FFF2-40B4-BE49-F238E27FC236}">
                <a16:creationId xmlns:a16="http://schemas.microsoft.com/office/drawing/2014/main" id="{68AB935B-E0C0-0B6A-E4C1-DBAA0350A98C}"/>
              </a:ext>
              <a:ext uri="{C183D7F6-B498-43B3-948B-1728B52AA6E4}">
                <adec:decorative xmlns:adec="http://schemas.microsoft.com/office/drawing/2017/decorative" val="1"/>
              </a:ext>
            </a:extLst>
          </p:cNvPr>
          <p:cNvSpPr/>
          <p:nvPr/>
        </p:nvSpPr>
        <p:spPr>
          <a:xfrm flipH="1">
            <a:off x="6073945" y="171918"/>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377DDDF-DDC7-17A0-6891-4D1685E58EF0}"/>
              </a:ext>
              <a:ext uri="{C183D7F6-B498-43B3-948B-1728B52AA6E4}">
                <adec:decorative xmlns:adec="http://schemas.microsoft.com/office/drawing/2017/decorative" val="1"/>
              </a:ext>
            </a:extLst>
          </p:cNvPr>
          <p:cNvSpPr/>
          <p:nvPr/>
        </p:nvSpPr>
        <p:spPr>
          <a:xfrm>
            <a:off x="5715021" y="168077"/>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snowy field with wooden fence">
            <a:extLst>
              <a:ext uri="{FF2B5EF4-FFF2-40B4-BE49-F238E27FC236}">
                <a16:creationId xmlns:a16="http://schemas.microsoft.com/office/drawing/2014/main" id="{45BF2627-C9B1-4898-79F0-544EAE6858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08359" y="2435557"/>
            <a:ext cx="3455781" cy="2466586"/>
          </a:xfrm>
          <a:prstGeom prst="rect">
            <a:avLst/>
          </a:prstGeom>
        </p:spPr>
      </p:pic>
      <p:sp>
        <p:nvSpPr>
          <p:cNvPr id="11" name="Content Placeholder 5">
            <a:extLst>
              <a:ext uri="{FF2B5EF4-FFF2-40B4-BE49-F238E27FC236}">
                <a16:creationId xmlns:a16="http://schemas.microsoft.com/office/drawing/2014/main" id="{504A90CA-548C-798F-060C-F878131859A6}"/>
              </a:ext>
            </a:extLst>
          </p:cNvPr>
          <p:cNvSpPr txBox="1">
            <a:spLocks/>
          </p:cNvSpPr>
          <p:nvPr/>
        </p:nvSpPr>
        <p:spPr>
          <a:xfrm>
            <a:off x="733488" y="3881120"/>
            <a:ext cx="4682490" cy="18897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latin typeface="Arial" panose="020B0604020202020204" pitchFamily="34" charset="0"/>
                <a:cs typeface="Arial" panose="020B0604020202020204" pitchFamily="34" charset="0"/>
              </a:rPr>
              <a:t>Meet Charlie, Sammi’s friend. He lives on a neighboring ranch in South Dakota with his mom and other cattle.  Charlie was born during a cold February blizzard just like Sammi, but he wasn’t able to get milk from his mom right away. </a:t>
            </a:r>
          </a:p>
        </p:txBody>
      </p:sp>
      <p:sp>
        <p:nvSpPr>
          <p:cNvPr id="14" name="Content Placeholder 5">
            <a:extLst>
              <a:ext uri="{FF2B5EF4-FFF2-40B4-BE49-F238E27FC236}">
                <a16:creationId xmlns:a16="http://schemas.microsoft.com/office/drawing/2014/main" id="{ADDF6E82-710D-F815-CAD9-0B93E5BAFA36}"/>
              </a:ext>
            </a:extLst>
          </p:cNvPr>
          <p:cNvSpPr txBox="1">
            <a:spLocks/>
          </p:cNvSpPr>
          <p:nvPr/>
        </p:nvSpPr>
        <p:spPr>
          <a:xfrm>
            <a:off x="6590199" y="1432560"/>
            <a:ext cx="4682490" cy="40629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latin typeface="Arial" panose="020B0604020202020204" pitchFamily="34" charset="0"/>
                <a:cs typeface="Arial" panose="020B0604020202020204" pitchFamily="34" charset="0"/>
              </a:rPr>
              <a:t>His rancher gave him a bottle of colostrum as soon as he could, but only time would tell if the colostrum got to Charlie in time. </a:t>
            </a:r>
          </a:p>
        </p:txBody>
      </p:sp>
      <p:pic>
        <p:nvPicPr>
          <p:cNvPr id="2" name="Content Placeholder 6" descr="brown calf in field">
            <a:extLst>
              <a:ext uri="{FF2B5EF4-FFF2-40B4-BE49-F238E27FC236}">
                <a16:creationId xmlns:a16="http://schemas.microsoft.com/office/drawing/2014/main" id="{F5805B17-B73C-F59D-BEDA-4F85884CEF2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04608" y="804441"/>
            <a:ext cx="4451774" cy="2967849"/>
          </a:xfrm>
          <a:prstGeom prst="rect">
            <a:avLst/>
          </a:prstGeom>
        </p:spPr>
      </p:pic>
    </p:spTree>
    <p:extLst>
      <p:ext uri="{BB962C8B-B14F-4D97-AF65-F5344CB8AC3E}">
        <p14:creationId xmlns:p14="http://schemas.microsoft.com/office/powerpoint/2010/main" val="29525380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ageCurlDoub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4E730-D3D2-EB17-7ECF-D045334A98E8}"/>
            </a:ext>
          </a:extLst>
        </p:cNvPr>
        <p:cNvGrpSpPr/>
        <p:nvPr/>
      </p:nvGrpSpPr>
      <p:grpSpPr>
        <a:xfrm>
          <a:off x="0" y="0"/>
          <a:ext cx="0" cy="0"/>
          <a:chOff x="0" y="0"/>
          <a:chExt cx="0" cy="0"/>
        </a:xfrm>
      </p:grpSpPr>
      <p:sp>
        <p:nvSpPr>
          <p:cNvPr id="4" name="Rectangle 6">
            <a:extLst>
              <a:ext uri="{FF2B5EF4-FFF2-40B4-BE49-F238E27FC236}">
                <a16:creationId xmlns:a16="http://schemas.microsoft.com/office/drawing/2014/main" id="{805847A6-C74D-D7B5-AC80-3543FAD0C8A1}"/>
              </a:ext>
              <a:ext uri="{C183D7F6-B498-43B3-948B-1728B52AA6E4}">
                <adec:decorative xmlns:adec="http://schemas.microsoft.com/office/drawing/2017/decorative" val="1"/>
              </a:ext>
            </a:extLst>
          </p:cNvPr>
          <p:cNvSpPr/>
          <p:nvPr/>
        </p:nvSpPr>
        <p:spPr>
          <a:xfrm>
            <a:off x="318432"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6">
            <a:extLst>
              <a:ext uri="{FF2B5EF4-FFF2-40B4-BE49-F238E27FC236}">
                <a16:creationId xmlns:a16="http://schemas.microsoft.com/office/drawing/2014/main" id="{106ADABE-9143-14BD-297E-84848BF4DC87}"/>
              </a:ext>
            </a:extLst>
          </p:cNvPr>
          <p:cNvSpPr/>
          <p:nvPr/>
        </p:nvSpPr>
        <p:spPr>
          <a:xfrm flipH="1">
            <a:off x="6060440"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no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104</a:t>
            </a:r>
          </a:p>
          <a:p>
            <a:pPr algn="ctr"/>
            <a:endParaRPr lang="en-US"/>
          </a:p>
        </p:txBody>
      </p:sp>
      <p:sp>
        <p:nvSpPr>
          <p:cNvPr id="6" name="Rectangle 5">
            <a:extLst>
              <a:ext uri="{FF2B5EF4-FFF2-40B4-BE49-F238E27FC236}">
                <a16:creationId xmlns:a16="http://schemas.microsoft.com/office/drawing/2014/main" id="{4BC2E69B-48F4-0355-F466-D98A0EC595E7}"/>
              </a:ext>
              <a:ext uri="{C183D7F6-B498-43B3-948B-1728B52AA6E4}">
                <adec:decorative xmlns:adec="http://schemas.microsoft.com/office/drawing/2017/decorative" val="1"/>
              </a:ext>
            </a:extLst>
          </p:cNvPr>
          <p:cNvSpPr/>
          <p:nvPr/>
        </p:nvSpPr>
        <p:spPr>
          <a:xfrm flipH="1">
            <a:off x="6073945" y="171918"/>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E45A535-F001-998B-FAAE-7DE94474C2E1}"/>
              </a:ext>
              <a:ext uri="{C183D7F6-B498-43B3-948B-1728B52AA6E4}">
                <adec:decorative xmlns:adec="http://schemas.microsoft.com/office/drawing/2017/decorative" val="1"/>
              </a:ext>
            </a:extLst>
          </p:cNvPr>
          <p:cNvSpPr/>
          <p:nvPr/>
        </p:nvSpPr>
        <p:spPr>
          <a:xfrm>
            <a:off x="5715021" y="168077"/>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5">
            <a:extLst>
              <a:ext uri="{FF2B5EF4-FFF2-40B4-BE49-F238E27FC236}">
                <a16:creationId xmlns:a16="http://schemas.microsoft.com/office/drawing/2014/main" id="{BE9D0046-E8E1-1E8E-1054-0D0C9E09657A}"/>
              </a:ext>
            </a:extLst>
          </p:cNvPr>
          <p:cNvSpPr txBox="1">
            <a:spLocks/>
          </p:cNvSpPr>
          <p:nvPr/>
        </p:nvSpPr>
        <p:spPr>
          <a:xfrm>
            <a:off x="733488" y="3881120"/>
            <a:ext cx="4682490" cy="18897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sz="1800">
                <a:latin typeface="Arial" panose="020B0604020202020204" pitchFamily="34" charset="0"/>
                <a:cs typeface="Arial" panose="020B0604020202020204" pitchFamily="34" charset="0"/>
              </a:rPr>
              <a:t>As winter turned into spring the wet weather and changing temperatures were hard on poor Charlie’s system. He got sick fairly often and was exposed to multiple illnesses.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latin typeface="Arial" panose="020B0604020202020204" pitchFamily="34" charset="0"/>
              <a:cs typeface="Arial" panose="020B0604020202020204" pitchFamily="34" charset="0"/>
            </a:endParaRPr>
          </a:p>
        </p:txBody>
      </p:sp>
      <p:sp>
        <p:nvSpPr>
          <p:cNvPr id="14" name="Content Placeholder 5">
            <a:extLst>
              <a:ext uri="{FF2B5EF4-FFF2-40B4-BE49-F238E27FC236}">
                <a16:creationId xmlns:a16="http://schemas.microsoft.com/office/drawing/2014/main" id="{64A7DCDC-B284-73E6-8782-4DA222A871BD}"/>
              </a:ext>
            </a:extLst>
          </p:cNvPr>
          <p:cNvSpPr txBox="1">
            <a:spLocks/>
          </p:cNvSpPr>
          <p:nvPr/>
        </p:nvSpPr>
        <p:spPr>
          <a:xfrm>
            <a:off x="6590199" y="804441"/>
            <a:ext cx="4682490" cy="469108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sz="1800">
                <a:latin typeface="Arial" panose="020B0604020202020204" pitchFamily="34" charset="0"/>
                <a:cs typeface="Arial" panose="020B0604020202020204" pitchFamily="34" charset="0"/>
              </a:rPr>
              <a:t>These germs stick to Charlie because his immune system was not built up due to him not receiving colostrum in a timely manner. Calves have to receive colostrum within the first 24 hours, ideally within the first 4-6 hours following birth to have the strongest immune system.</a:t>
            </a:r>
          </a:p>
        </p:txBody>
      </p:sp>
      <p:pic>
        <p:nvPicPr>
          <p:cNvPr id="2" name="Content Placeholder 6" descr="brown calf in field">
            <a:extLst>
              <a:ext uri="{FF2B5EF4-FFF2-40B4-BE49-F238E27FC236}">
                <a16:creationId xmlns:a16="http://schemas.microsoft.com/office/drawing/2014/main" id="{B7A5AF4A-636B-8A90-B98B-5F764DC21E6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04608" y="804441"/>
            <a:ext cx="4451774" cy="2967849"/>
          </a:xfrm>
          <a:prstGeom prst="rect">
            <a:avLst/>
          </a:prstGeom>
        </p:spPr>
      </p:pic>
      <p:pic>
        <p:nvPicPr>
          <p:cNvPr id="3" name="Content Placeholder 8" descr="snowy field with patches of grass showing through where snow has melted">
            <a:extLst>
              <a:ext uri="{FF2B5EF4-FFF2-40B4-BE49-F238E27FC236}">
                <a16:creationId xmlns:a16="http://schemas.microsoft.com/office/drawing/2014/main" id="{42C23781-616F-0CA6-9EA9-EA185D21A35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62759" y="2996740"/>
            <a:ext cx="3337370" cy="2223891"/>
          </a:xfrm>
          <a:prstGeom prst="rect">
            <a:avLst/>
          </a:prstGeom>
        </p:spPr>
      </p:pic>
    </p:spTree>
    <p:extLst>
      <p:ext uri="{BB962C8B-B14F-4D97-AF65-F5344CB8AC3E}">
        <p14:creationId xmlns:p14="http://schemas.microsoft.com/office/powerpoint/2010/main" val="41633672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550761-9693-0387-2B12-0AEAEB312EA4}"/>
            </a:ext>
          </a:extLst>
        </p:cNvPr>
        <p:cNvGrpSpPr/>
        <p:nvPr/>
      </p:nvGrpSpPr>
      <p:grpSpPr>
        <a:xfrm>
          <a:off x="0" y="0"/>
          <a:ext cx="0" cy="0"/>
          <a:chOff x="0" y="0"/>
          <a:chExt cx="0" cy="0"/>
        </a:xfrm>
      </p:grpSpPr>
      <p:sp>
        <p:nvSpPr>
          <p:cNvPr id="4" name="Rectangle 6">
            <a:extLst>
              <a:ext uri="{FF2B5EF4-FFF2-40B4-BE49-F238E27FC236}">
                <a16:creationId xmlns:a16="http://schemas.microsoft.com/office/drawing/2014/main" id="{897CD330-F53D-5408-5A49-BDCEAE4C6A3E}"/>
              </a:ext>
              <a:ext uri="{C183D7F6-B498-43B3-948B-1728B52AA6E4}">
                <adec:decorative xmlns:adec="http://schemas.microsoft.com/office/drawing/2017/decorative" val="1"/>
              </a:ext>
            </a:extLst>
          </p:cNvPr>
          <p:cNvSpPr/>
          <p:nvPr/>
        </p:nvSpPr>
        <p:spPr>
          <a:xfrm>
            <a:off x="318432"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6">
            <a:extLst>
              <a:ext uri="{FF2B5EF4-FFF2-40B4-BE49-F238E27FC236}">
                <a16:creationId xmlns:a16="http://schemas.microsoft.com/office/drawing/2014/main" id="{1B6B6782-7EB4-19D9-191C-9D230BC80381}"/>
              </a:ext>
            </a:extLst>
          </p:cNvPr>
          <p:cNvSpPr/>
          <p:nvPr/>
        </p:nvSpPr>
        <p:spPr>
          <a:xfrm flipH="1">
            <a:off x="6060440"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no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104</a:t>
            </a:r>
          </a:p>
          <a:p>
            <a:pPr algn="ctr"/>
            <a:endParaRPr lang="en-US"/>
          </a:p>
        </p:txBody>
      </p:sp>
      <p:sp>
        <p:nvSpPr>
          <p:cNvPr id="6" name="Rectangle 5">
            <a:extLst>
              <a:ext uri="{FF2B5EF4-FFF2-40B4-BE49-F238E27FC236}">
                <a16:creationId xmlns:a16="http://schemas.microsoft.com/office/drawing/2014/main" id="{AAB7EC80-FC82-40E3-F054-DEE125D2A5D3}"/>
              </a:ext>
              <a:ext uri="{C183D7F6-B498-43B3-948B-1728B52AA6E4}">
                <adec:decorative xmlns:adec="http://schemas.microsoft.com/office/drawing/2017/decorative" val="1"/>
              </a:ext>
            </a:extLst>
          </p:cNvPr>
          <p:cNvSpPr/>
          <p:nvPr/>
        </p:nvSpPr>
        <p:spPr>
          <a:xfrm flipH="1">
            <a:off x="6073945" y="171918"/>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53C916D-4748-2560-8080-34BF8CE17A4A}"/>
              </a:ext>
              <a:ext uri="{C183D7F6-B498-43B3-948B-1728B52AA6E4}">
                <adec:decorative xmlns:adec="http://schemas.microsoft.com/office/drawing/2017/decorative" val="1"/>
              </a:ext>
            </a:extLst>
          </p:cNvPr>
          <p:cNvSpPr/>
          <p:nvPr/>
        </p:nvSpPr>
        <p:spPr>
          <a:xfrm>
            <a:off x="5715021" y="168077"/>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5">
            <a:extLst>
              <a:ext uri="{FF2B5EF4-FFF2-40B4-BE49-F238E27FC236}">
                <a16:creationId xmlns:a16="http://schemas.microsoft.com/office/drawing/2014/main" id="{884E1DD2-A432-5CFC-1DF5-8832798FCA28}"/>
              </a:ext>
            </a:extLst>
          </p:cNvPr>
          <p:cNvSpPr txBox="1">
            <a:spLocks/>
          </p:cNvSpPr>
          <p:nvPr/>
        </p:nvSpPr>
        <p:spPr>
          <a:xfrm>
            <a:off x="733488" y="3881120"/>
            <a:ext cx="4682490" cy="18897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latin typeface="Arial" panose="020B0604020202020204" pitchFamily="34" charset="0"/>
                <a:cs typeface="Arial" panose="020B0604020202020204" pitchFamily="34" charset="0"/>
              </a:rPr>
              <a:t>Charlie got pneumonia and his rancher had to treat him with an antibiotic to help his body fight the infection and make him feel better.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latin typeface="Arial" panose="020B0604020202020204" pitchFamily="34" charset="0"/>
              <a:cs typeface="Arial" panose="020B0604020202020204" pitchFamily="34" charset="0"/>
            </a:endParaRPr>
          </a:p>
        </p:txBody>
      </p:sp>
      <p:sp>
        <p:nvSpPr>
          <p:cNvPr id="14" name="Content Placeholder 5">
            <a:extLst>
              <a:ext uri="{FF2B5EF4-FFF2-40B4-BE49-F238E27FC236}">
                <a16:creationId xmlns:a16="http://schemas.microsoft.com/office/drawing/2014/main" id="{EFE92F7F-E989-0B14-B62B-BC96C36DB2E8}"/>
              </a:ext>
            </a:extLst>
          </p:cNvPr>
          <p:cNvSpPr txBox="1">
            <a:spLocks/>
          </p:cNvSpPr>
          <p:nvPr/>
        </p:nvSpPr>
        <p:spPr>
          <a:xfrm>
            <a:off x="6590199" y="804441"/>
            <a:ext cx="4682490" cy="469108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latin typeface="Arial" panose="020B0604020202020204" pitchFamily="34" charset="0"/>
                <a:cs typeface="Arial" panose="020B0604020202020204" pitchFamily="34" charset="0"/>
              </a:rPr>
              <a:t>Antibiotics are needed to help our animals overcome sicknesses. Without antibiotics, Charlie's pneumonia would have continued to get worse. This antibiotic was used properly to allow Charlie to overcome his sickness. Antibiotics are not given to animals who are not sick. </a:t>
            </a:r>
          </a:p>
        </p:txBody>
      </p:sp>
      <p:pic>
        <p:nvPicPr>
          <p:cNvPr id="2" name="Content Placeholder 6" descr="brown calf in field">
            <a:extLst>
              <a:ext uri="{FF2B5EF4-FFF2-40B4-BE49-F238E27FC236}">
                <a16:creationId xmlns:a16="http://schemas.microsoft.com/office/drawing/2014/main" id="{C78B739C-0522-DA4F-F7EC-43875979D27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04608" y="804441"/>
            <a:ext cx="4451774" cy="2967849"/>
          </a:xfrm>
          <a:prstGeom prst="rect">
            <a:avLst/>
          </a:prstGeom>
        </p:spPr>
      </p:pic>
      <p:pic>
        <p:nvPicPr>
          <p:cNvPr id="7" name="Content Placeholder 8" descr="hand holding a needle with a germ in the background">
            <a:extLst>
              <a:ext uri="{FF2B5EF4-FFF2-40B4-BE49-F238E27FC236}">
                <a16:creationId xmlns:a16="http://schemas.microsoft.com/office/drawing/2014/main" id="{AADEB319-0442-598E-AFD6-04929808546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113121" y="2915920"/>
            <a:ext cx="3636645" cy="2424430"/>
          </a:xfrm>
          <a:prstGeom prst="rect">
            <a:avLst/>
          </a:prstGeom>
        </p:spPr>
      </p:pic>
    </p:spTree>
    <p:extLst>
      <p:ext uri="{BB962C8B-B14F-4D97-AF65-F5344CB8AC3E}">
        <p14:creationId xmlns:p14="http://schemas.microsoft.com/office/powerpoint/2010/main" val="37939207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ageCurlDoub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F82BA-DDAD-F1AA-F6EA-4861675EDD9E}"/>
            </a:ext>
          </a:extLst>
        </p:cNvPr>
        <p:cNvGrpSpPr/>
        <p:nvPr/>
      </p:nvGrpSpPr>
      <p:grpSpPr>
        <a:xfrm>
          <a:off x="0" y="0"/>
          <a:ext cx="0" cy="0"/>
          <a:chOff x="0" y="0"/>
          <a:chExt cx="0" cy="0"/>
        </a:xfrm>
      </p:grpSpPr>
      <p:sp>
        <p:nvSpPr>
          <p:cNvPr id="4" name="Rectangle 6">
            <a:extLst>
              <a:ext uri="{FF2B5EF4-FFF2-40B4-BE49-F238E27FC236}">
                <a16:creationId xmlns:a16="http://schemas.microsoft.com/office/drawing/2014/main" id="{BDCCCE28-BF1B-70D4-602A-CE4D1B63DB71}"/>
              </a:ext>
              <a:ext uri="{C183D7F6-B498-43B3-948B-1728B52AA6E4}">
                <adec:decorative xmlns:adec="http://schemas.microsoft.com/office/drawing/2017/decorative" val="1"/>
              </a:ext>
            </a:extLst>
          </p:cNvPr>
          <p:cNvSpPr/>
          <p:nvPr/>
        </p:nvSpPr>
        <p:spPr>
          <a:xfrm>
            <a:off x="318432"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6">
            <a:extLst>
              <a:ext uri="{FF2B5EF4-FFF2-40B4-BE49-F238E27FC236}">
                <a16:creationId xmlns:a16="http://schemas.microsoft.com/office/drawing/2014/main" id="{DBB0F9EE-CCEF-5248-940C-93D701ED0EE8}"/>
              </a:ext>
            </a:extLst>
          </p:cNvPr>
          <p:cNvSpPr/>
          <p:nvPr/>
        </p:nvSpPr>
        <p:spPr>
          <a:xfrm flipH="1">
            <a:off x="6060440"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no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104</a:t>
            </a:r>
          </a:p>
          <a:p>
            <a:pPr algn="ctr"/>
            <a:endParaRPr lang="en-US"/>
          </a:p>
        </p:txBody>
      </p:sp>
      <p:sp>
        <p:nvSpPr>
          <p:cNvPr id="6" name="Rectangle 5">
            <a:extLst>
              <a:ext uri="{FF2B5EF4-FFF2-40B4-BE49-F238E27FC236}">
                <a16:creationId xmlns:a16="http://schemas.microsoft.com/office/drawing/2014/main" id="{F492BFE7-B448-7E65-D4FE-DC85668B3D2B}"/>
              </a:ext>
              <a:ext uri="{C183D7F6-B498-43B3-948B-1728B52AA6E4}">
                <adec:decorative xmlns:adec="http://schemas.microsoft.com/office/drawing/2017/decorative" val="1"/>
              </a:ext>
            </a:extLst>
          </p:cNvPr>
          <p:cNvSpPr/>
          <p:nvPr/>
        </p:nvSpPr>
        <p:spPr>
          <a:xfrm flipH="1">
            <a:off x="6073945" y="171918"/>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9E056BC-8884-47AD-B0C3-60C5AA9031C2}"/>
              </a:ext>
              <a:ext uri="{C183D7F6-B498-43B3-948B-1728B52AA6E4}">
                <adec:decorative xmlns:adec="http://schemas.microsoft.com/office/drawing/2017/decorative" val="1"/>
              </a:ext>
            </a:extLst>
          </p:cNvPr>
          <p:cNvSpPr/>
          <p:nvPr/>
        </p:nvSpPr>
        <p:spPr>
          <a:xfrm>
            <a:off x="5715021" y="168077"/>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5">
            <a:extLst>
              <a:ext uri="{FF2B5EF4-FFF2-40B4-BE49-F238E27FC236}">
                <a16:creationId xmlns:a16="http://schemas.microsoft.com/office/drawing/2014/main" id="{DCBE57B0-EE1A-DFBB-818E-E78DCB5A6A58}"/>
              </a:ext>
            </a:extLst>
          </p:cNvPr>
          <p:cNvSpPr txBox="1">
            <a:spLocks/>
          </p:cNvSpPr>
          <p:nvPr/>
        </p:nvSpPr>
        <p:spPr>
          <a:xfrm>
            <a:off x="6590199" y="804441"/>
            <a:ext cx="4682490" cy="469108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latin typeface="Arial" panose="020B0604020202020204" pitchFamily="34" charset="0"/>
                <a:cs typeface="Arial" panose="020B0604020202020204" pitchFamily="34" charset="0"/>
              </a:rPr>
              <a:t>At six months old, Sammi and her friends were ready to move to a new pasture away from their moms. Their rancher knew that this move could cause them to get sick and so before the move he provided them with vaccinations to boost their immunity. </a:t>
            </a:r>
          </a:p>
        </p:txBody>
      </p:sp>
      <p:pic>
        <p:nvPicPr>
          <p:cNvPr id="7" name="Content Placeholder 8" descr="hand holding a needle with a germ in the background">
            <a:extLst>
              <a:ext uri="{FF2B5EF4-FFF2-40B4-BE49-F238E27FC236}">
                <a16:creationId xmlns:a16="http://schemas.microsoft.com/office/drawing/2014/main" id="{3BCA6ACA-0A7D-2BB5-764A-8A4487B2340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113121" y="2915920"/>
            <a:ext cx="3636645" cy="2424430"/>
          </a:xfrm>
          <a:prstGeom prst="rect">
            <a:avLst/>
          </a:prstGeom>
        </p:spPr>
      </p:pic>
      <p:pic>
        <p:nvPicPr>
          <p:cNvPr id="3" name="Content Placeholder 15" descr="2 black calves in a field">
            <a:extLst>
              <a:ext uri="{FF2B5EF4-FFF2-40B4-BE49-F238E27FC236}">
                <a16:creationId xmlns:a16="http://schemas.microsoft.com/office/drawing/2014/main" id="{CF692A7B-829B-5A01-D5F4-273331EBAF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0698" y="1605280"/>
            <a:ext cx="4828762" cy="3220720"/>
          </a:xfrm>
          <a:prstGeom prst="rect">
            <a:avLst/>
          </a:prstGeom>
        </p:spPr>
      </p:pic>
    </p:spTree>
    <p:extLst>
      <p:ext uri="{BB962C8B-B14F-4D97-AF65-F5344CB8AC3E}">
        <p14:creationId xmlns:p14="http://schemas.microsoft.com/office/powerpoint/2010/main" val="29276440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ageCurlDoub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0D455-A349-0E16-5323-5A7BA5E00517}"/>
            </a:ext>
          </a:extLst>
        </p:cNvPr>
        <p:cNvGrpSpPr/>
        <p:nvPr/>
      </p:nvGrpSpPr>
      <p:grpSpPr>
        <a:xfrm>
          <a:off x="0" y="0"/>
          <a:ext cx="0" cy="0"/>
          <a:chOff x="0" y="0"/>
          <a:chExt cx="0" cy="0"/>
        </a:xfrm>
      </p:grpSpPr>
      <p:sp>
        <p:nvSpPr>
          <p:cNvPr id="4" name="Rectangle 6">
            <a:extLst>
              <a:ext uri="{FF2B5EF4-FFF2-40B4-BE49-F238E27FC236}">
                <a16:creationId xmlns:a16="http://schemas.microsoft.com/office/drawing/2014/main" id="{102AB671-7E3A-E306-9B0D-C3C07DCD643C}"/>
              </a:ext>
              <a:ext uri="{C183D7F6-B498-43B3-948B-1728B52AA6E4}">
                <adec:decorative xmlns:adec="http://schemas.microsoft.com/office/drawing/2017/decorative" val="1"/>
              </a:ext>
            </a:extLst>
          </p:cNvPr>
          <p:cNvSpPr/>
          <p:nvPr/>
        </p:nvSpPr>
        <p:spPr>
          <a:xfrm>
            <a:off x="318432"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6">
            <a:extLst>
              <a:ext uri="{FF2B5EF4-FFF2-40B4-BE49-F238E27FC236}">
                <a16:creationId xmlns:a16="http://schemas.microsoft.com/office/drawing/2014/main" id="{6D8AC745-AFE4-A03B-5B80-50A05BD73321}"/>
              </a:ext>
            </a:extLst>
          </p:cNvPr>
          <p:cNvSpPr/>
          <p:nvPr/>
        </p:nvSpPr>
        <p:spPr>
          <a:xfrm flipH="1">
            <a:off x="6060440"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no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104</a:t>
            </a:r>
          </a:p>
          <a:p>
            <a:pPr algn="ctr"/>
            <a:endParaRPr lang="en-US"/>
          </a:p>
        </p:txBody>
      </p:sp>
      <p:sp>
        <p:nvSpPr>
          <p:cNvPr id="6" name="Rectangle 5">
            <a:extLst>
              <a:ext uri="{FF2B5EF4-FFF2-40B4-BE49-F238E27FC236}">
                <a16:creationId xmlns:a16="http://schemas.microsoft.com/office/drawing/2014/main" id="{E361011E-8CB2-2DF7-5ECE-E14A96DCEB5A}"/>
              </a:ext>
              <a:ext uri="{C183D7F6-B498-43B3-948B-1728B52AA6E4}">
                <adec:decorative xmlns:adec="http://schemas.microsoft.com/office/drawing/2017/decorative" val="1"/>
              </a:ext>
            </a:extLst>
          </p:cNvPr>
          <p:cNvSpPr/>
          <p:nvPr/>
        </p:nvSpPr>
        <p:spPr>
          <a:xfrm flipH="1">
            <a:off x="6073945" y="171918"/>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A29C2E-DA6B-7E4C-8F90-E989E37B2B9E}"/>
              </a:ext>
              <a:ext uri="{C183D7F6-B498-43B3-948B-1728B52AA6E4}">
                <adec:decorative xmlns:adec="http://schemas.microsoft.com/office/drawing/2017/decorative" val="1"/>
              </a:ext>
            </a:extLst>
          </p:cNvPr>
          <p:cNvSpPr/>
          <p:nvPr/>
        </p:nvSpPr>
        <p:spPr>
          <a:xfrm>
            <a:off x="5715021" y="168077"/>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5">
            <a:extLst>
              <a:ext uri="{FF2B5EF4-FFF2-40B4-BE49-F238E27FC236}">
                <a16:creationId xmlns:a16="http://schemas.microsoft.com/office/drawing/2014/main" id="{C672F611-3612-B9F0-7FBC-E10D405744EC}"/>
              </a:ext>
            </a:extLst>
          </p:cNvPr>
          <p:cNvSpPr txBox="1">
            <a:spLocks/>
          </p:cNvSpPr>
          <p:nvPr/>
        </p:nvSpPr>
        <p:spPr>
          <a:xfrm>
            <a:off x="656693" y="3605764"/>
            <a:ext cx="4751269" cy="18897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sz="1800">
                <a:latin typeface="Arial" panose="020B0604020202020204" pitchFamily="34" charset="0"/>
                <a:cs typeface="Arial" panose="020B0604020202020204" pitchFamily="34" charset="0"/>
              </a:rPr>
              <a:t>When spring came and it was time to go to pasture, Charlie was healthy again. However, he was much smaller than many of his friends.  While out to pasture with his mom and friends, Charlie made friends with a pheasant and was exposed to his friend's germs. Soon after they had met, Charlie became ill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latin typeface="Arial" panose="020B0604020202020204" pitchFamily="34" charset="0"/>
              <a:cs typeface="Arial" panose="020B0604020202020204" pitchFamily="34" charset="0"/>
            </a:endParaRPr>
          </a:p>
        </p:txBody>
      </p:sp>
      <p:sp>
        <p:nvSpPr>
          <p:cNvPr id="14" name="Content Placeholder 5">
            <a:extLst>
              <a:ext uri="{FF2B5EF4-FFF2-40B4-BE49-F238E27FC236}">
                <a16:creationId xmlns:a16="http://schemas.microsoft.com/office/drawing/2014/main" id="{8D3C98F5-FAAA-8263-F9DD-4462CD994D2C}"/>
              </a:ext>
            </a:extLst>
          </p:cNvPr>
          <p:cNvSpPr txBox="1">
            <a:spLocks/>
          </p:cNvSpPr>
          <p:nvPr/>
        </p:nvSpPr>
        <p:spPr>
          <a:xfrm>
            <a:off x="6590199" y="1362476"/>
            <a:ext cx="4682490" cy="41330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latin typeface="Arial" panose="020B0604020202020204" pitchFamily="34" charset="0"/>
                <a:cs typeface="Arial" panose="020B0604020202020204" pitchFamily="34" charset="0"/>
              </a:rPr>
              <a:t>Charlie was not vaccinated before going out to pasture. This left him vulnerable to many different germs and allowed him to become sick again. </a:t>
            </a:r>
          </a:p>
        </p:txBody>
      </p:sp>
      <p:pic>
        <p:nvPicPr>
          <p:cNvPr id="2" name="Content Placeholder 6" descr="brown calf in field">
            <a:extLst>
              <a:ext uri="{FF2B5EF4-FFF2-40B4-BE49-F238E27FC236}">
                <a16:creationId xmlns:a16="http://schemas.microsoft.com/office/drawing/2014/main" id="{AA6D0627-87ED-5920-0E9D-750A407F8BB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9311" y="734526"/>
            <a:ext cx="4041712" cy="2694474"/>
          </a:xfrm>
          <a:prstGeom prst="rect">
            <a:avLst/>
          </a:prstGeom>
        </p:spPr>
      </p:pic>
      <p:pic>
        <p:nvPicPr>
          <p:cNvPr id="3" name="Content Placeholder 7" descr="ring neck pheasant">
            <a:extLst>
              <a:ext uri="{FF2B5EF4-FFF2-40B4-BE49-F238E27FC236}">
                <a16:creationId xmlns:a16="http://schemas.microsoft.com/office/drawing/2014/main" id="{1E5FEA63-972B-DCB0-AFF5-F9BC121EB5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4844" y="2633488"/>
            <a:ext cx="4013200" cy="2679156"/>
          </a:xfrm>
          <a:prstGeom prst="rect">
            <a:avLst/>
          </a:prstGeom>
        </p:spPr>
      </p:pic>
    </p:spTree>
    <p:extLst>
      <p:ext uri="{BB962C8B-B14F-4D97-AF65-F5344CB8AC3E}">
        <p14:creationId xmlns:p14="http://schemas.microsoft.com/office/powerpoint/2010/main" val="27414543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D5738-D973-F15D-1A54-C43B44D5CA09}"/>
              </a:ext>
            </a:extLst>
          </p:cNvPr>
          <p:cNvSpPr>
            <a:spLocks noGrp="1"/>
          </p:cNvSpPr>
          <p:nvPr>
            <p:ph type="title"/>
          </p:nvPr>
        </p:nvSpPr>
        <p:spPr/>
        <p:txBody>
          <a:bodyPr/>
          <a:lstStyle/>
          <a:p>
            <a:r>
              <a:rPr lang="en-US"/>
              <a:t>Lesson 2 Review</a:t>
            </a:r>
          </a:p>
        </p:txBody>
      </p:sp>
      <p:pic>
        <p:nvPicPr>
          <p:cNvPr id="5" name="Picture 4" descr="Free calf animals animal illustration">
            <a:extLst>
              <a:ext uri="{FF2B5EF4-FFF2-40B4-BE49-F238E27FC236}">
                <a16:creationId xmlns:a16="http://schemas.microsoft.com/office/drawing/2014/main" id="{519FD0AB-495A-059E-6EF5-7FBF37C99FB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72956" y="2161101"/>
            <a:ext cx="3152632" cy="3623173"/>
          </a:xfrm>
          <a:prstGeom prst="rect">
            <a:avLst/>
          </a:prstGeom>
          <a:noFill/>
          <a:ln>
            <a:noFill/>
          </a:ln>
        </p:spPr>
      </p:pic>
      <p:pic>
        <p:nvPicPr>
          <p:cNvPr id="8" name="Picture 7" descr="Free Beef Bull photo and picture">
            <a:extLst>
              <a:ext uri="{FF2B5EF4-FFF2-40B4-BE49-F238E27FC236}">
                <a16:creationId xmlns:a16="http://schemas.microsoft.com/office/drawing/2014/main" id="{FA8A1DCA-7FCF-E22B-8607-A9B9E6BC9A85}"/>
              </a:ext>
            </a:extLst>
          </p:cNvPr>
          <p:cNvPicPr/>
          <p:nvPr/>
        </p:nvPicPr>
        <p:blipFill rotWithShape="1">
          <a:blip r:embed="rId4" cstate="screen">
            <a:extLst>
              <a:ext uri="{28A0092B-C50C-407E-A947-70E740481C1C}">
                <a14:useLocalDpi xmlns:a14="http://schemas.microsoft.com/office/drawing/2010/main"/>
              </a:ext>
            </a:extLst>
          </a:blip>
          <a:srcRect l="14110"/>
          <a:stretch/>
        </p:blipFill>
        <p:spPr bwMode="auto">
          <a:xfrm>
            <a:off x="3687162" y="1888879"/>
            <a:ext cx="2428316" cy="1880121"/>
          </a:xfrm>
          <a:prstGeom prst="rect">
            <a:avLst/>
          </a:prstGeom>
          <a:noFill/>
          <a:ln>
            <a:noFill/>
          </a:ln>
        </p:spPr>
      </p:pic>
      <p:pic>
        <p:nvPicPr>
          <p:cNvPr id="7" name="Picture 6" descr="Red and white cow">
            <a:extLst>
              <a:ext uri="{FF2B5EF4-FFF2-40B4-BE49-F238E27FC236}">
                <a16:creationId xmlns:a16="http://schemas.microsoft.com/office/drawing/2014/main" id="{41C911BC-7DE7-6F1F-B5B0-6CBCD46A3E77}"/>
              </a:ext>
            </a:extLst>
          </p:cNvPr>
          <p:cNvPicPr/>
          <p:nvPr/>
        </p:nvPicPr>
        <p:blipFill>
          <a:blip r:embed="rId5" cstate="screen">
            <a:extLst>
              <a:ext uri="{28A0092B-C50C-407E-A947-70E740481C1C}">
                <a14:useLocalDpi xmlns:a14="http://schemas.microsoft.com/office/drawing/2010/main"/>
              </a:ext>
            </a:extLst>
          </a:blip>
          <a:srcRect l="6285" r="6285"/>
          <a:stretch/>
        </p:blipFill>
        <p:spPr bwMode="auto">
          <a:xfrm>
            <a:off x="6259534" y="1888878"/>
            <a:ext cx="2488680" cy="1893783"/>
          </a:xfrm>
          <a:prstGeom prst="rect">
            <a:avLst/>
          </a:prstGeom>
          <a:noFill/>
          <a:ln>
            <a:noFill/>
          </a:ln>
        </p:spPr>
      </p:pic>
      <p:pic>
        <p:nvPicPr>
          <p:cNvPr id="11" name="Picture 10" descr="a black cow and calf">
            <a:extLst>
              <a:ext uri="{FF2B5EF4-FFF2-40B4-BE49-F238E27FC236}">
                <a16:creationId xmlns:a16="http://schemas.microsoft.com/office/drawing/2014/main" id="{91F1E147-B8D3-4D0D-BCB9-32874D973AE4}"/>
              </a:ext>
            </a:extLst>
          </p:cNvPr>
          <p:cNvPicPr>
            <a:picLocks noChangeAspect="1"/>
          </p:cNvPicPr>
          <p:nvPr/>
        </p:nvPicPr>
        <p:blipFill rotWithShape="1">
          <a:blip r:embed="rId6"/>
          <a:srcRect l="28973" t="6697" b="5151"/>
          <a:stretch/>
        </p:blipFill>
        <p:spPr>
          <a:xfrm>
            <a:off x="9101831" y="1910687"/>
            <a:ext cx="2683296" cy="1869743"/>
          </a:xfrm>
          <a:prstGeom prst="rect">
            <a:avLst/>
          </a:prstGeom>
        </p:spPr>
      </p:pic>
      <p:pic>
        <p:nvPicPr>
          <p:cNvPr id="9" name="Picture 8" descr="black calf with white face">
            <a:extLst>
              <a:ext uri="{FF2B5EF4-FFF2-40B4-BE49-F238E27FC236}">
                <a16:creationId xmlns:a16="http://schemas.microsoft.com/office/drawing/2014/main" id="{EC6BF52F-471D-F94A-52E5-4FC4F2F03B5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20470" y="4004169"/>
            <a:ext cx="2796551" cy="1864367"/>
          </a:xfrm>
          <a:prstGeom prst="rect">
            <a:avLst/>
          </a:prstGeom>
        </p:spPr>
      </p:pic>
      <p:pic>
        <p:nvPicPr>
          <p:cNvPr id="10" name="Picture 9" descr="a man holding and pointing to a yellow ear tag.">
            <a:extLst>
              <a:ext uri="{FF2B5EF4-FFF2-40B4-BE49-F238E27FC236}">
                <a16:creationId xmlns:a16="http://schemas.microsoft.com/office/drawing/2014/main" id="{0D5FCB01-08FE-0B33-DC0A-C2099B0A27A6}"/>
              </a:ext>
            </a:extLst>
          </p:cNvPr>
          <p:cNvPicPr>
            <a:picLocks noChangeAspect="1"/>
          </p:cNvPicPr>
          <p:nvPr/>
        </p:nvPicPr>
        <p:blipFill rotWithShape="1">
          <a:blip r:embed="rId8"/>
          <a:srcRect b="774"/>
          <a:stretch/>
        </p:blipFill>
        <p:spPr>
          <a:xfrm>
            <a:off x="9095592" y="3964199"/>
            <a:ext cx="2709722" cy="1877043"/>
          </a:xfrm>
          <a:prstGeom prst="rect">
            <a:avLst/>
          </a:prstGeom>
        </p:spPr>
      </p:pic>
    </p:spTree>
    <p:extLst>
      <p:ext uri="{BB962C8B-B14F-4D97-AF65-F5344CB8AC3E}">
        <p14:creationId xmlns:p14="http://schemas.microsoft.com/office/powerpoint/2010/main" val="393280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C17612-14A0-BDD7-FC6E-45D42261B96D}"/>
            </a:ext>
          </a:extLst>
        </p:cNvPr>
        <p:cNvGrpSpPr/>
        <p:nvPr/>
      </p:nvGrpSpPr>
      <p:grpSpPr>
        <a:xfrm>
          <a:off x="0" y="0"/>
          <a:ext cx="0" cy="0"/>
          <a:chOff x="0" y="0"/>
          <a:chExt cx="0" cy="0"/>
        </a:xfrm>
      </p:grpSpPr>
      <p:sp>
        <p:nvSpPr>
          <p:cNvPr id="4" name="Rectangle 6">
            <a:extLst>
              <a:ext uri="{FF2B5EF4-FFF2-40B4-BE49-F238E27FC236}">
                <a16:creationId xmlns:a16="http://schemas.microsoft.com/office/drawing/2014/main" id="{AB178CA4-9F83-3786-57B6-A69F0201DA9C}"/>
              </a:ext>
              <a:ext uri="{C183D7F6-B498-43B3-948B-1728B52AA6E4}">
                <adec:decorative xmlns:adec="http://schemas.microsoft.com/office/drawing/2017/decorative" val="1"/>
              </a:ext>
            </a:extLst>
          </p:cNvPr>
          <p:cNvSpPr/>
          <p:nvPr/>
        </p:nvSpPr>
        <p:spPr>
          <a:xfrm>
            <a:off x="318432"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6">
            <a:extLst>
              <a:ext uri="{FF2B5EF4-FFF2-40B4-BE49-F238E27FC236}">
                <a16:creationId xmlns:a16="http://schemas.microsoft.com/office/drawing/2014/main" id="{C0EED113-BD9C-90D9-B8DF-7D9045134082}"/>
              </a:ext>
            </a:extLst>
          </p:cNvPr>
          <p:cNvSpPr/>
          <p:nvPr/>
        </p:nvSpPr>
        <p:spPr>
          <a:xfrm flipH="1">
            <a:off x="6060440"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no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104</a:t>
            </a:r>
          </a:p>
          <a:p>
            <a:pPr algn="ctr"/>
            <a:endParaRPr lang="en-US"/>
          </a:p>
        </p:txBody>
      </p:sp>
      <p:sp>
        <p:nvSpPr>
          <p:cNvPr id="6" name="Rectangle 5">
            <a:extLst>
              <a:ext uri="{FF2B5EF4-FFF2-40B4-BE49-F238E27FC236}">
                <a16:creationId xmlns:a16="http://schemas.microsoft.com/office/drawing/2014/main" id="{6F6AEE2B-4DFB-500C-B769-EAFE3DC7E456}"/>
              </a:ext>
              <a:ext uri="{C183D7F6-B498-43B3-948B-1728B52AA6E4}">
                <adec:decorative xmlns:adec="http://schemas.microsoft.com/office/drawing/2017/decorative" val="1"/>
              </a:ext>
            </a:extLst>
          </p:cNvPr>
          <p:cNvSpPr/>
          <p:nvPr/>
        </p:nvSpPr>
        <p:spPr>
          <a:xfrm flipH="1">
            <a:off x="6073945" y="171918"/>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8B7C537-A2F8-0597-2ADC-43425749BCEC}"/>
              </a:ext>
              <a:ext uri="{C183D7F6-B498-43B3-948B-1728B52AA6E4}">
                <adec:decorative xmlns:adec="http://schemas.microsoft.com/office/drawing/2017/decorative" val="1"/>
              </a:ext>
            </a:extLst>
          </p:cNvPr>
          <p:cNvSpPr/>
          <p:nvPr/>
        </p:nvSpPr>
        <p:spPr>
          <a:xfrm>
            <a:off x="5715021" y="168077"/>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5">
            <a:extLst>
              <a:ext uri="{FF2B5EF4-FFF2-40B4-BE49-F238E27FC236}">
                <a16:creationId xmlns:a16="http://schemas.microsoft.com/office/drawing/2014/main" id="{A3FB885B-4C56-19E8-6185-AF4DB11E14C6}"/>
              </a:ext>
            </a:extLst>
          </p:cNvPr>
          <p:cNvSpPr txBox="1">
            <a:spLocks/>
          </p:cNvSpPr>
          <p:nvPr/>
        </p:nvSpPr>
        <p:spPr>
          <a:xfrm>
            <a:off x="6590199" y="1432560"/>
            <a:ext cx="4682490" cy="40629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latin typeface="Arial" panose="020B0604020202020204" pitchFamily="34" charset="0"/>
                <a:cs typeface="Arial" panose="020B0604020202020204" pitchFamily="34" charset="0"/>
              </a:rPr>
              <a:t>Since Sammi was vaccinated before coming to this new pasture, these new germs did not make her sick. </a:t>
            </a:r>
          </a:p>
          <a:p>
            <a:pPr marL="0" indent="0">
              <a:buNone/>
            </a:pPr>
            <a:endParaRPr lang="en-US" sz="1800">
              <a:latin typeface="Arial" panose="020B0604020202020204" pitchFamily="34" charset="0"/>
              <a:cs typeface="Arial" panose="020B0604020202020204" pitchFamily="34" charset="0"/>
            </a:endParaRPr>
          </a:p>
        </p:txBody>
      </p:sp>
      <p:pic>
        <p:nvPicPr>
          <p:cNvPr id="3" name="Content Placeholder 15" descr="2 black calves in a field">
            <a:extLst>
              <a:ext uri="{FF2B5EF4-FFF2-40B4-BE49-F238E27FC236}">
                <a16:creationId xmlns:a16="http://schemas.microsoft.com/office/drawing/2014/main" id="{C13E33A3-6CB7-29B5-EBFC-2F193C05BD0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3226" y="804441"/>
            <a:ext cx="3649946" cy="2434465"/>
          </a:xfrm>
          <a:prstGeom prst="rect">
            <a:avLst/>
          </a:prstGeom>
        </p:spPr>
      </p:pic>
      <p:pic>
        <p:nvPicPr>
          <p:cNvPr id="2" name="Content Placeholder 7" descr="green germs">
            <a:extLst>
              <a:ext uri="{FF2B5EF4-FFF2-40B4-BE49-F238E27FC236}">
                <a16:creationId xmlns:a16="http://schemas.microsoft.com/office/drawing/2014/main" id="{650C7B2D-A73C-0D03-D51A-51700BC458E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31524" y="2368168"/>
            <a:ext cx="3799840" cy="2374628"/>
          </a:xfrm>
          <a:prstGeom prst="rect">
            <a:avLst/>
          </a:prstGeom>
        </p:spPr>
      </p:pic>
      <p:sp>
        <p:nvSpPr>
          <p:cNvPr id="9" name="Content Placeholder 5">
            <a:extLst>
              <a:ext uri="{FF2B5EF4-FFF2-40B4-BE49-F238E27FC236}">
                <a16:creationId xmlns:a16="http://schemas.microsoft.com/office/drawing/2014/main" id="{5D4C2601-C078-014D-8ACA-6BB46C0EBE24}"/>
              </a:ext>
            </a:extLst>
          </p:cNvPr>
          <p:cNvSpPr txBox="1">
            <a:spLocks/>
          </p:cNvSpPr>
          <p:nvPr/>
        </p:nvSpPr>
        <p:spPr>
          <a:xfrm>
            <a:off x="719983" y="3425339"/>
            <a:ext cx="4682490" cy="22642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latin typeface="Arial" panose="020B0604020202020204" pitchFamily="34" charset="0"/>
                <a:cs typeface="Arial" panose="020B0604020202020204" pitchFamily="34" charset="0"/>
              </a:rPr>
              <a:t>Out on pasture, Sammi spent lots of time with her friends from the same ranch. One day, a calf named Herald from a neighboring ranch got through the fence and into Sammi's pasture. She was excited to have a new friend and played with him all afternoon. Herald is from a new herd and brought over some new germs over to Sammi's pasture.  </a:t>
            </a:r>
          </a:p>
        </p:txBody>
      </p:sp>
    </p:spTree>
    <p:extLst>
      <p:ext uri="{BB962C8B-B14F-4D97-AF65-F5344CB8AC3E}">
        <p14:creationId xmlns:p14="http://schemas.microsoft.com/office/powerpoint/2010/main" val="34222541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ageCurlDoubl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7459C-7596-5979-B13B-D9EEF2C268AF}"/>
            </a:ext>
          </a:extLst>
        </p:cNvPr>
        <p:cNvGrpSpPr/>
        <p:nvPr/>
      </p:nvGrpSpPr>
      <p:grpSpPr>
        <a:xfrm>
          <a:off x="0" y="0"/>
          <a:ext cx="0" cy="0"/>
          <a:chOff x="0" y="0"/>
          <a:chExt cx="0" cy="0"/>
        </a:xfrm>
      </p:grpSpPr>
      <p:sp>
        <p:nvSpPr>
          <p:cNvPr id="4" name="Rectangle 6">
            <a:extLst>
              <a:ext uri="{FF2B5EF4-FFF2-40B4-BE49-F238E27FC236}">
                <a16:creationId xmlns:a16="http://schemas.microsoft.com/office/drawing/2014/main" id="{6BFB9811-0FA1-20C4-DC9E-88B848EBDCE2}"/>
              </a:ext>
              <a:ext uri="{C183D7F6-B498-43B3-948B-1728B52AA6E4}">
                <adec:decorative xmlns:adec="http://schemas.microsoft.com/office/drawing/2017/decorative" val="1"/>
              </a:ext>
            </a:extLst>
          </p:cNvPr>
          <p:cNvSpPr/>
          <p:nvPr/>
        </p:nvSpPr>
        <p:spPr>
          <a:xfrm>
            <a:off x="318432"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6">
            <a:extLst>
              <a:ext uri="{FF2B5EF4-FFF2-40B4-BE49-F238E27FC236}">
                <a16:creationId xmlns:a16="http://schemas.microsoft.com/office/drawing/2014/main" id="{ABCE9F2F-335C-DECF-85AE-960C345F0657}"/>
              </a:ext>
            </a:extLst>
          </p:cNvPr>
          <p:cNvSpPr/>
          <p:nvPr/>
        </p:nvSpPr>
        <p:spPr>
          <a:xfrm flipH="1">
            <a:off x="6060440" y="152400"/>
            <a:ext cx="5742008" cy="5901159"/>
          </a:xfrm>
          <a:custGeom>
            <a:avLst/>
            <a:gdLst>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 name="connsiteX0" fmla="*/ 0 w 5742008"/>
              <a:gd name="connsiteY0" fmla="*/ 0 h 4086974"/>
              <a:gd name="connsiteX1" fmla="*/ 5742008 w 5742008"/>
              <a:gd name="connsiteY1" fmla="*/ 0 h 4086974"/>
              <a:gd name="connsiteX2" fmla="*/ 5742008 w 5742008"/>
              <a:gd name="connsiteY2" fmla="*/ 4086974 h 4086974"/>
              <a:gd name="connsiteX3" fmla="*/ 0 w 5742008"/>
              <a:gd name="connsiteY3" fmla="*/ 4086974 h 4086974"/>
              <a:gd name="connsiteX4" fmla="*/ 0 w 5742008"/>
              <a:gd name="connsiteY4" fmla="*/ 0 h 40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08" h="4086974">
                <a:moveTo>
                  <a:pt x="0" y="0"/>
                </a:moveTo>
                <a:cubicBezTo>
                  <a:pt x="1902428" y="451412"/>
                  <a:pt x="3828005" y="0"/>
                  <a:pt x="5742008" y="0"/>
                </a:cubicBezTo>
                <a:lnTo>
                  <a:pt x="5742008" y="4086974"/>
                </a:lnTo>
                <a:cubicBezTo>
                  <a:pt x="3828005" y="4086974"/>
                  <a:pt x="1937152" y="3716585"/>
                  <a:pt x="0" y="4086974"/>
                </a:cubicBezTo>
                <a:lnTo>
                  <a:pt x="0" y="0"/>
                </a:lnTo>
                <a:close/>
              </a:path>
            </a:pathLst>
          </a:custGeom>
          <a:no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104</a:t>
            </a:r>
          </a:p>
          <a:p>
            <a:pPr algn="ctr"/>
            <a:endParaRPr lang="en-US"/>
          </a:p>
        </p:txBody>
      </p:sp>
      <p:sp>
        <p:nvSpPr>
          <p:cNvPr id="6" name="Rectangle 5">
            <a:extLst>
              <a:ext uri="{FF2B5EF4-FFF2-40B4-BE49-F238E27FC236}">
                <a16:creationId xmlns:a16="http://schemas.microsoft.com/office/drawing/2014/main" id="{458ACA86-39FE-1135-BC72-63778AF658F9}"/>
              </a:ext>
              <a:ext uri="{C183D7F6-B498-43B3-948B-1728B52AA6E4}">
                <adec:decorative xmlns:adec="http://schemas.microsoft.com/office/drawing/2017/decorative" val="1"/>
              </a:ext>
            </a:extLst>
          </p:cNvPr>
          <p:cNvSpPr/>
          <p:nvPr/>
        </p:nvSpPr>
        <p:spPr>
          <a:xfrm flipH="1">
            <a:off x="6073945" y="171918"/>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0C383E2-C224-2436-B5A8-1FCB45019085}"/>
              </a:ext>
              <a:ext uri="{C183D7F6-B498-43B3-948B-1728B52AA6E4}">
                <adec:decorative xmlns:adec="http://schemas.microsoft.com/office/drawing/2017/decorative" val="1"/>
              </a:ext>
            </a:extLst>
          </p:cNvPr>
          <p:cNvSpPr/>
          <p:nvPr/>
        </p:nvSpPr>
        <p:spPr>
          <a:xfrm>
            <a:off x="5715021" y="168077"/>
            <a:ext cx="332772" cy="5875322"/>
          </a:xfrm>
          <a:prstGeom prst="rect">
            <a:avLst/>
          </a:prstGeom>
          <a:gradFill flip="none" rotWithShape="1">
            <a:gsLst>
              <a:gs pos="12000">
                <a:schemeClr val="accent1">
                  <a:lumMod val="5000"/>
                  <a:lumOff val="95000"/>
                </a:schemeClr>
              </a:gs>
              <a:gs pos="100000">
                <a:schemeClr val="tx1">
                  <a:alpha val="35000"/>
                </a:schemeClr>
              </a:gs>
              <a:gs pos="100000">
                <a:schemeClr val="accent1">
                  <a:lumMod val="45000"/>
                  <a:lumOff val="55000"/>
                </a:schemeClr>
              </a:gs>
              <a:gs pos="100000">
                <a:schemeClr val="accent1">
                  <a:lumMod val="30000"/>
                  <a:lumOff val="7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5">
            <a:extLst>
              <a:ext uri="{FF2B5EF4-FFF2-40B4-BE49-F238E27FC236}">
                <a16:creationId xmlns:a16="http://schemas.microsoft.com/office/drawing/2014/main" id="{F2AD18A3-519D-03E0-A34F-AD4168D693E8}"/>
              </a:ext>
            </a:extLst>
          </p:cNvPr>
          <p:cNvSpPr txBox="1">
            <a:spLocks/>
          </p:cNvSpPr>
          <p:nvPr/>
        </p:nvSpPr>
        <p:spPr>
          <a:xfrm>
            <a:off x="6736079" y="988527"/>
            <a:ext cx="4421907" cy="40629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latin typeface="Arial" panose="020B0604020202020204" pitchFamily="34" charset="0"/>
                <a:cs typeface="Arial" panose="020B0604020202020204" pitchFamily="34" charset="0"/>
              </a:rPr>
              <a:t>Sammi’s and Charlie’s ranchers will continue to monitor their health as they grow. Just like our adopted calf, these calves will grow quickly and their ranchers will continue to care for them as their needs change. In our next lesson we will talk about the unique way that these calves digest their food. </a:t>
            </a:r>
          </a:p>
          <a:p>
            <a:pPr marL="0" indent="0">
              <a:buNone/>
            </a:pPr>
            <a:endParaRPr lang="en-US" sz="1800">
              <a:latin typeface="Arial" panose="020B0604020202020204" pitchFamily="34" charset="0"/>
              <a:cs typeface="Arial" panose="020B0604020202020204" pitchFamily="34" charset="0"/>
            </a:endParaRPr>
          </a:p>
        </p:txBody>
      </p:sp>
      <p:sp>
        <p:nvSpPr>
          <p:cNvPr id="9" name="Content Placeholder 5">
            <a:extLst>
              <a:ext uri="{FF2B5EF4-FFF2-40B4-BE49-F238E27FC236}">
                <a16:creationId xmlns:a16="http://schemas.microsoft.com/office/drawing/2014/main" id="{FC6C1B36-234C-F5AE-F694-4D9BFD3B61B4}"/>
              </a:ext>
            </a:extLst>
          </p:cNvPr>
          <p:cNvSpPr txBox="1">
            <a:spLocks/>
          </p:cNvSpPr>
          <p:nvPr/>
        </p:nvSpPr>
        <p:spPr>
          <a:xfrm>
            <a:off x="733488" y="3109579"/>
            <a:ext cx="4682490" cy="18897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Med" panose="020B0602040504020204" pitchFamily="34" charset="0"/>
                <a:ea typeface="Noto Sans Med" panose="020B0602040504020204" pitchFamily="34" charset="0"/>
                <a:cs typeface="Noto Sans Med" panose="020B06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latin typeface="Arial" panose="020B0604020202020204" pitchFamily="34" charset="0"/>
                <a:cs typeface="Arial" panose="020B0604020202020204" pitchFamily="34" charset="0"/>
              </a:rPr>
              <a:t>Let’s take a look at the two calves. They started their life in the same conditions; however, they have had very different health journeys. </a:t>
            </a:r>
          </a:p>
          <a:p>
            <a:r>
              <a:rPr lang="en-US" sz="1800">
                <a:latin typeface="Arial" panose="020B0604020202020204" pitchFamily="34" charset="0"/>
                <a:cs typeface="Arial" panose="020B0604020202020204" pitchFamily="34" charset="0"/>
              </a:rPr>
              <a:t>What conclusions can we make about Sammi’s health compared to Charlie’s health?</a:t>
            </a:r>
          </a:p>
          <a:p>
            <a:r>
              <a:rPr lang="en-US" sz="1800">
                <a:latin typeface="Arial" panose="020B0604020202020204" pitchFamily="34" charset="0"/>
                <a:cs typeface="Arial" panose="020B0604020202020204" pitchFamily="34" charset="0"/>
              </a:rPr>
              <a:t>What different things helped protect the health of these calves? </a:t>
            </a:r>
          </a:p>
        </p:txBody>
      </p:sp>
      <p:pic>
        <p:nvPicPr>
          <p:cNvPr id="7" name="Content Placeholder 5">
            <a:extLst>
              <a:ext uri="{FF2B5EF4-FFF2-40B4-BE49-F238E27FC236}">
                <a16:creationId xmlns:a16="http://schemas.microsoft.com/office/drawing/2014/main" id="{91DC6C00-5E96-6B90-B31A-CF0288FE30A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l="5940" t="20254" r="11215" b="1874"/>
          <a:stretch/>
        </p:blipFill>
        <p:spPr>
          <a:xfrm>
            <a:off x="1237253" y="962609"/>
            <a:ext cx="3283157" cy="2057400"/>
          </a:xfrm>
          <a:prstGeom prst="rect">
            <a:avLst/>
          </a:prstGeom>
        </p:spPr>
      </p:pic>
      <p:pic>
        <p:nvPicPr>
          <p:cNvPr id="10" name="Content Placeholder 7">
            <a:extLst>
              <a:ext uri="{FF2B5EF4-FFF2-40B4-BE49-F238E27FC236}">
                <a16:creationId xmlns:a16="http://schemas.microsoft.com/office/drawing/2014/main" id="{87C0F027-DFED-B5B8-BF56-A2C29E57CA4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l="6667" t="25885" r="11107"/>
          <a:stretch/>
        </p:blipFill>
        <p:spPr>
          <a:xfrm>
            <a:off x="7219477" y="3153779"/>
            <a:ext cx="3423934" cy="2057400"/>
          </a:xfrm>
          <a:prstGeom prst="rect">
            <a:avLst/>
          </a:prstGeom>
        </p:spPr>
      </p:pic>
    </p:spTree>
    <p:extLst>
      <p:ext uri="{BB962C8B-B14F-4D97-AF65-F5344CB8AC3E}">
        <p14:creationId xmlns:p14="http://schemas.microsoft.com/office/powerpoint/2010/main" val="37208064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ageCurlDoub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03F51-5504-EE04-A3A5-F57BC17DD153}"/>
              </a:ext>
            </a:extLst>
          </p:cNvPr>
          <p:cNvSpPr>
            <a:spLocks noGrp="1"/>
          </p:cNvSpPr>
          <p:nvPr>
            <p:ph type="title"/>
          </p:nvPr>
        </p:nvSpPr>
        <p:spPr/>
        <p:txBody>
          <a:bodyPr>
            <a:normAutofit/>
          </a:bodyPr>
          <a:lstStyle/>
          <a:p>
            <a:r>
              <a:rPr lang="en-US" sz="800" dirty="0">
                <a:latin typeface="Arial" panose="020B0604020202020204" pitchFamily="34" charset="0"/>
                <a:cs typeface="Arial" panose="020B0604020202020204" pitchFamily="34" charset="0"/>
              </a:rPr>
              <a:t>And Justice For</a:t>
            </a:r>
            <a:r>
              <a:rPr lang="en-US" sz="800" baseline="0" dirty="0">
                <a:latin typeface="Arial" panose="020B0604020202020204" pitchFamily="34" charset="0"/>
                <a:cs typeface="Arial" panose="020B0604020202020204" pitchFamily="34" charset="0"/>
              </a:rPr>
              <a:t> All</a:t>
            </a:r>
            <a:endParaRPr lang="en-US"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2790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a:t>Animal Health and Safety</a:t>
            </a:r>
          </a:p>
        </p:txBody>
      </p:sp>
      <p:pic>
        <p:nvPicPr>
          <p:cNvPr id="5" name="Content Placeholder 4">
            <a:extLst>
              <a:ext uri="{FF2B5EF4-FFF2-40B4-BE49-F238E27FC236}">
                <a16:creationId xmlns:a16="http://schemas.microsoft.com/office/drawing/2014/main" id="{46D23DF5-FD7C-9847-57FC-CEEC28BCD9FB}"/>
              </a:ext>
              <a:ext uri="{C183D7F6-B498-43B3-948B-1728B52AA6E4}">
                <adec:decorative xmlns:adec="http://schemas.microsoft.com/office/drawing/2017/decorative" val="1"/>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3021243" y="1825625"/>
            <a:ext cx="6149514" cy="3876675"/>
          </a:xfrm>
        </p:spPr>
      </p:pic>
    </p:spTree>
    <p:extLst>
      <p:ext uri="{BB962C8B-B14F-4D97-AF65-F5344CB8AC3E}">
        <p14:creationId xmlns:p14="http://schemas.microsoft.com/office/powerpoint/2010/main" val="4074330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9F559-0965-8F13-3EF1-F847BB4114BD}"/>
              </a:ext>
            </a:extLst>
          </p:cNvPr>
          <p:cNvSpPr>
            <a:spLocks noGrp="1"/>
          </p:cNvSpPr>
          <p:nvPr>
            <p:ph type="title"/>
          </p:nvPr>
        </p:nvSpPr>
        <p:spPr/>
        <p:txBody>
          <a:bodyPr/>
          <a:lstStyle/>
          <a:p>
            <a:r>
              <a:rPr lang="en-US"/>
              <a:t>Healthy Animals</a:t>
            </a:r>
          </a:p>
        </p:txBody>
      </p:sp>
      <p:pic>
        <p:nvPicPr>
          <p:cNvPr id="5" name="Content Placeholder 4" descr="close up of mouth of a red cow eating hay">
            <a:extLst>
              <a:ext uri="{FF2B5EF4-FFF2-40B4-BE49-F238E27FC236}">
                <a16:creationId xmlns:a16="http://schemas.microsoft.com/office/drawing/2014/main" id="{0023A392-9EAE-41E0-DA7E-0BA444D49BBB}"/>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l="20214" r="19538" b="269"/>
          <a:stretch/>
        </p:blipFill>
        <p:spPr>
          <a:xfrm>
            <a:off x="516552" y="1825626"/>
            <a:ext cx="3453288" cy="3814886"/>
          </a:xfrm>
        </p:spPr>
      </p:pic>
      <p:pic>
        <p:nvPicPr>
          <p:cNvPr id="6" name="Content Placeholder 4" descr="Red and white cow drinking water">
            <a:extLst>
              <a:ext uri="{FF2B5EF4-FFF2-40B4-BE49-F238E27FC236}">
                <a16:creationId xmlns:a16="http://schemas.microsoft.com/office/drawing/2014/main" id="{089934EE-0320-E143-B611-FDFE622F39A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5028" r="24605" b="269"/>
          <a:stretch/>
        </p:blipFill>
        <p:spPr>
          <a:xfrm>
            <a:off x="4404122" y="1826822"/>
            <a:ext cx="3453288" cy="3803416"/>
          </a:xfrm>
          <a:prstGeom prst="rect">
            <a:avLst/>
          </a:prstGeom>
        </p:spPr>
      </p:pic>
      <p:pic>
        <p:nvPicPr>
          <p:cNvPr id="7" name="Content Placeholder 4" descr="3 red cows with white faces in a barn">
            <a:extLst>
              <a:ext uri="{FF2B5EF4-FFF2-40B4-BE49-F238E27FC236}">
                <a16:creationId xmlns:a16="http://schemas.microsoft.com/office/drawing/2014/main" id="{A74D57BE-95EA-7329-B90B-8CB4F17AB81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8878" t="-1" r="13436" b="-1"/>
          <a:stretch/>
        </p:blipFill>
        <p:spPr>
          <a:xfrm>
            <a:off x="8204108" y="1835900"/>
            <a:ext cx="3415964" cy="3784064"/>
          </a:xfrm>
          <a:prstGeom prst="rect">
            <a:avLst/>
          </a:prstGeom>
        </p:spPr>
      </p:pic>
    </p:spTree>
    <p:extLst>
      <p:ext uri="{BB962C8B-B14F-4D97-AF65-F5344CB8AC3E}">
        <p14:creationId xmlns:p14="http://schemas.microsoft.com/office/powerpoint/2010/main" val="163118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946E8-7F1D-D14F-E350-0BDEA5BD27C4}"/>
              </a:ext>
            </a:extLst>
          </p:cNvPr>
          <p:cNvSpPr>
            <a:spLocks noGrp="1"/>
          </p:cNvSpPr>
          <p:nvPr>
            <p:ph type="title"/>
          </p:nvPr>
        </p:nvSpPr>
        <p:spPr/>
        <p:txBody>
          <a:bodyPr/>
          <a:lstStyle/>
          <a:p>
            <a:r>
              <a:rPr lang="en-US"/>
              <a:t>Animal Safety</a:t>
            </a:r>
          </a:p>
        </p:txBody>
      </p:sp>
      <p:pic>
        <p:nvPicPr>
          <p:cNvPr id="4" name="Picture 3" descr="young calves next to a barbed wire fence">
            <a:extLst>
              <a:ext uri="{FF2B5EF4-FFF2-40B4-BE49-F238E27FC236}">
                <a16:creationId xmlns:a16="http://schemas.microsoft.com/office/drawing/2014/main" id="{BC5E810C-A2F1-6A35-7D8B-27444591128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71879" y="1592967"/>
            <a:ext cx="5255172" cy="3508247"/>
          </a:xfrm>
          <a:prstGeom prst="rect">
            <a:avLst/>
          </a:prstGeom>
        </p:spPr>
      </p:pic>
      <p:pic>
        <p:nvPicPr>
          <p:cNvPr id="5" name="Picture 4" descr="cows in snowy trees">
            <a:extLst>
              <a:ext uri="{FF2B5EF4-FFF2-40B4-BE49-F238E27FC236}">
                <a16:creationId xmlns:a16="http://schemas.microsoft.com/office/drawing/2014/main" id="{EFF28056-1F56-165C-FBA2-E2D1B030BCB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704833" y="2607196"/>
            <a:ext cx="4713921" cy="3122673"/>
          </a:xfrm>
          <a:prstGeom prst="rect">
            <a:avLst/>
          </a:prstGeom>
        </p:spPr>
      </p:pic>
    </p:spTree>
    <p:extLst>
      <p:ext uri="{BB962C8B-B14F-4D97-AF65-F5344CB8AC3E}">
        <p14:creationId xmlns:p14="http://schemas.microsoft.com/office/powerpoint/2010/main" val="3086452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7E1C-8E65-4B16-9AE2-D94BE6F42ABA}"/>
              </a:ext>
            </a:extLst>
          </p:cNvPr>
          <p:cNvSpPr>
            <a:spLocks noGrp="1"/>
          </p:cNvSpPr>
          <p:nvPr>
            <p:ph type="title"/>
          </p:nvPr>
        </p:nvSpPr>
        <p:spPr/>
        <p:txBody>
          <a:bodyPr/>
          <a:lstStyle/>
          <a:p>
            <a:r>
              <a:rPr lang="en-US"/>
              <a:t>Healthy Animals</a:t>
            </a:r>
            <a:r>
              <a:rPr lang="en-US">
                <a:solidFill>
                  <a:schemeClr val="bg1"/>
                </a:solidFill>
              </a:rPr>
              <a:t> 2</a:t>
            </a:r>
          </a:p>
        </p:txBody>
      </p:sp>
      <p:pic>
        <p:nvPicPr>
          <p:cNvPr id="4" name="Picture 3" descr="sick child with thermometer in their mouth">
            <a:extLst>
              <a:ext uri="{FF2B5EF4-FFF2-40B4-BE49-F238E27FC236}">
                <a16:creationId xmlns:a16="http://schemas.microsoft.com/office/drawing/2014/main" id="{6FBFE396-3E12-3326-8E8D-19AAB824C79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280569" y="1611359"/>
            <a:ext cx="2851966" cy="2094788"/>
          </a:xfrm>
          <a:prstGeom prst="rect">
            <a:avLst/>
          </a:prstGeom>
        </p:spPr>
      </p:pic>
      <p:pic>
        <p:nvPicPr>
          <p:cNvPr id="8" name="Picture 7" descr="doctor in scrubs">
            <a:extLst>
              <a:ext uri="{FF2B5EF4-FFF2-40B4-BE49-F238E27FC236}">
                <a16:creationId xmlns:a16="http://schemas.microsoft.com/office/drawing/2014/main" id="{E00042F4-A2EA-ED79-CF18-2F297CDE6ED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806082" y="2691829"/>
            <a:ext cx="4740728" cy="3161303"/>
          </a:xfrm>
          <a:prstGeom prst="rect">
            <a:avLst/>
          </a:prstGeom>
        </p:spPr>
      </p:pic>
      <p:pic>
        <p:nvPicPr>
          <p:cNvPr id="7" name="Picture 6" descr="medicine capsules">
            <a:extLst>
              <a:ext uri="{FF2B5EF4-FFF2-40B4-BE49-F238E27FC236}">
                <a16:creationId xmlns:a16="http://schemas.microsoft.com/office/drawing/2014/main" id="{F568B933-6DC5-6EE4-4BE2-6A7AF5CFB23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027051" y="1589963"/>
            <a:ext cx="2608295" cy="1738863"/>
          </a:xfrm>
          <a:prstGeom prst="rect">
            <a:avLst/>
          </a:prstGeom>
        </p:spPr>
      </p:pic>
      <p:pic>
        <p:nvPicPr>
          <p:cNvPr id="5" name="Picture 4" descr="red calf in green grass">
            <a:extLst>
              <a:ext uri="{FF2B5EF4-FFF2-40B4-BE49-F238E27FC236}">
                <a16:creationId xmlns:a16="http://schemas.microsoft.com/office/drawing/2014/main" id="{C1CD9DD4-BAA1-8210-6E2B-B77218AA51E6}"/>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280313" y="3978334"/>
            <a:ext cx="2857325" cy="1904883"/>
          </a:xfrm>
          <a:prstGeom prst="rect">
            <a:avLst/>
          </a:prstGeom>
        </p:spPr>
      </p:pic>
      <p:pic>
        <p:nvPicPr>
          <p:cNvPr id="6" name="Picture 5" descr="hand holding medicine filling a syring">
            <a:extLst>
              <a:ext uri="{FF2B5EF4-FFF2-40B4-BE49-F238E27FC236}">
                <a16:creationId xmlns:a16="http://schemas.microsoft.com/office/drawing/2014/main" id="{1C093288-84E1-D18D-08CD-93A9F7FB09A8}"/>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8626346" y="1829418"/>
            <a:ext cx="2593033" cy="3899922"/>
          </a:xfrm>
          <a:prstGeom prst="rect">
            <a:avLst/>
          </a:prstGeom>
        </p:spPr>
      </p:pic>
    </p:spTree>
    <p:extLst>
      <p:ext uri="{BB962C8B-B14F-4D97-AF65-F5344CB8AC3E}">
        <p14:creationId xmlns:p14="http://schemas.microsoft.com/office/powerpoint/2010/main" val="35897456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433DE-6603-57D0-E5CD-82EFC5FE57C3}"/>
              </a:ext>
            </a:extLst>
          </p:cNvPr>
          <p:cNvSpPr>
            <a:spLocks noGrp="1"/>
          </p:cNvSpPr>
          <p:nvPr>
            <p:ph type="title"/>
          </p:nvPr>
        </p:nvSpPr>
        <p:spPr/>
        <p:txBody>
          <a:bodyPr/>
          <a:lstStyle/>
          <a:p>
            <a:r>
              <a:rPr lang="en-US"/>
              <a:t>Animal Tracking</a:t>
            </a:r>
          </a:p>
        </p:txBody>
      </p:sp>
      <p:pic>
        <p:nvPicPr>
          <p:cNvPr id="4" name="Picture 3" descr="A close-up of a black cow">
            <a:extLst>
              <a:ext uri="{FF2B5EF4-FFF2-40B4-BE49-F238E27FC236}">
                <a16:creationId xmlns:a16="http://schemas.microsoft.com/office/drawing/2014/main" id="{006EB948-FCE9-975D-59D0-754683B112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3228" y="1644181"/>
            <a:ext cx="3465576" cy="2310385"/>
          </a:xfrm>
          <a:prstGeom prst="rect">
            <a:avLst/>
          </a:prstGeom>
        </p:spPr>
      </p:pic>
      <p:pic>
        <p:nvPicPr>
          <p:cNvPr id="5" name="Picture 4" descr="A cow with a white spot on its head">
            <a:extLst>
              <a:ext uri="{FF2B5EF4-FFF2-40B4-BE49-F238E27FC236}">
                <a16:creationId xmlns:a16="http://schemas.microsoft.com/office/drawing/2014/main" id="{7708B686-DA15-6F5D-2E33-7ECB1ED8BE3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16430"/>
          <a:stretch/>
        </p:blipFill>
        <p:spPr>
          <a:xfrm>
            <a:off x="5954729" y="1644181"/>
            <a:ext cx="3465576" cy="2316920"/>
          </a:xfrm>
          <a:prstGeom prst="rect">
            <a:avLst/>
          </a:prstGeom>
        </p:spPr>
      </p:pic>
      <p:pic>
        <p:nvPicPr>
          <p:cNvPr id="7" name="Picture 6" descr="A group of cows in a field">
            <a:extLst>
              <a:ext uri="{FF2B5EF4-FFF2-40B4-BE49-F238E27FC236}">
                <a16:creationId xmlns:a16="http://schemas.microsoft.com/office/drawing/2014/main" id="{FBBE8CA8-70A9-F0F8-F5B6-31C3C012C79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02591" y="3434667"/>
            <a:ext cx="3465576" cy="2303163"/>
          </a:xfrm>
          <a:prstGeom prst="rect">
            <a:avLst/>
          </a:prstGeom>
        </p:spPr>
      </p:pic>
      <p:pic>
        <p:nvPicPr>
          <p:cNvPr id="6" name="Picture 5" descr="A group of black cows in a field">
            <a:extLst>
              <a:ext uri="{FF2B5EF4-FFF2-40B4-BE49-F238E27FC236}">
                <a16:creationId xmlns:a16="http://schemas.microsoft.com/office/drawing/2014/main" id="{9531F651-8580-F5DD-E3C9-0FC8F04F0DC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83476" y="3427448"/>
            <a:ext cx="3465576" cy="2310382"/>
          </a:xfrm>
          <a:prstGeom prst="rect">
            <a:avLst/>
          </a:prstGeom>
        </p:spPr>
      </p:pic>
    </p:spTree>
    <p:extLst>
      <p:ext uri="{BB962C8B-B14F-4D97-AF65-F5344CB8AC3E}">
        <p14:creationId xmlns:p14="http://schemas.microsoft.com/office/powerpoint/2010/main" val="423945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26114-D482-A60E-92D0-5BDDCE6A6F70}"/>
              </a:ext>
            </a:extLst>
          </p:cNvPr>
          <p:cNvSpPr>
            <a:spLocks noGrp="1"/>
          </p:cNvSpPr>
          <p:nvPr>
            <p:ph type="title"/>
          </p:nvPr>
        </p:nvSpPr>
        <p:spPr/>
        <p:txBody>
          <a:bodyPr/>
          <a:lstStyle/>
          <a:p>
            <a:r>
              <a:rPr lang="en-US"/>
              <a:t>Ear Tags</a:t>
            </a:r>
          </a:p>
        </p:txBody>
      </p:sp>
      <p:pic>
        <p:nvPicPr>
          <p:cNvPr id="4" name="Picture 3" descr="a black cow and calf">
            <a:hlinkClick r:id="rId3" action="ppaction://hlinksldjump"/>
            <a:extLst>
              <a:ext uri="{FF2B5EF4-FFF2-40B4-BE49-F238E27FC236}">
                <a16:creationId xmlns:a16="http://schemas.microsoft.com/office/drawing/2014/main" id="{978C6A54-75BE-375A-4D13-5D1B1AC0EABB}"/>
              </a:ext>
            </a:extLst>
          </p:cNvPr>
          <p:cNvPicPr>
            <a:picLocks noChangeAspect="1"/>
          </p:cNvPicPr>
          <p:nvPr/>
        </p:nvPicPr>
        <p:blipFill rotWithShape="1">
          <a:blip r:embed="rId4"/>
          <a:srcRect l="28973"/>
          <a:stretch/>
        </p:blipFill>
        <p:spPr>
          <a:xfrm>
            <a:off x="1147389" y="2361063"/>
            <a:ext cx="4002183" cy="3145726"/>
          </a:xfrm>
          <a:prstGeom prst="rect">
            <a:avLst/>
          </a:prstGeom>
        </p:spPr>
      </p:pic>
      <p:pic>
        <p:nvPicPr>
          <p:cNvPr id="5" name="Picture 4">
            <a:hlinkClick r:id="rId3" action="ppaction://hlinksldjump"/>
            <a:extLst>
              <a:ext uri="{FF2B5EF4-FFF2-40B4-BE49-F238E27FC236}">
                <a16:creationId xmlns:a16="http://schemas.microsoft.com/office/drawing/2014/main" id="{490B9811-33CC-44DE-8C16-77E8AA1ECB2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5701" y="1695735"/>
            <a:ext cx="1906075" cy="1330656"/>
          </a:xfrm>
          <a:prstGeom prst="rect">
            <a:avLst/>
          </a:prstGeom>
        </p:spPr>
      </p:pic>
      <p:pic>
        <p:nvPicPr>
          <p:cNvPr id="1026" name="Picture 2" descr="Charolais pair">
            <a:hlinkClick r:id="rId6" action="ppaction://hlinksldjump"/>
            <a:extLst>
              <a:ext uri="{FF2B5EF4-FFF2-40B4-BE49-F238E27FC236}">
                <a16:creationId xmlns:a16="http://schemas.microsoft.com/office/drawing/2014/main" id="{F2E57680-BFF4-5DEA-5529-4E156AC09B7C}"/>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488760" y="2361063"/>
            <a:ext cx="4234501" cy="317587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hlinkClick r:id="rId6" action="ppaction://hlinksldjump"/>
            <a:extLst>
              <a:ext uri="{FF2B5EF4-FFF2-40B4-BE49-F238E27FC236}">
                <a16:creationId xmlns:a16="http://schemas.microsoft.com/office/drawing/2014/main" id="{8466787D-7C3E-29F0-9421-3E8B66DE0F4E}"/>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l="25269" t="18739" r="25269" b="18739"/>
          <a:stretch>
            <a:fillRect/>
          </a:stretch>
        </p:blipFill>
        <p:spPr>
          <a:xfrm>
            <a:off x="9550519" y="1695735"/>
            <a:ext cx="1906075" cy="1347142"/>
          </a:xfrm>
          <a:prstGeom prst="rect">
            <a:avLst/>
          </a:prstGeom>
        </p:spPr>
      </p:pic>
    </p:spTree>
    <p:extLst>
      <p:ext uri="{BB962C8B-B14F-4D97-AF65-F5344CB8AC3E}">
        <p14:creationId xmlns:p14="http://schemas.microsoft.com/office/powerpoint/2010/main" val="116304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F97AFA-C0C2-8AC6-3463-0CC000AD8405}"/>
              </a:ext>
            </a:extLst>
          </p:cNvPr>
          <p:cNvSpPr>
            <a:spLocks noGrp="1"/>
          </p:cNvSpPr>
          <p:nvPr>
            <p:ph type="title" idx="4294967295"/>
          </p:nvPr>
        </p:nvSpPr>
        <p:spPr>
          <a:xfrm>
            <a:off x="0" y="-595996"/>
            <a:ext cx="10515600" cy="329018"/>
          </a:xfrm>
        </p:spPr>
        <p:txBody>
          <a:bodyPr>
            <a:normAutofit fontScale="90000"/>
          </a:bodyPr>
          <a:lstStyle/>
          <a:p>
            <a:r>
              <a:rPr lang="en-US" dirty="0"/>
              <a:t>Ear Tags – Simmental Angus</a:t>
            </a:r>
          </a:p>
        </p:txBody>
      </p:sp>
      <p:pic>
        <p:nvPicPr>
          <p:cNvPr id="3" name="Online Media 2" descr="Ear Tag">
            <a:hlinkClick r:id="" action="ppaction://media"/>
            <a:extLst>
              <a:ext uri="{FF2B5EF4-FFF2-40B4-BE49-F238E27FC236}">
                <a16:creationId xmlns:a16="http://schemas.microsoft.com/office/drawing/2014/main" id="{C6164BEF-9A8B-2109-DD1D-511DF07A7266}"/>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2253530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SDSU-Extension-PowerPoint-H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DSU-Extension-PowerPoint-HD.potx" id="{B29377CA-4418-E74F-B355-56254798DD37}" vid="{04944D13-CC9E-9849-9C63-D9112B56B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85a403c-ce5b-49a1-ab51-258427df6158">
      <Terms xmlns="http://schemas.microsoft.com/office/infopath/2007/PartnerControls"/>
    </lcf76f155ced4ddcb4097134ff3c332f>
    <TaxCatchAll xmlns="eec6b29f-273a-4e96-9ad3-5ea561ae7fd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AB382D67B0254BB9B07C516D3FB522" ma:contentTypeVersion="16" ma:contentTypeDescription="Create a new document." ma:contentTypeScope="" ma:versionID="cb6518a06b5f4c0d32761f6a2dd89bc4">
  <xsd:schema xmlns:xsd="http://www.w3.org/2001/XMLSchema" xmlns:xs="http://www.w3.org/2001/XMLSchema" xmlns:p="http://schemas.microsoft.com/office/2006/metadata/properties" xmlns:ns2="185a403c-ce5b-49a1-ab51-258427df6158" xmlns:ns3="eec6b29f-273a-4e96-9ad3-5ea561ae7fd8" targetNamespace="http://schemas.microsoft.com/office/2006/metadata/properties" ma:root="true" ma:fieldsID="c0d36e9e2838d71e3184d02d02a6b97e" ns2:_="" ns3:_="">
    <xsd:import namespace="185a403c-ce5b-49a1-ab51-258427df6158"/>
    <xsd:import namespace="eec6b29f-273a-4e96-9ad3-5ea561ae7fd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Location" minOccurs="0"/>
                <xsd:element ref="ns3:SharedWithUsers" minOccurs="0"/>
                <xsd:element ref="ns3:SharedWithDetail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5a403c-ce5b-49a1-ab51-258427df6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3e7aa17-2a3f-404d-8a82-a363bee8e4a1"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ec6b29f-273a-4e96-9ad3-5ea561ae7fd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0719137-df80-4f67-ac38-b5efc80619e3}" ma:internalName="TaxCatchAll" ma:showField="CatchAllData" ma:web="eec6b29f-273a-4e96-9ad3-5ea561ae7fd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4A4CF1-4497-47ED-A076-A4F908625257}">
  <ds:schemaRefs>
    <ds:schemaRef ds:uri="http://schemas.microsoft.com/sharepoint/v3/contenttype/forms"/>
  </ds:schemaRefs>
</ds:datastoreItem>
</file>

<file path=customXml/itemProps2.xml><?xml version="1.0" encoding="utf-8"?>
<ds:datastoreItem xmlns:ds="http://schemas.openxmlformats.org/officeDocument/2006/customXml" ds:itemID="{AB54DE99-D792-4916-B064-C7C279C4EB97}">
  <ds:schemaRefs>
    <ds:schemaRef ds:uri="185a403c-ce5b-49a1-ab51-258427df6158"/>
    <ds:schemaRef ds:uri="eec6b29f-273a-4e96-9ad3-5ea561ae7fd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43AB69F8-C342-4579-8CB8-5B7A3C64672C}">
  <ds:schemaRefs>
    <ds:schemaRef ds:uri="185a403c-ce5b-49a1-ab51-258427df6158"/>
    <ds:schemaRef ds:uri="eec6b29f-273a-4e96-9ad3-5ea561ae7fd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1bbefbe9-cb9e-4a62-bd10-a2a60b1a28c5}" enabled="0" method="" siteId="{1bbefbe9-cb9e-4a62-bd10-a2a60b1a28c5}" removed="1"/>
</clbl:labelList>
</file>

<file path=docProps/app.xml><?xml version="1.0" encoding="utf-8"?>
<Properties xmlns="http://schemas.openxmlformats.org/officeDocument/2006/extended-properties" xmlns:vt="http://schemas.openxmlformats.org/officeDocument/2006/docPropsVTypes">
  <Template>SDSU-Extension-PowerPoint-HD</Template>
  <TotalTime>4</TotalTime>
  <Words>2808</Words>
  <Application>Microsoft Macintosh PowerPoint</Application>
  <PresentationFormat>Widescreen</PresentationFormat>
  <Paragraphs>183</Paragraphs>
  <Slides>22</Slides>
  <Notes>22</Notes>
  <HiddenSlides>1</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Aptos</vt:lpstr>
      <vt:lpstr>Arial</vt:lpstr>
      <vt:lpstr>Calibri</vt:lpstr>
      <vt:lpstr>Clarendon Text Pro</vt:lpstr>
      <vt:lpstr>Palatino</vt:lpstr>
      <vt:lpstr>SDSU-Extension-PowerPoint-HD</vt:lpstr>
      <vt:lpstr>Adopt-A-Cow: Beef</vt:lpstr>
      <vt:lpstr>Lesson 2 Review</vt:lpstr>
      <vt:lpstr>Animal Health and Safety</vt:lpstr>
      <vt:lpstr>Healthy Animals</vt:lpstr>
      <vt:lpstr>Animal Safety</vt:lpstr>
      <vt:lpstr>Healthy Animals 2</vt:lpstr>
      <vt:lpstr>Animal Tracking</vt:lpstr>
      <vt:lpstr>Ear Tags</vt:lpstr>
      <vt:lpstr>Ear Tags – Simmental Angus</vt:lpstr>
      <vt:lpstr>Ear Tags - Charolais</vt:lpstr>
      <vt:lpstr>Ear Tags 3</vt:lpstr>
      <vt:lpstr>Meet A Large Animal Veterinarian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And Justice For All</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Adopt-A-Cow: Beef - Lesson 3 - Calf Health</dc:title>
  <dc:subject/>
  <dc:creator>Christine Wood</dc:creator>
  <cp:keywords/>
  <dc:description/>
  <cp:lastModifiedBy>Cartney, Shelly</cp:lastModifiedBy>
  <cp:revision>6</cp:revision>
  <dcterms:created xsi:type="dcterms:W3CDTF">2024-08-09T16:29:02Z</dcterms:created>
  <dcterms:modified xsi:type="dcterms:W3CDTF">2025-10-08T21:18:27Z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0x010100DAAB382D67B0254BB9B07C516D3FB522</vt:lpwstr>
  </property>
  <property fmtid="{D5CDD505-2E9C-101B-9397-08002B2CF9AE}" pid="3" name="MediaServiceImageTags">
    <vt:lpwstr/>
  </property>
</Properties>
</file>