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8"/>
  </p:notesMasterIdLst>
  <p:handoutMasterIdLst>
    <p:handoutMasterId r:id="rId29"/>
  </p:handoutMasterIdLst>
  <p:sldIdLst>
    <p:sldId id="256" r:id="rId5"/>
    <p:sldId id="260" r:id="rId6"/>
    <p:sldId id="263" r:id="rId7"/>
    <p:sldId id="266" r:id="rId8"/>
    <p:sldId id="267" r:id="rId9"/>
    <p:sldId id="270" r:id="rId10"/>
    <p:sldId id="276" r:id="rId11"/>
    <p:sldId id="292" r:id="rId12"/>
    <p:sldId id="277" r:id="rId13"/>
    <p:sldId id="278" r:id="rId14"/>
    <p:sldId id="279" r:id="rId15"/>
    <p:sldId id="280" r:id="rId16"/>
    <p:sldId id="281" r:id="rId17"/>
    <p:sldId id="282" r:id="rId18"/>
    <p:sldId id="293" r:id="rId19"/>
    <p:sldId id="294" r:id="rId20"/>
    <p:sldId id="295" r:id="rId21"/>
    <p:sldId id="296" r:id="rId22"/>
    <p:sldId id="297" r:id="rId23"/>
    <p:sldId id="303" r:id="rId24"/>
    <p:sldId id="304" r:id="rId25"/>
    <p:sldId id="305" r:id="rId26"/>
    <p:sldId id="27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4B"/>
    <a:srgbClr val="0033A0"/>
    <a:srgbClr val="FFD100"/>
    <a:srgbClr val="0C2340"/>
    <a:srgbClr val="CBD3EB"/>
    <a:srgbClr val="CBCCCB"/>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A6A14C-76F6-4F43-8091-913A12373895}" v="1" dt="2025-08-07T19:46:07.3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73"/>
    <p:restoredTop sz="93197"/>
  </p:normalViewPr>
  <p:slideViewPr>
    <p:cSldViewPr snapToGrid="0" snapToObjects="1">
      <p:cViewPr varScale="1">
        <p:scale>
          <a:sx n="115" d="100"/>
          <a:sy n="115" d="100"/>
        </p:scale>
        <p:origin x="1312" y="1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10/8/25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6827DD-C772-B84B-90F7-83B8854573C0}" type="datetimeFigureOut">
              <a:rPr lang="en-US" smtClean="0"/>
              <a:t>10/8/25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5BC6C8-43A0-054C-B1CE-31692B932E4D}" type="slidenum">
              <a:rPr lang="en-US" smtClean="0"/>
              <a:t>‹#›</a:t>
            </a:fld>
            <a:endParaRPr lang="en-US"/>
          </a:p>
        </p:txBody>
      </p:sp>
    </p:spTree>
    <p:extLst>
      <p:ext uri="{BB962C8B-B14F-4D97-AF65-F5344CB8AC3E}">
        <p14:creationId xmlns:p14="http://schemas.microsoft.com/office/powerpoint/2010/main" val="1590832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1</a:t>
            </a:fld>
            <a:endParaRPr lang="en-US"/>
          </a:p>
        </p:txBody>
      </p:sp>
    </p:spTree>
    <p:extLst>
      <p:ext uri="{BB962C8B-B14F-4D97-AF65-F5344CB8AC3E}">
        <p14:creationId xmlns:p14="http://schemas.microsoft.com/office/powerpoint/2010/main" val="2776974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On the last slide we looked at two breeds (Angus and Hereford) and a cross-breed calf. </a:t>
            </a:r>
          </a:p>
          <a:p>
            <a:endParaRPr lang="en-US" dirty="0"/>
          </a:p>
          <a:p>
            <a:r>
              <a:rPr lang="en-US" dirty="0"/>
              <a:t>But what exactly is a breed?</a:t>
            </a:r>
          </a:p>
          <a:p>
            <a:endParaRPr lang="en-US" dirty="0"/>
          </a:p>
          <a:p>
            <a:r>
              <a:rPr lang="en-US" i="1" dirty="0"/>
              <a:t>(1)</a:t>
            </a:r>
            <a:r>
              <a:rPr lang="en-US" dirty="0"/>
              <a:t> A breed is a group of animals within the same species (in this case cattle) that have similar genetics. Cattle within the same breed have similar coloring, body type, and often similar behaviors. You may be more familiar with the term breed being used for the dogs in your neighborhood. You may have a Labrador while your friend may have a Bassett Hound. These are both breeds and have characteristics that are specific for their breed. </a:t>
            </a:r>
          </a:p>
          <a:p>
            <a:endParaRPr lang="en-US" dirty="0"/>
          </a:p>
          <a:p>
            <a:r>
              <a:rPr lang="en-US" dirty="0"/>
              <a:t>This slide shows three different breeds of cattle: Black Angus, Hereford (red with white face), and Charolais (solid white).</a:t>
            </a:r>
          </a:p>
          <a:p>
            <a:endParaRPr lang="en-US" dirty="0"/>
          </a:p>
          <a:p>
            <a:r>
              <a:rPr lang="en-US" dirty="0"/>
              <a:t>There are over 1000 breeds of cattle across the world. </a:t>
            </a:r>
          </a:p>
          <a:p>
            <a:endParaRPr lang="en-US" dirty="0"/>
          </a:p>
          <a:p>
            <a:r>
              <a:rPr lang="en-US" dirty="0"/>
              <a:t>Hand out the breed sheets</a:t>
            </a:r>
          </a:p>
          <a:p>
            <a:endParaRPr lang="en-US" dirty="0"/>
          </a:p>
          <a:p>
            <a:r>
              <a:rPr lang="en-US" dirty="0"/>
              <a:t>These sheets contain some of the most popular breeds in South Dakota. Take some time to look through them.  </a:t>
            </a:r>
          </a:p>
          <a:p>
            <a:endParaRPr lang="en-US" dirty="0"/>
          </a:p>
          <a:p>
            <a:r>
              <a:rPr lang="en-US" dirty="0"/>
              <a:t>What are some similarities and some differences?</a:t>
            </a:r>
          </a:p>
        </p:txBody>
      </p:sp>
      <p:sp>
        <p:nvSpPr>
          <p:cNvPr id="4" name="Slide Number Placeholder 3"/>
          <p:cNvSpPr>
            <a:spLocks noGrp="1"/>
          </p:cNvSpPr>
          <p:nvPr>
            <p:ph type="sldNum" sz="quarter" idx="5"/>
          </p:nvPr>
        </p:nvSpPr>
        <p:spPr/>
        <p:txBody>
          <a:bodyPr/>
          <a:lstStyle/>
          <a:p>
            <a:fld id="{AE5BC6C8-43A0-054C-B1CE-31692B932E4D}" type="slidenum">
              <a:rPr lang="en-US" smtClean="0"/>
              <a:t>10</a:t>
            </a:fld>
            <a:endParaRPr lang="en-US"/>
          </a:p>
        </p:txBody>
      </p:sp>
    </p:spTree>
    <p:extLst>
      <p:ext uri="{BB962C8B-B14F-4D97-AF65-F5344CB8AC3E}">
        <p14:creationId xmlns:p14="http://schemas.microsoft.com/office/powerpoint/2010/main" val="15732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Ranchers select traits of cattle to build a herd that fits their needs. They look at traits beyond what the color of the hide is. </a:t>
            </a:r>
          </a:p>
          <a:p>
            <a:endParaRPr lang="en-US" dirty="0"/>
          </a:p>
          <a:p>
            <a:r>
              <a:rPr lang="en-US" dirty="0"/>
              <a:t>Ranchers utilize information like that shown to select their bulls and cows to build their herd. </a:t>
            </a:r>
          </a:p>
          <a:p>
            <a:r>
              <a:rPr lang="en-US" dirty="0"/>
              <a:t>Ranchers will often put a special abbreviation in front of their animal’s names that is specific to their ranch. This is much like a last name as it lets others know where the cattle were born and raised. </a:t>
            </a:r>
          </a:p>
          <a:p>
            <a:endParaRPr lang="en-US" dirty="0"/>
          </a:p>
          <a:p>
            <a:r>
              <a:rPr lang="en-US" dirty="0"/>
              <a:t>This information shows </a:t>
            </a:r>
          </a:p>
          <a:p>
            <a:endParaRPr lang="en-US" dirty="0"/>
          </a:p>
          <a:p>
            <a:r>
              <a:rPr lang="en-US" i="1" dirty="0"/>
              <a:t>(1)</a:t>
            </a:r>
            <a:r>
              <a:rPr lang="en-US" dirty="0"/>
              <a:t> who the cow’s/bull’s parents and </a:t>
            </a:r>
            <a:br>
              <a:rPr lang="en-US" dirty="0"/>
            </a:br>
            <a:r>
              <a:rPr lang="en-US" i="1" dirty="0"/>
              <a:t>(2)</a:t>
            </a:r>
            <a:r>
              <a:rPr lang="en-US" dirty="0"/>
              <a:t> grand parents are as well as information about the cow’s/bull’s characteristics. Some information that it includes is predictions of the </a:t>
            </a:r>
          </a:p>
          <a:p>
            <a:r>
              <a:rPr lang="en-US" i="1" dirty="0"/>
              <a:t>(3)</a:t>
            </a:r>
            <a:r>
              <a:rPr lang="en-US" dirty="0"/>
              <a:t> birth weight and </a:t>
            </a:r>
          </a:p>
          <a:p>
            <a:r>
              <a:rPr lang="en-US" i="1" dirty="0"/>
              <a:t>(4)</a:t>
            </a:r>
            <a:r>
              <a:rPr lang="en-US" dirty="0"/>
              <a:t> weaning weight of their calves, </a:t>
            </a:r>
            <a:br>
              <a:rPr lang="en-US" dirty="0"/>
            </a:br>
            <a:r>
              <a:rPr lang="en-US" i="1" dirty="0"/>
              <a:t>(5)</a:t>
            </a:r>
            <a:r>
              <a:rPr lang="en-US" dirty="0"/>
              <a:t> Yearling weight</a:t>
            </a:r>
            <a:br>
              <a:rPr lang="en-US" dirty="0"/>
            </a:br>
            <a:r>
              <a:rPr lang="en-US" i="1" dirty="0"/>
              <a:t>(6)</a:t>
            </a:r>
            <a:r>
              <a:rPr lang="en-US" dirty="0"/>
              <a:t> as well as what their milk production, </a:t>
            </a:r>
            <a:br>
              <a:rPr lang="en-US" dirty="0"/>
            </a:br>
            <a:r>
              <a:rPr lang="en-US" i="1" dirty="0"/>
              <a:t>(7)</a:t>
            </a:r>
            <a:r>
              <a:rPr lang="en-US" dirty="0"/>
              <a:t> marbling score, and fat thickness should be.</a:t>
            </a:r>
          </a:p>
        </p:txBody>
      </p:sp>
      <p:sp>
        <p:nvSpPr>
          <p:cNvPr id="4" name="Slide Number Placeholder 3"/>
          <p:cNvSpPr>
            <a:spLocks noGrp="1"/>
          </p:cNvSpPr>
          <p:nvPr>
            <p:ph type="sldNum" sz="quarter" idx="5"/>
          </p:nvPr>
        </p:nvSpPr>
        <p:spPr/>
        <p:txBody>
          <a:bodyPr/>
          <a:lstStyle/>
          <a:p>
            <a:fld id="{AE5BC6C8-43A0-054C-B1CE-31692B932E4D}" type="slidenum">
              <a:rPr lang="en-US" smtClean="0"/>
              <a:t>11</a:t>
            </a:fld>
            <a:endParaRPr lang="en-US"/>
          </a:p>
        </p:txBody>
      </p:sp>
    </p:spTree>
    <p:extLst>
      <p:ext uri="{BB962C8B-B14F-4D97-AF65-F5344CB8AC3E}">
        <p14:creationId xmlns:p14="http://schemas.microsoft.com/office/powerpoint/2010/main" val="3020776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started on building our herd.</a:t>
            </a:r>
          </a:p>
        </p:txBody>
      </p:sp>
      <p:sp>
        <p:nvSpPr>
          <p:cNvPr id="4" name="Slide Number Placeholder 3"/>
          <p:cNvSpPr>
            <a:spLocks noGrp="1"/>
          </p:cNvSpPr>
          <p:nvPr>
            <p:ph type="sldNum" sz="quarter" idx="5"/>
          </p:nvPr>
        </p:nvSpPr>
        <p:spPr/>
        <p:txBody>
          <a:bodyPr/>
          <a:lstStyle/>
          <a:p>
            <a:fld id="{AE5BC6C8-43A0-054C-B1CE-31692B932E4D}" type="slidenum">
              <a:rPr lang="en-US" smtClean="0"/>
              <a:t>12</a:t>
            </a:fld>
            <a:endParaRPr lang="en-US"/>
          </a:p>
        </p:txBody>
      </p:sp>
    </p:spTree>
    <p:extLst>
      <p:ext uri="{BB962C8B-B14F-4D97-AF65-F5344CB8AC3E}">
        <p14:creationId xmlns:p14="http://schemas.microsoft.com/office/powerpoint/2010/main" val="510196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Before you begin building your ranch’s herd, let’s do a quick example. Here we have a bull and cow and the details about their genetics. We have information about if they have horns or not, about their white markings, and their hide color. The capital letters represent dominant traits and the lowercase represent recessive traits.</a:t>
            </a:r>
          </a:p>
          <a:p>
            <a:endParaRPr lang="en-US" dirty="0"/>
          </a:p>
          <a:p>
            <a:r>
              <a:rPr lang="en-US" dirty="0"/>
              <a:t>We are going to predict if the calves from this pair will have white markings or not. White markings are considered a dominant trait and are represented by a capital F. The recessive is represented with a lowercase ‘f’</a:t>
            </a:r>
          </a:p>
          <a:p>
            <a:endParaRPr lang="en-US" dirty="0"/>
          </a:p>
          <a:p>
            <a:r>
              <a:rPr lang="en-US" dirty="0"/>
              <a:t>The bull is a red and white Hereford. </a:t>
            </a:r>
            <a:br>
              <a:rPr lang="en-US" dirty="0"/>
            </a:br>
            <a:r>
              <a:rPr lang="en-US" i="1" dirty="0"/>
              <a:t>(1)</a:t>
            </a:r>
            <a:r>
              <a:rPr lang="en-US" dirty="0"/>
              <a:t> He has white markings indicated by capital ‘FF’. One of the ‘F’ is from his mother and the other is from his father. He therefore will pass the dominant white markings ‘F’ on to his calves. </a:t>
            </a:r>
          </a:p>
          <a:p>
            <a:endParaRPr lang="en-US" dirty="0"/>
          </a:p>
          <a:p>
            <a:r>
              <a:rPr lang="en-US" dirty="0"/>
              <a:t>The cow is a Black Angus Hereford cross. </a:t>
            </a:r>
          </a:p>
          <a:p>
            <a:r>
              <a:rPr lang="en-US" i="1" dirty="0"/>
              <a:t>(2)</a:t>
            </a:r>
            <a:r>
              <a:rPr lang="en-US" dirty="0"/>
              <a:t> She has a white face, noted by ‘Ff’. The capital F indicates a dominant trait. She receives the dominate trait ‘F’ from one parent (the Hereford) and the recessive ‘f’ from the other (Black Angus).  She can pass either the dominant (white face) ‘F’ or the recessive (solid color) ‘f’ on to her children.</a:t>
            </a:r>
          </a:p>
        </p:txBody>
      </p:sp>
      <p:sp>
        <p:nvSpPr>
          <p:cNvPr id="4" name="Slide Number Placeholder 3"/>
          <p:cNvSpPr>
            <a:spLocks noGrp="1"/>
          </p:cNvSpPr>
          <p:nvPr>
            <p:ph type="sldNum" sz="quarter" idx="5"/>
          </p:nvPr>
        </p:nvSpPr>
        <p:spPr/>
        <p:txBody>
          <a:bodyPr/>
          <a:lstStyle/>
          <a:p>
            <a:fld id="{AE5BC6C8-43A0-054C-B1CE-31692B932E4D}" type="slidenum">
              <a:rPr lang="en-US" smtClean="0"/>
              <a:t>13</a:t>
            </a:fld>
            <a:endParaRPr lang="en-US"/>
          </a:p>
        </p:txBody>
      </p:sp>
    </p:spTree>
    <p:extLst>
      <p:ext uri="{BB962C8B-B14F-4D97-AF65-F5344CB8AC3E}">
        <p14:creationId xmlns:p14="http://schemas.microsoft.com/office/powerpoint/2010/main" val="1613593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We can use a tool called a Punnett square to predict what the calves from this match could look like.</a:t>
            </a:r>
          </a:p>
          <a:p>
            <a:endParaRPr lang="en-US" dirty="0"/>
          </a:p>
          <a:p>
            <a:r>
              <a:rPr lang="en-US" dirty="0"/>
              <a:t>This Punnett square shows the potential for the calf to have white markings. </a:t>
            </a:r>
          </a:p>
          <a:p>
            <a:endParaRPr lang="en-US" dirty="0"/>
          </a:p>
          <a:p>
            <a:r>
              <a:rPr lang="en-US" i="1" dirty="0"/>
              <a:t>(1)</a:t>
            </a:r>
            <a:r>
              <a:rPr lang="en-US" dirty="0"/>
              <a:t> We can see that there are two possibilities where the calf receives a dominant (capital ‘F’) and a recessive (lower case ‘f’) trait</a:t>
            </a:r>
            <a:br>
              <a:rPr lang="en-US" dirty="0"/>
            </a:br>
            <a:r>
              <a:rPr lang="en-US" dirty="0"/>
              <a:t>The dominant trait here is the white markings</a:t>
            </a:r>
            <a:br>
              <a:rPr lang="en-US" dirty="0"/>
            </a:br>
            <a:r>
              <a:rPr lang="en-US" dirty="0"/>
              <a:t>If a calf receives a dominant and recessive instruction, which would be followed? – dominant</a:t>
            </a:r>
            <a:br>
              <a:rPr lang="en-US" dirty="0"/>
            </a:br>
            <a:r>
              <a:rPr lang="en-US" dirty="0"/>
              <a:t>So would the calf have white markings? – yes</a:t>
            </a:r>
          </a:p>
          <a:p>
            <a:endParaRPr lang="en-US" dirty="0"/>
          </a:p>
          <a:p>
            <a:r>
              <a:rPr lang="en-US" i="1" dirty="0"/>
              <a:t>(2)</a:t>
            </a:r>
            <a:r>
              <a:rPr lang="en-US" dirty="0"/>
              <a:t> We also have two possibilities where the calf receives two dominant traits (capital ‘FF’)</a:t>
            </a:r>
          </a:p>
          <a:p>
            <a:r>
              <a:rPr lang="en-US" dirty="0"/>
              <a:t>Would the calf have white markings? – yes</a:t>
            </a:r>
          </a:p>
        </p:txBody>
      </p:sp>
      <p:sp>
        <p:nvSpPr>
          <p:cNvPr id="4" name="Slide Number Placeholder 3"/>
          <p:cNvSpPr>
            <a:spLocks noGrp="1"/>
          </p:cNvSpPr>
          <p:nvPr>
            <p:ph type="sldNum" sz="quarter" idx="5"/>
          </p:nvPr>
        </p:nvSpPr>
        <p:spPr/>
        <p:txBody>
          <a:bodyPr/>
          <a:lstStyle/>
          <a:p>
            <a:fld id="{AE5BC6C8-43A0-054C-B1CE-31692B932E4D}" type="slidenum">
              <a:rPr lang="en-US" smtClean="0"/>
              <a:t>14</a:t>
            </a:fld>
            <a:endParaRPr lang="en-US"/>
          </a:p>
        </p:txBody>
      </p:sp>
    </p:spTree>
    <p:extLst>
      <p:ext uri="{BB962C8B-B14F-4D97-AF65-F5344CB8AC3E}">
        <p14:creationId xmlns:p14="http://schemas.microsoft.com/office/powerpoint/2010/main" val="718085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We are going to use a pair of dice to figure out which set of instructions our calf will have. </a:t>
            </a:r>
          </a:p>
          <a:p>
            <a:br>
              <a:rPr lang="en-US" dirty="0"/>
            </a:br>
            <a:r>
              <a:rPr lang="en-US" dirty="0"/>
              <a:t>In real life, nature would decide which of these pairs of instructions our calves would receive. However, for today, we are going to use a set of di. </a:t>
            </a:r>
          </a:p>
          <a:p>
            <a:r>
              <a:rPr lang="en-US" i="1" dirty="0"/>
              <a:t>(1)</a:t>
            </a:r>
            <a:r>
              <a:rPr lang="en-US" dirty="0"/>
              <a:t> Our first die, (dice 1) will determine which traits will come from the bull and </a:t>
            </a:r>
          </a:p>
          <a:p>
            <a:endParaRPr lang="en-US" dirty="0"/>
          </a:p>
          <a:p>
            <a:r>
              <a:rPr lang="en-US" i="1" dirty="0"/>
              <a:t>(2)</a:t>
            </a:r>
            <a:r>
              <a:rPr lang="en-US" dirty="0"/>
              <a:t> the second (dice 2) will determine which traits will come from the cow.</a:t>
            </a:r>
          </a:p>
        </p:txBody>
      </p:sp>
      <p:sp>
        <p:nvSpPr>
          <p:cNvPr id="4" name="Slide Number Placeholder 3"/>
          <p:cNvSpPr>
            <a:spLocks noGrp="1"/>
          </p:cNvSpPr>
          <p:nvPr>
            <p:ph type="sldNum" sz="quarter" idx="5"/>
          </p:nvPr>
        </p:nvSpPr>
        <p:spPr/>
        <p:txBody>
          <a:bodyPr/>
          <a:lstStyle/>
          <a:p>
            <a:fld id="{AE5BC6C8-43A0-054C-B1CE-31692B932E4D}" type="slidenum">
              <a:rPr lang="en-US" smtClean="0"/>
              <a:t>15</a:t>
            </a:fld>
            <a:endParaRPr lang="en-US"/>
          </a:p>
        </p:txBody>
      </p:sp>
    </p:spTree>
    <p:extLst>
      <p:ext uri="{BB962C8B-B14F-4D97-AF65-F5344CB8AC3E}">
        <p14:creationId xmlns:p14="http://schemas.microsoft.com/office/powerpoint/2010/main" val="2722740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i="1" dirty="0"/>
              <a:t>(1)</a:t>
            </a:r>
            <a:r>
              <a:rPr lang="en-US" dirty="0"/>
              <a:t> If dice 1 rolls an even number the instructions will come from column 2</a:t>
            </a:r>
          </a:p>
          <a:p>
            <a:r>
              <a:rPr lang="en-US" i="1" dirty="0"/>
              <a:t>(2)</a:t>
            </a:r>
            <a:r>
              <a:rPr lang="en-US" dirty="0"/>
              <a:t> If dice 1 rolls an odd number the instructions will come from column 1</a:t>
            </a:r>
          </a:p>
        </p:txBody>
      </p:sp>
      <p:sp>
        <p:nvSpPr>
          <p:cNvPr id="4" name="Slide Number Placeholder 3"/>
          <p:cNvSpPr>
            <a:spLocks noGrp="1"/>
          </p:cNvSpPr>
          <p:nvPr>
            <p:ph type="sldNum" sz="quarter" idx="5"/>
          </p:nvPr>
        </p:nvSpPr>
        <p:spPr/>
        <p:txBody>
          <a:bodyPr/>
          <a:lstStyle/>
          <a:p>
            <a:fld id="{AE5BC6C8-43A0-054C-B1CE-31692B932E4D}" type="slidenum">
              <a:rPr lang="en-US" smtClean="0"/>
              <a:t>16</a:t>
            </a:fld>
            <a:endParaRPr lang="en-US"/>
          </a:p>
        </p:txBody>
      </p:sp>
    </p:spTree>
    <p:extLst>
      <p:ext uri="{BB962C8B-B14F-4D97-AF65-F5344CB8AC3E}">
        <p14:creationId xmlns:p14="http://schemas.microsoft.com/office/powerpoint/2010/main" val="1905627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i="1" dirty="0"/>
              <a:t>(1)</a:t>
            </a:r>
            <a:r>
              <a:rPr lang="en-US" dirty="0"/>
              <a:t> If dice 1 rolls an even number the instructions will come from row 2</a:t>
            </a:r>
          </a:p>
          <a:p>
            <a:r>
              <a:rPr lang="en-US" i="1" dirty="0"/>
              <a:t>(2)</a:t>
            </a:r>
            <a:r>
              <a:rPr lang="en-US" dirty="0"/>
              <a:t> If dice 1 rolls an odd number the instructions will come from row 1</a:t>
            </a:r>
          </a:p>
        </p:txBody>
      </p:sp>
      <p:sp>
        <p:nvSpPr>
          <p:cNvPr id="4" name="Slide Number Placeholder 3"/>
          <p:cNvSpPr>
            <a:spLocks noGrp="1"/>
          </p:cNvSpPr>
          <p:nvPr>
            <p:ph type="sldNum" sz="quarter" idx="5"/>
          </p:nvPr>
        </p:nvSpPr>
        <p:spPr/>
        <p:txBody>
          <a:bodyPr/>
          <a:lstStyle/>
          <a:p>
            <a:fld id="{AE5BC6C8-43A0-054C-B1CE-31692B932E4D}" type="slidenum">
              <a:rPr lang="en-US" smtClean="0"/>
              <a:t>17</a:t>
            </a:fld>
            <a:endParaRPr lang="en-US"/>
          </a:p>
        </p:txBody>
      </p:sp>
    </p:spTree>
    <p:extLst>
      <p:ext uri="{BB962C8B-B14F-4D97-AF65-F5344CB8AC3E}">
        <p14:creationId xmlns:p14="http://schemas.microsoft.com/office/powerpoint/2010/main" val="2858513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Are you ready to find out what our calf’s color is?</a:t>
            </a:r>
          </a:p>
          <a:p>
            <a:endParaRPr lang="en-US" dirty="0"/>
          </a:p>
          <a:p>
            <a:r>
              <a:rPr lang="en-US" dirty="0"/>
              <a:t>Let’s roll Dice 1</a:t>
            </a:r>
          </a:p>
          <a:p>
            <a:r>
              <a:rPr lang="en-US" i="1" dirty="0"/>
              <a:t>(1)</a:t>
            </a:r>
            <a:r>
              <a:rPr lang="en-US" dirty="0"/>
              <a:t> Die 1 is even </a:t>
            </a:r>
          </a:p>
          <a:p>
            <a:r>
              <a:rPr lang="en-US" i="1" dirty="0"/>
              <a:t>(2)</a:t>
            </a:r>
            <a:r>
              <a:rPr lang="en-US" dirty="0"/>
              <a:t> so that means that the cow instructions are from row 2</a:t>
            </a:r>
          </a:p>
          <a:p>
            <a:r>
              <a:rPr lang="en-US" i="1" dirty="0"/>
              <a:t>(3)</a:t>
            </a:r>
            <a:r>
              <a:rPr lang="en-US" dirty="0"/>
              <a:t> Let’s roll die 2</a:t>
            </a:r>
          </a:p>
          <a:p>
            <a:r>
              <a:rPr lang="en-US" i="1" dirty="0"/>
              <a:t>(4)</a:t>
            </a:r>
            <a:r>
              <a:rPr lang="en-US" dirty="0"/>
              <a:t> Die 2 is odd, so that means the bull instructions are from column 1</a:t>
            </a:r>
          </a:p>
          <a:p>
            <a:r>
              <a:rPr lang="en-US" i="1" dirty="0"/>
              <a:t>(5)</a:t>
            </a:r>
            <a:r>
              <a:rPr lang="en-US" dirty="0"/>
              <a:t> That means our calf is going to have two dominant instructions. The calf is going to have white markings.</a:t>
            </a:r>
          </a:p>
        </p:txBody>
      </p:sp>
      <p:sp>
        <p:nvSpPr>
          <p:cNvPr id="4" name="Slide Number Placeholder 3"/>
          <p:cNvSpPr>
            <a:spLocks noGrp="1"/>
          </p:cNvSpPr>
          <p:nvPr>
            <p:ph type="sldNum" sz="quarter" idx="5"/>
          </p:nvPr>
        </p:nvSpPr>
        <p:spPr/>
        <p:txBody>
          <a:bodyPr/>
          <a:lstStyle/>
          <a:p>
            <a:fld id="{AE5BC6C8-43A0-054C-B1CE-31692B932E4D}" type="slidenum">
              <a:rPr lang="en-US" smtClean="0"/>
              <a:t>18</a:t>
            </a:fld>
            <a:endParaRPr lang="en-US"/>
          </a:p>
        </p:txBody>
      </p:sp>
    </p:spTree>
    <p:extLst>
      <p:ext uri="{BB962C8B-B14F-4D97-AF65-F5344CB8AC3E}">
        <p14:creationId xmlns:p14="http://schemas.microsoft.com/office/powerpoint/2010/main" val="3328638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each ranch will complete the same task for the color, horns, and white markings of the pair handed to them. </a:t>
            </a:r>
          </a:p>
          <a:p>
            <a:endParaRPr lang="en-US" dirty="0"/>
          </a:p>
          <a:p>
            <a:r>
              <a:rPr lang="en-US" dirty="0"/>
              <a:t>You can then color your calf accordingly. </a:t>
            </a:r>
          </a:p>
          <a:p>
            <a:endParaRPr lang="en-US" dirty="0"/>
          </a:p>
          <a:p>
            <a:r>
              <a:rPr lang="en-US" dirty="0"/>
              <a:t>If time, you can also put your Ranch’s brand on the calf.</a:t>
            </a:r>
          </a:p>
        </p:txBody>
      </p:sp>
      <p:sp>
        <p:nvSpPr>
          <p:cNvPr id="4" name="Slide Number Placeholder 3"/>
          <p:cNvSpPr>
            <a:spLocks noGrp="1"/>
          </p:cNvSpPr>
          <p:nvPr>
            <p:ph type="sldNum" sz="quarter" idx="5"/>
          </p:nvPr>
        </p:nvSpPr>
        <p:spPr/>
        <p:txBody>
          <a:bodyPr/>
          <a:lstStyle/>
          <a:p>
            <a:fld id="{AE5BC6C8-43A0-054C-B1CE-31692B932E4D}" type="slidenum">
              <a:rPr lang="en-US" smtClean="0"/>
              <a:t>19</a:t>
            </a:fld>
            <a:endParaRPr lang="en-US"/>
          </a:p>
        </p:txBody>
      </p:sp>
    </p:spTree>
    <p:extLst>
      <p:ext uri="{BB962C8B-B14F-4D97-AF65-F5344CB8AC3E}">
        <p14:creationId xmlns:p14="http://schemas.microsoft.com/office/powerpoint/2010/main" val="71571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A trait is a quality or characteristic that belong to someone or something.</a:t>
            </a:r>
          </a:p>
          <a:p>
            <a:endParaRPr lang="en-US" dirty="0"/>
          </a:p>
          <a:p>
            <a:r>
              <a:rPr lang="en-US" dirty="0"/>
              <a:t>This could be a character trait, like personality.</a:t>
            </a:r>
          </a:p>
          <a:p>
            <a:r>
              <a:rPr lang="en-US" dirty="0"/>
              <a:t>    </a:t>
            </a:r>
            <a:r>
              <a:rPr lang="en-US" i="1" dirty="0"/>
              <a:t>(1)</a:t>
            </a:r>
            <a:r>
              <a:rPr lang="en-US" dirty="0"/>
              <a:t> Someone could be funny, honest, courageous</a:t>
            </a:r>
          </a:p>
          <a:p>
            <a:endParaRPr lang="en-US" dirty="0"/>
          </a:p>
          <a:p>
            <a:r>
              <a:rPr lang="en-US" dirty="0"/>
              <a:t>Or it could be a physical trait</a:t>
            </a:r>
          </a:p>
          <a:p>
            <a:r>
              <a:rPr lang="en-US" dirty="0"/>
              <a:t>    </a:t>
            </a:r>
            <a:r>
              <a:rPr lang="en-US" i="1" dirty="0"/>
              <a:t>(2)</a:t>
            </a:r>
            <a:r>
              <a:rPr lang="en-US" dirty="0"/>
              <a:t> Like hair or eye color, height, or birth marks</a:t>
            </a:r>
          </a:p>
          <a:p>
            <a:endParaRPr lang="en-US" dirty="0"/>
          </a:p>
          <a:p>
            <a:endParaRPr lang="en-US" dirty="0"/>
          </a:p>
        </p:txBody>
      </p:sp>
      <p:sp>
        <p:nvSpPr>
          <p:cNvPr id="4" name="Slide Number Placeholder 3"/>
          <p:cNvSpPr>
            <a:spLocks noGrp="1"/>
          </p:cNvSpPr>
          <p:nvPr>
            <p:ph type="sldNum" sz="quarter" idx="5"/>
          </p:nvPr>
        </p:nvSpPr>
        <p:spPr/>
        <p:txBody>
          <a:bodyPr/>
          <a:lstStyle/>
          <a:p>
            <a:fld id="{AE5BC6C8-43A0-054C-B1CE-31692B932E4D}" type="slidenum">
              <a:rPr lang="en-US" smtClean="0"/>
              <a:t>2</a:t>
            </a:fld>
            <a:endParaRPr lang="en-US"/>
          </a:p>
        </p:txBody>
      </p:sp>
    </p:spTree>
    <p:extLst>
      <p:ext uri="{BB962C8B-B14F-4D97-AF65-F5344CB8AC3E}">
        <p14:creationId xmlns:p14="http://schemas.microsoft.com/office/powerpoint/2010/main" val="2299726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NimbusSanLig" pitchFamily="2" charset="77"/>
              </a:rPr>
              <a:t>Select the button for the calf your class if following.</a:t>
            </a:r>
          </a:p>
        </p:txBody>
      </p:sp>
      <p:sp>
        <p:nvSpPr>
          <p:cNvPr id="4" name="Slide Number Placeholder 3"/>
          <p:cNvSpPr>
            <a:spLocks noGrp="1"/>
          </p:cNvSpPr>
          <p:nvPr>
            <p:ph type="sldNum" sz="quarter" idx="5"/>
          </p:nvPr>
        </p:nvSpPr>
        <p:spPr/>
        <p:txBody>
          <a:bodyPr/>
          <a:lstStyle/>
          <a:p>
            <a:fld id="{AE5BC6C8-43A0-054C-B1CE-31692B932E4D}" type="slidenum">
              <a:rPr lang="en-US" smtClean="0"/>
              <a:t>20</a:t>
            </a:fld>
            <a:endParaRPr lang="en-US"/>
          </a:p>
        </p:txBody>
      </p:sp>
    </p:spTree>
    <p:extLst>
      <p:ext uri="{BB962C8B-B14F-4D97-AF65-F5344CB8AC3E}">
        <p14:creationId xmlns:p14="http://schemas.microsoft.com/office/powerpoint/2010/main" val="1887818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35A32-6FC0-85C7-D16C-0392055B0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C8323-B15C-5B39-448D-681A482B0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58F93-D13B-8B66-AE46-E66F64148624}"/>
              </a:ext>
            </a:extLst>
          </p:cNvPr>
          <p:cNvSpPr>
            <a:spLocks noGrp="1"/>
          </p:cNvSpPr>
          <p:nvPr>
            <p:ph type="body" idx="1"/>
          </p:nvPr>
        </p:nvSpPr>
        <p:spPr/>
        <p:txBody>
          <a:bodyPr/>
          <a:lstStyle/>
          <a:p>
            <a:r>
              <a:rPr lang="en-US" dirty="0">
                <a:effectLst/>
                <a:latin typeface="NimbusSanLig" pitchFamily="2" charset="77"/>
              </a:rPr>
              <a:t>Watch intro video of the year’s cow and calf.</a:t>
            </a:r>
          </a:p>
          <a:p>
            <a:endParaRPr lang="en-US" dirty="0">
              <a:effectLst/>
              <a:latin typeface="NimbusSanLig" pitchFamily="2" charset="77"/>
            </a:endParaRPr>
          </a:p>
          <a:p>
            <a:r>
              <a:rPr lang="en-US" dirty="0">
                <a:effectLst/>
                <a:latin typeface="NimbusSanLig" pitchFamily="2" charset="77"/>
              </a:rPr>
              <a:t>Review what you learned in the video.</a:t>
            </a:r>
          </a:p>
          <a:p>
            <a:pPr marL="285750" indent="-285750">
              <a:buFont typeface="+mj-lt"/>
              <a:buAutoNum type="romanLcPeriod"/>
            </a:pPr>
            <a:r>
              <a:rPr lang="en-US" dirty="0">
                <a:effectLst/>
                <a:latin typeface="NimbusSanLig" pitchFamily="2" charset="77"/>
              </a:rPr>
              <a:t>What breed is your cow/calf pair?</a:t>
            </a:r>
          </a:p>
          <a:p>
            <a:pPr marL="285750" indent="-285750">
              <a:buFont typeface="+mj-lt"/>
              <a:buAutoNum type="romanLcPeriod"/>
            </a:pPr>
            <a:r>
              <a:rPr lang="en-US" dirty="0">
                <a:effectLst/>
                <a:latin typeface="NimbusSanLig" pitchFamily="2" charset="77"/>
              </a:rPr>
              <a:t>What happens to the baby once it is born? How does this compare to a human baby?</a:t>
            </a:r>
          </a:p>
          <a:p>
            <a:pPr marL="285750" indent="-285750">
              <a:buFont typeface="+mj-lt"/>
              <a:buAutoNum type="romanLcPeriod"/>
            </a:pPr>
            <a:r>
              <a:rPr lang="en-US" dirty="0">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AAE0A29A-28B0-FC8B-9053-8EB3FAA0E2E6}"/>
              </a:ext>
            </a:extLst>
          </p:cNvPr>
          <p:cNvSpPr>
            <a:spLocks noGrp="1"/>
          </p:cNvSpPr>
          <p:nvPr>
            <p:ph type="sldNum" sz="quarter" idx="5"/>
          </p:nvPr>
        </p:nvSpPr>
        <p:spPr/>
        <p:txBody>
          <a:bodyPr/>
          <a:lstStyle/>
          <a:p>
            <a:fld id="{AE5BC6C8-43A0-054C-B1CE-31692B932E4D}" type="slidenum">
              <a:rPr lang="en-US" smtClean="0"/>
              <a:t>21</a:t>
            </a:fld>
            <a:endParaRPr lang="en-US"/>
          </a:p>
        </p:txBody>
      </p:sp>
    </p:spTree>
    <p:extLst>
      <p:ext uri="{BB962C8B-B14F-4D97-AF65-F5344CB8AC3E}">
        <p14:creationId xmlns:p14="http://schemas.microsoft.com/office/powerpoint/2010/main" val="3870976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3A13F-60A0-7A92-5203-E4212226F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B95E08-C53E-8891-906A-6F4629DE0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52CF34-83B5-E7BA-5BB0-E9E0F67C468F}"/>
              </a:ext>
            </a:extLst>
          </p:cNvPr>
          <p:cNvSpPr>
            <a:spLocks noGrp="1"/>
          </p:cNvSpPr>
          <p:nvPr>
            <p:ph type="body" idx="1"/>
          </p:nvPr>
        </p:nvSpPr>
        <p:spPr/>
        <p:txBody>
          <a:bodyPr/>
          <a:lstStyle/>
          <a:p>
            <a:r>
              <a:rPr lang="en-US" dirty="0">
                <a:effectLst/>
                <a:latin typeface="NimbusSanLig" pitchFamily="2" charset="77"/>
              </a:rPr>
              <a:t>Watch intro video of the year’s cow and calf.</a:t>
            </a:r>
          </a:p>
          <a:p>
            <a:endParaRPr lang="en-US" dirty="0">
              <a:effectLst/>
              <a:latin typeface="NimbusSanLig" pitchFamily="2" charset="77"/>
            </a:endParaRPr>
          </a:p>
          <a:p>
            <a:r>
              <a:rPr lang="en-US" dirty="0">
                <a:effectLst/>
                <a:latin typeface="NimbusSanLig" pitchFamily="2" charset="77"/>
              </a:rPr>
              <a:t>Review what you learned in the video.</a:t>
            </a:r>
          </a:p>
          <a:p>
            <a:pPr marL="285750" indent="-285750">
              <a:buFont typeface="+mj-lt"/>
              <a:buAutoNum type="romanLcPeriod"/>
            </a:pPr>
            <a:r>
              <a:rPr lang="en-US" dirty="0">
                <a:effectLst/>
                <a:latin typeface="NimbusSanLig" pitchFamily="2" charset="77"/>
              </a:rPr>
              <a:t>What breed is your cow/calf pair?</a:t>
            </a:r>
          </a:p>
          <a:p>
            <a:pPr marL="285750" indent="-285750">
              <a:buFont typeface="+mj-lt"/>
              <a:buAutoNum type="romanLcPeriod"/>
            </a:pPr>
            <a:r>
              <a:rPr lang="en-US" dirty="0">
                <a:effectLst/>
                <a:latin typeface="NimbusSanLig" pitchFamily="2" charset="77"/>
              </a:rPr>
              <a:t>What happens to the baby once it is born? How does this compare to a human baby?</a:t>
            </a:r>
          </a:p>
          <a:p>
            <a:pPr marL="285750" indent="-285750">
              <a:buFont typeface="+mj-lt"/>
              <a:buAutoNum type="romanLcPeriod"/>
            </a:pPr>
            <a:r>
              <a:rPr lang="en-US" dirty="0">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008CD8EE-FB21-CBAC-D2CE-05BDCFC2A33D}"/>
              </a:ext>
            </a:extLst>
          </p:cNvPr>
          <p:cNvSpPr>
            <a:spLocks noGrp="1"/>
          </p:cNvSpPr>
          <p:nvPr>
            <p:ph type="sldNum" sz="quarter" idx="5"/>
          </p:nvPr>
        </p:nvSpPr>
        <p:spPr/>
        <p:txBody>
          <a:bodyPr/>
          <a:lstStyle/>
          <a:p>
            <a:fld id="{AE5BC6C8-43A0-054C-B1CE-31692B932E4D}" type="slidenum">
              <a:rPr lang="en-US" smtClean="0"/>
              <a:t>22</a:t>
            </a:fld>
            <a:endParaRPr lang="en-US"/>
          </a:p>
        </p:txBody>
      </p:sp>
    </p:spTree>
    <p:extLst>
      <p:ext uri="{BB962C8B-B14F-4D97-AF65-F5344CB8AC3E}">
        <p14:creationId xmlns:p14="http://schemas.microsoft.com/office/powerpoint/2010/main" val="3764074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23</a:t>
            </a:fld>
            <a:endParaRPr lang="en-US"/>
          </a:p>
        </p:txBody>
      </p:sp>
    </p:spTree>
    <p:extLst>
      <p:ext uri="{BB962C8B-B14F-4D97-AF65-F5344CB8AC3E}">
        <p14:creationId xmlns:p14="http://schemas.microsoft.com/office/powerpoint/2010/main" val="4201212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Let’s brainstorm physical features that make us similar or different from one another. </a:t>
            </a:r>
          </a:p>
          <a:p>
            <a:endParaRPr lang="en-US" dirty="0"/>
          </a:p>
          <a:p>
            <a:r>
              <a:rPr lang="en-US" dirty="0"/>
              <a:t>In addition to eye color, some examples include </a:t>
            </a:r>
            <a:br>
              <a:rPr lang="en-US" dirty="0"/>
            </a:br>
            <a:r>
              <a:rPr lang="en-US" i="1" dirty="0"/>
              <a:t>(1)</a:t>
            </a:r>
            <a:r>
              <a:rPr lang="en-US" dirty="0"/>
              <a:t> hair color, </a:t>
            </a:r>
            <a:br>
              <a:rPr lang="en-US" dirty="0"/>
            </a:br>
            <a:r>
              <a:rPr lang="en-US" i="1" dirty="0"/>
              <a:t>(2)</a:t>
            </a:r>
            <a:r>
              <a:rPr lang="en-US" dirty="0"/>
              <a:t> dimples, </a:t>
            </a:r>
            <a:br>
              <a:rPr lang="en-US" dirty="0"/>
            </a:br>
            <a:r>
              <a:rPr lang="en-US" i="1" dirty="0"/>
              <a:t>(3)</a:t>
            </a:r>
            <a:r>
              <a:rPr lang="en-US" dirty="0"/>
              <a:t> freckles, </a:t>
            </a:r>
            <a:br>
              <a:rPr lang="en-US" dirty="0"/>
            </a:br>
            <a:r>
              <a:rPr lang="en-US" i="1" dirty="0"/>
              <a:t>(4)</a:t>
            </a:r>
            <a:r>
              <a:rPr lang="en-US" dirty="0"/>
              <a:t> need for glasses, and </a:t>
            </a:r>
            <a:br>
              <a:rPr lang="en-US" dirty="0"/>
            </a:br>
            <a:r>
              <a:rPr lang="en-US" i="1" dirty="0"/>
              <a:t>(5)</a:t>
            </a:r>
            <a:r>
              <a:rPr lang="en-US" dirty="0"/>
              <a:t> dominant hand.</a:t>
            </a:r>
          </a:p>
        </p:txBody>
      </p:sp>
      <p:sp>
        <p:nvSpPr>
          <p:cNvPr id="4" name="Slide Number Placeholder 3"/>
          <p:cNvSpPr>
            <a:spLocks noGrp="1"/>
          </p:cNvSpPr>
          <p:nvPr>
            <p:ph type="sldNum" sz="quarter" idx="5"/>
          </p:nvPr>
        </p:nvSpPr>
        <p:spPr/>
        <p:txBody>
          <a:bodyPr/>
          <a:lstStyle/>
          <a:p>
            <a:fld id="{AE5BC6C8-43A0-054C-B1CE-31692B932E4D}" type="slidenum">
              <a:rPr lang="en-US" smtClean="0"/>
              <a:t>3</a:t>
            </a:fld>
            <a:endParaRPr lang="en-US"/>
          </a:p>
        </p:txBody>
      </p:sp>
    </p:spTree>
    <p:extLst>
      <p:ext uri="{BB962C8B-B14F-4D97-AF65-F5344CB8AC3E}">
        <p14:creationId xmlns:p14="http://schemas.microsoft.com/office/powerpoint/2010/main" val="1940958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traits are inherited from our biological parents. We receive one set of instructions (genes) from our moms and one set of instructions (genes) from our dads.</a:t>
            </a:r>
          </a:p>
          <a:p>
            <a:endParaRPr lang="en-US" dirty="0"/>
          </a:p>
          <a:p>
            <a:r>
              <a:rPr lang="en-US" dirty="0"/>
              <a:t>This is why family members often look similar. Ask youth if they have any traits they share with their family members.  </a:t>
            </a:r>
          </a:p>
          <a:p>
            <a:endParaRPr lang="en-US" dirty="0"/>
          </a:p>
          <a:p>
            <a:r>
              <a:rPr lang="en-US" dirty="0"/>
              <a:t>Explain that these characteristics are called traits, and they are inherited from their biological parents. Some traits, such as those listed, are visible; however, there are also other traits that are not observable.</a:t>
            </a:r>
          </a:p>
        </p:txBody>
      </p:sp>
      <p:sp>
        <p:nvSpPr>
          <p:cNvPr id="4" name="Slide Number Placeholder 3"/>
          <p:cNvSpPr>
            <a:spLocks noGrp="1"/>
          </p:cNvSpPr>
          <p:nvPr>
            <p:ph type="sldNum" sz="quarter" idx="5"/>
          </p:nvPr>
        </p:nvSpPr>
        <p:spPr/>
        <p:txBody>
          <a:bodyPr/>
          <a:lstStyle/>
          <a:p>
            <a:fld id="{AE5BC6C8-43A0-054C-B1CE-31692B932E4D}" type="slidenum">
              <a:rPr lang="en-US" smtClean="0"/>
              <a:t>4</a:t>
            </a:fld>
            <a:endParaRPr lang="en-US"/>
          </a:p>
        </p:txBody>
      </p:sp>
    </p:spTree>
    <p:extLst>
      <p:ext uri="{BB962C8B-B14F-4D97-AF65-F5344CB8AC3E}">
        <p14:creationId xmlns:p14="http://schemas.microsoft.com/office/powerpoint/2010/main" val="6914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So, if our body receives two sets of instructions, how does it know which one to follow?</a:t>
            </a:r>
          </a:p>
          <a:p>
            <a:endParaRPr lang="en-US" dirty="0"/>
          </a:p>
          <a:p>
            <a:r>
              <a:rPr lang="en-US" dirty="0"/>
              <a:t>Think about it this way. </a:t>
            </a:r>
          </a:p>
          <a:p>
            <a:endParaRPr lang="en-US" dirty="0"/>
          </a:p>
          <a:p>
            <a:r>
              <a:rPr lang="en-US" i="1" dirty="0"/>
              <a:t>(1)</a:t>
            </a:r>
            <a:r>
              <a:rPr lang="en-US" dirty="0"/>
              <a:t> If your mom tells you to vacuum your bedroom and </a:t>
            </a:r>
          </a:p>
          <a:p>
            <a:r>
              <a:rPr lang="en-US" i="1" dirty="0"/>
              <a:t>(2)</a:t>
            </a:r>
            <a:r>
              <a:rPr lang="en-US" dirty="0"/>
              <a:t> your dad tells you to pick up the toys off your bedroom floor. </a:t>
            </a:r>
          </a:p>
          <a:p>
            <a:endParaRPr lang="en-US" dirty="0"/>
          </a:p>
          <a:p>
            <a:r>
              <a:rPr lang="en-US" dirty="0"/>
              <a:t>Which chore do you do first?</a:t>
            </a:r>
          </a:p>
          <a:p>
            <a:endParaRPr lang="en-US" dirty="0"/>
          </a:p>
          <a:p>
            <a:r>
              <a:rPr lang="en-US" dirty="0"/>
              <a:t>Most of us would pick up the toys first, because your floor needs to be picked up before your can vacuum. In this scenario we might say that picking up toys was the dominant task and needed to come first.</a:t>
            </a:r>
          </a:p>
        </p:txBody>
      </p:sp>
      <p:sp>
        <p:nvSpPr>
          <p:cNvPr id="4" name="Slide Number Placeholder 3"/>
          <p:cNvSpPr>
            <a:spLocks noGrp="1"/>
          </p:cNvSpPr>
          <p:nvPr>
            <p:ph type="sldNum" sz="quarter" idx="5"/>
          </p:nvPr>
        </p:nvSpPr>
        <p:spPr/>
        <p:txBody>
          <a:bodyPr/>
          <a:lstStyle/>
          <a:p>
            <a:fld id="{AE5BC6C8-43A0-054C-B1CE-31692B932E4D}" type="slidenum">
              <a:rPr lang="en-US" smtClean="0"/>
              <a:t>5</a:t>
            </a:fld>
            <a:endParaRPr lang="en-US"/>
          </a:p>
        </p:txBody>
      </p:sp>
    </p:spTree>
    <p:extLst>
      <p:ext uri="{BB962C8B-B14F-4D97-AF65-F5344CB8AC3E}">
        <p14:creationId xmlns:p14="http://schemas.microsoft.com/office/powerpoint/2010/main" val="1227002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Similarly, for every physical trait there is a dominant (more powerful) and a recessive (less powerful) set of instructions. The more powerful instructions will always determine the trait.  </a:t>
            </a:r>
          </a:p>
          <a:p>
            <a:endParaRPr lang="en-US" dirty="0"/>
          </a:p>
          <a:p>
            <a:r>
              <a:rPr lang="en-US" dirty="0"/>
              <a:t>For example, brown eyes are dominant and blue eyes are recessive. </a:t>
            </a:r>
          </a:p>
          <a:p>
            <a:endParaRPr lang="en-US" dirty="0"/>
          </a:p>
          <a:p>
            <a:r>
              <a:rPr lang="en-US" i="1" dirty="0"/>
              <a:t>(1)</a:t>
            </a:r>
            <a:r>
              <a:rPr lang="en-US" dirty="0"/>
              <a:t> So, if you receive brown eye instructions from your dad and </a:t>
            </a:r>
            <a:br>
              <a:rPr lang="en-US" dirty="0"/>
            </a:br>
            <a:r>
              <a:rPr lang="en-US" i="1" dirty="0"/>
              <a:t>(2)</a:t>
            </a:r>
            <a:r>
              <a:rPr lang="en-US" dirty="0"/>
              <a:t> blue eye instructions from your mom – </a:t>
            </a:r>
            <a:br>
              <a:rPr lang="en-US" dirty="0"/>
            </a:br>
            <a:r>
              <a:rPr lang="en-US" i="1" dirty="0"/>
              <a:t>(3)</a:t>
            </a:r>
            <a:r>
              <a:rPr lang="en-US" dirty="0"/>
              <a:t> you will have the dominant brown eyes. </a:t>
            </a:r>
          </a:p>
        </p:txBody>
      </p:sp>
      <p:sp>
        <p:nvSpPr>
          <p:cNvPr id="4" name="Slide Number Placeholder 3"/>
          <p:cNvSpPr>
            <a:spLocks noGrp="1"/>
          </p:cNvSpPr>
          <p:nvPr>
            <p:ph type="sldNum" sz="quarter" idx="5"/>
          </p:nvPr>
        </p:nvSpPr>
        <p:spPr/>
        <p:txBody>
          <a:bodyPr/>
          <a:lstStyle/>
          <a:p>
            <a:fld id="{AE5BC6C8-43A0-054C-B1CE-31692B932E4D}" type="slidenum">
              <a:rPr lang="en-US" smtClean="0"/>
              <a:t>6</a:t>
            </a:fld>
            <a:endParaRPr lang="en-US"/>
          </a:p>
        </p:txBody>
      </p:sp>
    </p:spTree>
    <p:extLst>
      <p:ext uri="{BB962C8B-B14F-4D97-AF65-F5344CB8AC3E}">
        <p14:creationId xmlns:p14="http://schemas.microsoft.com/office/powerpoint/2010/main" val="4144122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Each parent carries two sets of instructions, one that they received from their mom and one that they received from their dad. </a:t>
            </a:r>
          </a:p>
          <a:p>
            <a:endParaRPr lang="en-US" dirty="0"/>
          </a:p>
          <a:p>
            <a:r>
              <a:rPr lang="en-US" i="1" dirty="0"/>
              <a:t>(1)</a:t>
            </a:r>
            <a:r>
              <a:rPr lang="en-US" dirty="0"/>
              <a:t> For example, a dad, who has brown eyes could have two dominant instructions, represented by capital ‘B’, </a:t>
            </a:r>
          </a:p>
          <a:p>
            <a:r>
              <a:rPr lang="en-US" i="1" dirty="0"/>
              <a:t>(2)</a:t>
            </a:r>
            <a:r>
              <a:rPr lang="en-US" dirty="0"/>
              <a:t> and a mom with blue eyes could have two recessive instructions represented by lowercase ‘b’</a:t>
            </a:r>
          </a:p>
          <a:p>
            <a:r>
              <a:rPr lang="en-US" i="1" dirty="0"/>
              <a:t>(3)</a:t>
            </a:r>
            <a:r>
              <a:rPr lang="en-US" dirty="0"/>
              <a:t> A cool tool called a Punnett square can then show us all the possible instructions that their kids may have. </a:t>
            </a:r>
          </a:p>
          <a:p>
            <a:r>
              <a:rPr lang="en-US" i="1" dirty="0"/>
              <a:t>(4)</a:t>
            </a:r>
            <a:r>
              <a:rPr lang="en-US" dirty="0"/>
              <a:t> In this scenario there is a 100% chance that their child would have brown eyes because all children will receive one dominant (Capital ‘B’) and one recessive (Lowercase ‘b’)</a:t>
            </a:r>
          </a:p>
        </p:txBody>
      </p:sp>
      <p:sp>
        <p:nvSpPr>
          <p:cNvPr id="4" name="Slide Number Placeholder 3"/>
          <p:cNvSpPr>
            <a:spLocks noGrp="1"/>
          </p:cNvSpPr>
          <p:nvPr>
            <p:ph type="sldNum" sz="quarter" idx="5"/>
          </p:nvPr>
        </p:nvSpPr>
        <p:spPr/>
        <p:txBody>
          <a:bodyPr/>
          <a:lstStyle/>
          <a:p>
            <a:fld id="{AE5BC6C8-43A0-054C-B1CE-31692B932E4D}" type="slidenum">
              <a:rPr lang="en-US" smtClean="0"/>
              <a:t>7</a:t>
            </a:fld>
            <a:endParaRPr lang="en-US"/>
          </a:p>
        </p:txBody>
      </p:sp>
    </p:spTree>
    <p:extLst>
      <p:ext uri="{BB962C8B-B14F-4D97-AF65-F5344CB8AC3E}">
        <p14:creationId xmlns:p14="http://schemas.microsoft.com/office/powerpoint/2010/main" val="1066375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However, there is a possibility that you can have blue eyes even if one of your parents has brown eyes.</a:t>
            </a:r>
          </a:p>
          <a:p>
            <a:endParaRPr lang="en-US" dirty="0"/>
          </a:p>
          <a:p>
            <a:r>
              <a:rPr lang="en-US" dirty="0"/>
              <a:t>This is because someone with brown eyes can also have a blue eye instruction.</a:t>
            </a:r>
          </a:p>
          <a:p>
            <a:endParaRPr lang="en-US" dirty="0"/>
          </a:p>
          <a:p>
            <a:r>
              <a:rPr lang="en-US" dirty="0"/>
              <a:t>Someone with a dominant eye color can carry a recessive gene. So let’s fill out the Punnett square for this scenario.</a:t>
            </a:r>
          </a:p>
          <a:p>
            <a:endParaRPr lang="en-US" dirty="0"/>
          </a:p>
          <a:p>
            <a:r>
              <a:rPr lang="en-US" i="1" dirty="0"/>
              <a:t>(1)</a:t>
            </a:r>
            <a:r>
              <a:rPr lang="en-US" dirty="0"/>
              <a:t> Click to fill in chart</a:t>
            </a:r>
          </a:p>
          <a:p>
            <a:endParaRPr lang="en-US" dirty="0"/>
          </a:p>
          <a:p>
            <a:r>
              <a:rPr lang="en-US" i="1" dirty="0"/>
              <a:t>(2)</a:t>
            </a:r>
            <a:r>
              <a:rPr lang="en-US" dirty="0"/>
              <a:t> Based on this Punnett square two possibilities have one dominant and one recessive gene, so the child will have a 2 out of 4 chance of having brown eyes. </a:t>
            </a:r>
          </a:p>
          <a:p>
            <a:endParaRPr lang="en-US" dirty="0"/>
          </a:p>
          <a:p>
            <a:r>
              <a:rPr lang="en-US" dirty="0"/>
              <a:t>It also has two possibilities with two recessive genes, so the child will have a 2 out of 4 chance of having blue eyes. This might explain why you have Brown eyes, but your brother or sister has blue eyes.</a:t>
            </a:r>
          </a:p>
        </p:txBody>
      </p:sp>
      <p:sp>
        <p:nvSpPr>
          <p:cNvPr id="4" name="Slide Number Placeholder 3"/>
          <p:cNvSpPr>
            <a:spLocks noGrp="1"/>
          </p:cNvSpPr>
          <p:nvPr>
            <p:ph type="sldNum" sz="quarter" idx="5"/>
          </p:nvPr>
        </p:nvSpPr>
        <p:spPr/>
        <p:txBody>
          <a:bodyPr/>
          <a:lstStyle/>
          <a:p>
            <a:fld id="{AE5BC6C8-43A0-054C-B1CE-31692B932E4D}" type="slidenum">
              <a:rPr lang="en-US" smtClean="0"/>
              <a:t>8</a:t>
            </a:fld>
            <a:endParaRPr lang="en-US"/>
          </a:p>
        </p:txBody>
      </p:sp>
    </p:spTree>
    <p:extLst>
      <p:ext uri="{BB962C8B-B14F-4D97-AF65-F5344CB8AC3E}">
        <p14:creationId xmlns:p14="http://schemas.microsoft.com/office/powerpoint/2010/main" val="88720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Similarly, traits are also passed on in the animal world. Ranchers use genetics to improve their herds by selecting cattle with desirable traits and breeding them. </a:t>
            </a:r>
          </a:p>
          <a:p>
            <a:endParaRPr lang="en-US" dirty="0"/>
          </a:p>
          <a:p>
            <a:r>
              <a:rPr lang="en-US" i="1" dirty="0"/>
              <a:t>(1)</a:t>
            </a:r>
            <a:r>
              <a:rPr lang="en-US" dirty="0"/>
              <a:t> For example, a Black Baldy (calf picture) is a type of crossbred beef cow that is produced by breeding </a:t>
            </a:r>
          </a:p>
          <a:p>
            <a:r>
              <a:rPr lang="en-US" i="1" dirty="0"/>
              <a:t>(2)</a:t>
            </a:r>
            <a:r>
              <a:rPr lang="en-US" dirty="0"/>
              <a:t> A Black Angus bull with </a:t>
            </a:r>
          </a:p>
          <a:p>
            <a:r>
              <a:rPr lang="en-US" i="1" dirty="0"/>
              <a:t>(3)</a:t>
            </a:r>
            <a:r>
              <a:rPr lang="en-US" dirty="0"/>
              <a:t> A Hereford (Red and White Cow)</a:t>
            </a:r>
          </a:p>
          <a:p>
            <a:endParaRPr lang="en-US" dirty="0"/>
          </a:p>
          <a:p>
            <a:r>
              <a:rPr lang="en-US" dirty="0"/>
              <a:t>What physical traits can you see in the black </a:t>
            </a:r>
            <a:r>
              <a:rPr lang="en-US" dirty="0" err="1"/>
              <a:t>baldy</a:t>
            </a:r>
            <a:r>
              <a:rPr lang="en-US" dirty="0"/>
              <a:t> that come from each parent? – White face, black hide</a:t>
            </a:r>
          </a:p>
          <a:p>
            <a:endParaRPr lang="en-US" dirty="0"/>
          </a:p>
          <a:p>
            <a:r>
              <a:rPr lang="en-US" dirty="0"/>
              <a:t>Based on these observations, can predict the dominant color? -  black hide color is dominant over the red hide color –</a:t>
            </a:r>
          </a:p>
          <a:p>
            <a:endParaRPr lang="en-US" dirty="0"/>
          </a:p>
          <a:p>
            <a:r>
              <a:rPr lang="en-US" dirty="0"/>
              <a:t>What about the white face? - the white face is dominant over the solid color - </a:t>
            </a:r>
          </a:p>
          <a:p>
            <a:endParaRPr lang="en-US" dirty="0"/>
          </a:p>
          <a:p>
            <a:r>
              <a:rPr lang="en-US" dirty="0"/>
              <a:t>Not all traits that are passed on are visible. </a:t>
            </a:r>
          </a:p>
          <a:p>
            <a:r>
              <a:rPr lang="en-US" dirty="0"/>
              <a:t>Ranchers use breeding to select for heat/cold tolerance, meat quality, disposition (behavior), and numerous other characteristics.</a:t>
            </a:r>
          </a:p>
        </p:txBody>
      </p:sp>
      <p:sp>
        <p:nvSpPr>
          <p:cNvPr id="4" name="Slide Number Placeholder 3"/>
          <p:cNvSpPr>
            <a:spLocks noGrp="1"/>
          </p:cNvSpPr>
          <p:nvPr>
            <p:ph type="sldNum" sz="quarter" idx="5"/>
          </p:nvPr>
        </p:nvSpPr>
        <p:spPr/>
        <p:txBody>
          <a:bodyPr/>
          <a:lstStyle/>
          <a:p>
            <a:fld id="{AE5BC6C8-43A0-054C-B1CE-31692B932E4D}" type="slidenum">
              <a:rPr lang="en-US" smtClean="0"/>
              <a:t>9</a:t>
            </a:fld>
            <a:endParaRPr lang="en-US"/>
          </a:p>
        </p:txBody>
      </p:sp>
    </p:spTree>
    <p:extLst>
      <p:ext uri="{BB962C8B-B14F-4D97-AF65-F5344CB8AC3E}">
        <p14:creationId xmlns:p14="http://schemas.microsoft.com/office/powerpoint/2010/main" val="13608688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49966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99849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177350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965655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15733371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5770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0527735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621930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3948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56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768890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1538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244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39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41091359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513276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3702704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5699472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1657016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1093592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9532371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012607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6946844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32958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814072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697443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33146350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10/8/25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428579086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42.jpeg"/><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46.jpeg"/><Relationship Id="rId4" Type="http://schemas.openxmlformats.org/officeDocument/2006/relationships/image" Target="../media/image45.jpe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50.jpe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58.jpeg"/><Relationship Id="rId5" Type="http://schemas.openxmlformats.org/officeDocument/2006/relationships/slide" Target="slide22.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0.xml"/><Relationship Id="rId1" Type="http://schemas.openxmlformats.org/officeDocument/2006/relationships/video" Target="https://www.youtube.com/embed/26S6Yuc49zE?feature=oembed" TargetMode="External"/><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0.xml"/><Relationship Id="rId1" Type="http://schemas.openxmlformats.org/officeDocument/2006/relationships/video" Target="https://www.youtube.com/embed/wP6oY9m5pGE?feature=oembed" TargetMode="External"/><Relationship Id="rId4" Type="http://schemas.openxmlformats.org/officeDocument/2006/relationships/image" Target="../media/image6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2.jpeg"/><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3.jpeg"/></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39.jpeg"/><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Autofit/>
          </a:bodyPr>
          <a:lstStyle/>
          <a:p>
            <a:r>
              <a:rPr lang="en-US" sz="2800" b="1" dirty="0">
                <a:latin typeface="Arial" panose="020B0604020202020204" pitchFamily="34" charset="0"/>
                <a:cs typeface="Arial" panose="020B0604020202020204" pitchFamily="34" charset="0"/>
              </a:rPr>
              <a:t>Lesson 2</a:t>
            </a:r>
          </a:p>
          <a:p>
            <a:r>
              <a:rPr lang="en-US" sz="2400" i="1" dirty="0">
                <a:latin typeface="Arial" panose="020B0604020202020204" pitchFamily="34" charset="0"/>
                <a:cs typeface="Arial" panose="020B0604020202020204" pitchFamily="34" charset="0"/>
              </a:rPr>
              <a:t>Building Your Herd (Version 2)</a:t>
            </a:r>
          </a:p>
        </p:txBody>
      </p:sp>
      <p:pic>
        <p:nvPicPr>
          <p:cNvPr id="3" name="Picture Placeholder 2">
            <a:extLst>
              <a:ext uri="{FF2B5EF4-FFF2-40B4-BE49-F238E27FC236}">
                <a16:creationId xmlns:a16="http://schemas.microsoft.com/office/drawing/2014/main" id="{0BF098F0-BBFD-445F-B8E5-BF7999DEE824}"/>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27387" r="27387"/>
          <a:stretch/>
        </p:blipFill>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6F4B3-277E-E5A1-82F5-609ACE309F7A}"/>
              </a:ext>
            </a:extLst>
          </p:cNvPr>
          <p:cNvSpPr>
            <a:spLocks noGrp="1"/>
          </p:cNvSpPr>
          <p:nvPr>
            <p:ph type="title"/>
          </p:nvPr>
        </p:nvSpPr>
        <p:spPr/>
        <p:txBody>
          <a:bodyPr/>
          <a:lstStyle/>
          <a:p>
            <a:r>
              <a:rPr lang="en-US" dirty="0"/>
              <a:t>What is a breed?</a:t>
            </a:r>
          </a:p>
        </p:txBody>
      </p:sp>
      <p:sp>
        <p:nvSpPr>
          <p:cNvPr id="3" name="Content Placeholder 2">
            <a:extLst>
              <a:ext uri="{FF2B5EF4-FFF2-40B4-BE49-F238E27FC236}">
                <a16:creationId xmlns:a16="http://schemas.microsoft.com/office/drawing/2014/main" id="{BB9FBC45-F514-513C-1E89-E119AB1F2668}"/>
              </a:ext>
            </a:extLst>
          </p:cNvPr>
          <p:cNvSpPr>
            <a:spLocks noGrp="1"/>
          </p:cNvSpPr>
          <p:nvPr>
            <p:ph idx="1"/>
          </p:nvPr>
        </p:nvSpPr>
        <p:spPr>
          <a:xfrm>
            <a:off x="838200" y="1825625"/>
            <a:ext cx="5735595" cy="3877410"/>
          </a:xfrm>
        </p:spPr>
        <p:txBody>
          <a:bodyPr/>
          <a:lstStyle/>
          <a:p>
            <a:r>
              <a:rPr lang="en-US" dirty="0">
                <a:latin typeface="Arial" panose="020B0604020202020204" pitchFamily="34" charset="0"/>
                <a:cs typeface="Arial" panose="020B0604020202020204" pitchFamily="34" charset="0"/>
              </a:rPr>
              <a:t>A group of animals within a species that have a distinct appearance and other similar traits.</a:t>
            </a:r>
          </a:p>
        </p:txBody>
      </p:sp>
      <p:pic>
        <p:nvPicPr>
          <p:cNvPr id="4" name="Picture 3" descr="four black cattle">
            <a:extLst>
              <a:ext uri="{FF2B5EF4-FFF2-40B4-BE49-F238E27FC236}">
                <a16:creationId xmlns:a16="http://schemas.microsoft.com/office/drawing/2014/main" id="{27C82A58-DD51-A47E-1638-6426A6A192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0474" y="1587316"/>
            <a:ext cx="2632509" cy="1737779"/>
          </a:xfrm>
          <a:prstGeom prst="rect">
            <a:avLst/>
          </a:prstGeom>
        </p:spPr>
      </p:pic>
      <p:pic>
        <p:nvPicPr>
          <p:cNvPr id="5" name="Picture 4" descr="two red and white cows">
            <a:extLst>
              <a:ext uri="{FF2B5EF4-FFF2-40B4-BE49-F238E27FC236}">
                <a16:creationId xmlns:a16="http://schemas.microsoft.com/office/drawing/2014/main" id="{271492B3-25E1-70F1-2148-FEC469D380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32620" y="2874143"/>
            <a:ext cx="2761455" cy="1846702"/>
          </a:xfrm>
          <a:prstGeom prst="rect">
            <a:avLst/>
          </a:prstGeom>
        </p:spPr>
      </p:pic>
      <p:pic>
        <p:nvPicPr>
          <p:cNvPr id="6" name="Picture 5" descr="group of white cows">
            <a:extLst>
              <a:ext uri="{FF2B5EF4-FFF2-40B4-BE49-F238E27FC236}">
                <a16:creationId xmlns:a16="http://schemas.microsoft.com/office/drawing/2014/main" id="{0ADD0963-D444-E99D-0CBB-E277ED0EAB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71503" y="4044493"/>
            <a:ext cx="2621251" cy="1726112"/>
          </a:xfrm>
          <a:prstGeom prst="rect">
            <a:avLst/>
          </a:prstGeom>
        </p:spPr>
      </p:pic>
    </p:spTree>
    <p:extLst>
      <p:ext uri="{BB962C8B-B14F-4D97-AF65-F5344CB8AC3E}">
        <p14:creationId xmlns:p14="http://schemas.microsoft.com/office/powerpoint/2010/main" val="415147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07FF9-8801-BDE5-6DE1-76872E33DBB4}"/>
              </a:ext>
            </a:extLst>
          </p:cNvPr>
          <p:cNvSpPr>
            <a:spLocks noGrp="1"/>
          </p:cNvSpPr>
          <p:nvPr>
            <p:ph type="title"/>
          </p:nvPr>
        </p:nvSpPr>
        <p:spPr/>
        <p:txBody>
          <a:bodyPr/>
          <a:lstStyle/>
          <a:p>
            <a:r>
              <a:rPr lang="en-US" dirty="0"/>
              <a:t>Building a Herd</a:t>
            </a:r>
          </a:p>
        </p:txBody>
      </p:sp>
      <p:pic>
        <p:nvPicPr>
          <p:cNvPr id="5" name="Picture 4" descr="A large black cow standing in hay">
            <a:extLst>
              <a:ext uri="{FF2B5EF4-FFF2-40B4-BE49-F238E27FC236}">
                <a16:creationId xmlns:a16="http://schemas.microsoft.com/office/drawing/2014/main" id="{E2B3CD0B-410E-E159-98F7-442D506EC808}"/>
              </a:ext>
            </a:extLst>
          </p:cNvPr>
          <p:cNvPicPr>
            <a:picLocks noChangeAspect="1"/>
          </p:cNvPicPr>
          <p:nvPr/>
        </p:nvPicPr>
        <p:blipFill>
          <a:blip r:embed="rId3"/>
          <a:stretch>
            <a:fillRect/>
          </a:stretch>
        </p:blipFill>
        <p:spPr>
          <a:xfrm>
            <a:off x="556053" y="1720420"/>
            <a:ext cx="3570179" cy="2216813"/>
          </a:xfrm>
          <a:prstGeom prst="rect">
            <a:avLst/>
          </a:prstGeom>
        </p:spPr>
      </p:pic>
      <p:graphicFrame>
        <p:nvGraphicFramePr>
          <p:cNvPr id="4" name="Table 3">
            <a:extLst>
              <a:ext uri="{FF2B5EF4-FFF2-40B4-BE49-F238E27FC236}">
                <a16:creationId xmlns:a16="http://schemas.microsoft.com/office/drawing/2014/main" id="{4743B4FA-F6FE-A390-7B4F-0867F1FE056C}"/>
              </a:ext>
            </a:extLst>
          </p:cNvPr>
          <p:cNvGraphicFramePr>
            <a:graphicFrameLocks noGrp="1"/>
          </p:cNvGraphicFramePr>
          <p:nvPr>
            <p:extLst>
              <p:ext uri="{D42A27DB-BD31-4B8C-83A1-F6EECF244321}">
                <p14:modId xmlns:p14="http://schemas.microsoft.com/office/powerpoint/2010/main" val="3171452901"/>
              </p:ext>
            </p:extLst>
          </p:nvPr>
        </p:nvGraphicFramePr>
        <p:xfrm>
          <a:off x="4609071" y="1705674"/>
          <a:ext cx="6635578" cy="3316224"/>
        </p:xfrm>
        <a:graphic>
          <a:graphicData uri="http://schemas.openxmlformats.org/drawingml/2006/table">
            <a:tbl>
              <a:tblPr firstRow="1" bandRow="1">
                <a:tableStyleId>{7E9639D4-E3E2-4D34-9284-5A2195B3D0D7}</a:tableStyleId>
              </a:tblPr>
              <a:tblGrid>
                <a:gridCol w="1075038">
                  <a:extLst>
                    <a:ext uri="{9D8B030D-6E8A-4147-A177-3AD203B41FA5}">
                      <a16:colId xmlns:a16="http://schemas.microsoft.com/office/drawing/2014/main" val="820806695"/>
                    </a:ext>
                  </a:extLst>
                </a:gridCol>
                <a:gridCol w="1952367">
                  <a:extLst>
                    <a:ext uri="{9D8B030D-6E8A-4147-A177-3AD203B41FA5}">
                      <a16:colId xmlns:a16="http://schemas.microsoft.com/office/drawing/2014/main" val="2446861924"/>
                    </a:ext>
                  </a:extLst>
                </a:gridCol>
                <a:gridCol w="1890584">
                  <a:extLst>
                    <a:ext uri="{9D8B030D-6E8A-4147-A177-3AD203B41FA5}">
                      <a16:colId xmlns:a16="http://schemas.microsoft.com/office/drawing/2014/main" val="4201910805"/>
                    </a:ext>
                  </a:extLst>
                </a:gridCol>
                <a:gridCol w="1717589">
                  <a:extLst>
                    <a:ext uri="{9D8B030D-6E8A-4147-A177-3AD203B41FA5}">
                      <a16:colId xmlns:a16="http://schemas.microsoft.com/office/drawing/2014/main" val="1981374516"/>
                    </a:ext>
                  </a:extLst>
                </a:gridCol>
              </a:tblGrid>
              <a:tr h="354724">
                <a:tc gridSpan="4">
                  <a:txBody>
                    <a:bodyPr/>
                    <a:lstStyle/>
                    <a:p>
                      <a:pPr algn="l" rtl="0"/>
                      <a:r>
                        <a:rPr lang="en-US" sz="2400" dirty="0">
                          <a:effectLst/>
                          <a:latin typeface="Arial" panose="020B0604020202020204" pitchFamily="34" charset="0"/>
                          <a:cs typeface="Arial" panose="020B0604020202020204" pitchFamily="34" charset="0"/>
                        </a:rPr>
                        <a:t>S D S Good Guy</a:t>
                      </a:r>
                    </a:p>
                  </a:txBody>
                  <a:tcPr marL="36576" marR="36576" marT="36576" marB="36576">
                    <a:solidFill>
                      <a:srgbClr val="0033A0"/>
                    </a:solidFill>
                  </a:tcPr>
                </a:tc>
                <a:tc hMerge="1">
                  <a:txBody>
                    <a:bodyPr/>
                    <a:lstStyle/>
                    <a:p>
                      <a:pPr rtl="0"/>
                      <a:r>
                        <a:rPr lang="en-US" dirty="0">
                          <a:effectLst/>
                        </a:rPr>
                        <a:t>S D S Good Guy</a:t>
                      </a:r>
                    </a:p>
                  </a:txBody>
                  <a:tcPr marL="36576" marR="36576" marT="36576" marB="36576"/>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1857460"/>
                  </a:ext>
                </a:extLst>
              </a:tr>
              <a:tr h="553593">
                <a:tc gridSpan="2">
                  <a:txBody>
                    <a:bodyPr/>
                    <a:lstStyle/>
                    <a:p>
                      <a:pPr algn="l" rtl="0"/>
                      <a:r>
                        <a:rPr lang="en-US" sz="2000" dirty="0">
                          <a:effectLst/>
                          <a:latin typeface="Arial" panose="020B0604020202020204" pitchFamily="34" charset="0"/>
                          <a:cs typeface="Arial" panose="020B0604020202020204" pitchFamily="34" charset="0"/>
                        </a:rPr>
                        <a:t>S D S  Bullseye</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dirty="0">
                          <a:effectLst/>
                          <a:latin typeface="Arial" panose="020B0604020202020204" pitchFamily="34" charset="0"/>
                          <a:cs typeface="Arial" panose="020B0604020202020204" pitchFamily="34" charset="0"/>
                        </a:rPr>
                        <a:t>S D S Herman</a:t>
                      </a:r>
                    </a:p>
                    <a:p>
                      <a:pPr algn="l" rtl="0"/>
                      <a:r>
                        <a:rPr lang="en-US" sz="2000" dirty="0">
                          <a:effectLst/>
                          <a:latin typeface="Arial" panose="020B0604020202020204" pitchFamily="34" charset="0"/>
                          <a:cs typeface="Arial" panose="020B0604020202020204" pitchFamily="34" charset="0"/>
                        </a:rPr>
                        <a:t>S D S Ginger</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3120068489"/>
                  </a:ext>
                </a:extLst>
              </a:tr>
              <a:tr h="537210">
                <a:tc gridSpan="2">
                  <a:txBody>
                    <a:bodyPr/>
                    <a:lstStyle/>
                    <a:p>
                      <a:pPr algn="l" rtl="0"/>
                      <a:r>
                        <a:rPr lang="en-US" sz="2000" dirty="0">
                          <a:effectLst/>
                          <a:latin typeface="Arial" panose="020B0604020202020204" pitchFamily="34" charset="0"/>
                          <a:cs typeface="Arial" panose="020B0604020202020204" pitchFamily="34" charset="0"/>
                        </a:rPr>
                        <a:t>S D S  Milkshake </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dirty="0">
                          <a:effectLst/>
                          <a:latin typeface="Arial" panose="020B0604020202020204" pitchFamily="34" charset="0"/>
                          <a:cs typeface="Arial" panose="020B0604020202020204" pitchFamily="34" charset="0"/>
                        </a:rPr>
                        <a:t>S D S Oreo</a:t>
                      </a:r>
                    </a:p>
                    <a:p>
                      <a:pPr algn="l" rtl="0"/>
                      <a:r>
                        <a:rPr lang="en-US" sz="2000" dirty="0">
                          <a:effectLst/>
                          <a:latin typeface="Arial" panose="020B0604020202020204" pitchFamily="34" charset="0"/>
                          <a:cs typeface="Arial" panose="020B0604020202020204" pitchFamily="34" charset="0"/>
                        </a:rPr>
                        <a:t>S D S Buttercup</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635534710"/>
                  </a:ext>
                </a:extLst>
              </a:tr>
              <a:tr h="293713">
                <a:tc>
                  <a:txBody>
                    <a:bodyPr/>
                    <a:lstStyle/>
                    <a:p>
                      <a:pPr rtl="0"/>
                      <a:endParaRPr lang="en-US" sz="2000" dirty="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Actual BW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Adjusted WW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Adjusted YW</a:t>
                      </a:r>
                    </a:p>
                  </a:txBody>
                  <a:tcPr marL="36576" marR="36576" marT="36576" marB="36576">
                    <a:solidFill>
                      <a:schemeClr val="bg1"/>
                    </a:solidFill>
                  </a:tcPr>
                </a:tc>
                <a:extLst>
                  <a:ext uri="{0D108BD9-81ED-4DB2-BD59-A6C34878D82A}">
                    <a16:rowId xmlns:a16="http://schemas.microsoft.com/office/drawing/2014/main" val="3030556780"/>
                  </a:ext>
                </a:extLst>
              </a:tr>
              <a:tr h="329959">
                <a:tc>
                  <a:txBody>
                    <a:bodyPr/>
                    <a:lstStyle/>
                    <a:p>
                      <a:pPr rtl="0"/>
                      <a:endParaRPr lang="en-US" sz="2000" dirty="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65</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686</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1228</a:t>
                      </a:r>
                    </a:p>
                  </a:txBody>
                  <a:tcPr marL="36576" marR="36576" marT="36576" marB="36576">
                    <a:solidFill>
                      <a:schemeClr val="bg1"/>
                    </a:solidFill>
                  </a:tcPr>
                </a:tc>
                <a:extLst>
                  <a:ext uri="{0D108BD9-81ED-4DB2-BD59-A6C34878D82A}">
                    <a16:rowId xmlns:a16="http://schemas.microsoft.com/office/drawing/2014/main" val="2312087521"/>
                  </a:ext>
                </a:extLst>
              </a:tr>
              <a:tr h="329959">
                <a:tc>
                  <a:txBody>
                    <a:bodyPr/>
                    <a:lstStyle/>
                    <a:p>
                      <a:pPr rtl="0"/>
                      <a:r>
                        <a:rPr lang="en-US" sz="2000" b="1" dirty="0">
                          <a:effectLst/>
                          <a:latin typeface="Arial" panose="020B0604020202020204" pitchFamily="34" charset="0"/>
                          <a:cs typeface="Arial" panose="020B0604020202020204" pitchFamily="34" charset="0"/>
                        </a:rPr>
                        <a:t>BW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WW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Milk</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Marbling</a:t>
                      </a:r>
                    </a:p>
                  </a:txBody>
                  <a:tcPr marL="36576" marR="36576" marT="36576" marB="36576">
                    <a:solidFill>
                      <a:schemeClr val="bg1"/>
                    </a:solidFill>
                  </a:tcPr>
                </a:tc>
                <a:extLst>
                  <a:ext uri="{0D108BD9-81ED-4DB2-BD59-A6C34878D82A}">
                    <a16:rowId xmlns:a16="http://schemas.microsoft.com/office/drawing/2014/main" val="2134425788"/>
                  </a:ext>
                </a:extLst>
              </a:tr>
              <a:tr h="329959">
                <a:tc>
                  <a:txBody>
                    <a:bodyPr/>
                    <a:lstStyle/>
                    <a:p>
                      <a:pPr rtl="0"/>
                      <a:r>
                        <a:rPr lang="en-US" sz="2000" dirty="0">
                          <a:effectLst/>
                          <a:latin typeface="Arial" panose="020B0604020202020204" pitchFamily="34" charset="0"/>
                          <a:cs typeface="Arial" panose="020B0604020202020204" pitchFamily="34" charset="0"/>
                        </a:rPr>
                        <a:t>-1.7</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57</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41</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0.62</a:t>
                      </a:r>
                    </a:p>
                  </a:txBody>
                  <a:tcPr marL="36576" marR="36576" marT="36576" marB="36576">
                    <a:solidFill>
                      <a:schemeClr val="bg1"/>
                    </a:solidFill>
                  </a:tcPr>
                </a:tc>
                <a:extLst>
                  <a:ext uri="{0D108BD9-81ED-4DB2-BD59-A6C34878D82A}">
                    <a16:rowId xmlns:a16="http://schemas.microsoft.com/office/drawing/2014/main" val="234455579"/>
                  </a:ext>
                </a:extLst>
              </a:tr>
            </a:tbl>
          </a:graphicData>
        </a:graphic>
      </p:graphicFrame>
      <p:sp>
        <p:nvSpPr>
          <p:cNvPr id="15" name="Arrow: Right 21">
            <a:extLst>
              <a:ext uri="{FF2B5EF4-FFF2-40B4-BE49-F238E27FC236}">
                <a16:creationId xmlns:a16="http://schemas.microsoft.com/office/drawing/2014/main" id="{EDC20F2D-2D56-C751-C744-3C2C7D55A44B}"/>
              </a:ext>
              <a:ext uri="{C183D7F6-B498-43B3-948B-1728B52AA6E4}">
                <adec:decorative xmlns:adec="http://schemas.microsoft.com/office/drawing/2017/decorative" val="1"/>
              </a:ext>
            </a:extLst>
          </p:cNvPr>
          <p:cNvSpPr/>
          <p:nvPr/>
        </p:nvSpPr>
        <p:spPr>
          <a:xfrm>
            <a:off x="3792488" y="2106905"/>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11">
            <a:extLst>
              <a:ext uri="{FF2B5EF4-FFF2-40B4-BE49-F238E27FC236}">
                <a16:creationId xmlns:a16="http://schemas.microsoft.com/office/drawing/2014/main" id="{312B48DD-DA99-57F6-7DB6-936834B0DA8D}"/>
              </a:ext>
              <a:ext uri="{C183D7F6-B498-43B3-948B-1728B52AA6E4}">
                <adec:decorative xmlns:adec="http://schemas.microsoft.com/office/drawing/2017/decorative" val="1"/>
              </a:ext>
            </a:extLst>
          </p:cNvPr>
          <p:cNvSpPr/>
          <p:nvPr/>
        </p:nvSpPr>
        <p:spPr>
          <a:xfrm>
            <a:off x="3755418" y="3120571"/>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21">
            <a:extLst>
              <a:ext uri="{FF2B5EF4-FFF2-40B4-BE49-F238E27FC236}">
                <a16:creationId xmlns:a16="http://schemas.microsoft.com/office/drawing/2014/main" id="{6B03C3C3-AAF2-F62E-8367-310ECE7F07BD}"/>
              </a:ext>
              <a:ext uri="{C183D7F6-B498-43B3-948B-1728B52AA6E4}">
                <adec:decorative xmlns:adec="http://schemas.microsoft.com/office/drawing/2017/decorative" val="1"/>
              </a:ext>
            </a:extLst>
          </p:cNvPr>
          <p:cNvSpPr/>
          <p:nvPr/>
        </p:nvSpPr>
        <p:spPr>
          <a:xfrm>
            <a:off x="6792098" y="2243233"/>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0">
            <a:extLst>
              <a:ext uri="{FF2B5EF4-FFF2-40B4-BE49-F238E27FC236}">
                <a16:creationId xmlns:a16="http://schemas.microsoft.com/office/drawing/2014/main" id="{237E1749-A856-727E-DDFA-F55F03F5C84F}"/>
              </a:ext>
              <a:ext uri="{C183D7F6-B498-43B3-948B-1728B52AA6E4}">
                <adec:decorative xmlns:adec="http://schemas.microsoft.com/office/drawing/2017/decorative" val="1"/>
              </a:ext>
            </a:extLst>
          </p:cNvPr>
          <p:cNvSpPr/>
          <p:nvPr/>
        </p:nvSpPr>
        <p:spPr>
          <a:xfrm>
            <a:off x="6792098" y="2977978"/>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Arrow: Right 14">
            <a:extLst>
              <a:ext uri="{FF2B5EF4-FFF2-40B4-BE49-F238E27FC236}">
                <a16:creationId xmlns:a16="http://schemas.microsoft.com/office/drawing/2014/main" id="{C3B8A866-F38A-737D-049F-9B567D5DDB5A}"/>
              </a:ext>
              <a:ext uri="{C183D7F6-B498-43B3-948B-1728B52AA6E4}">
                <adec:decorative xmlns:adec="http://schemas.microsoft.com/office/drawing/2017/decorative" val="1"/>
              </a:ext>
            </a:extLst>
          </p:cNvPr>
          <p:cNvSpPr/>
          <p:nvPr/>
        </p:nvSpPr>
        <p:spPr>
          <a:xfrm rot="5400000" flipV="1">
            <a:off x="5685918" y="3441648"/>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7">
            <a:extLst>
              <a:ext uri="{FF2B5EF4-FFF2-40B4-BE49-F238E27FC236}">
                <a16:creationId xmlns:a16="http://schemas.microsoft.com/office/drawing/2014/main" id="{2B754BD4-CB90-003C-375B-1EF732A44B8D}"/>
              </a:ext>
              <a:ext uri="{C183D7F6-B498-43B3-948B-1728B52AA6E4}">
                <adec:decorative xmlns:adec="http://schemas.microsoft.com/office/drawing/2017/decorative" val="1"/>
              </a:ext>
            </a:extLst>
          </p:cNvPr>
          <p:cNvSpPr/>
          <p:nvPr/>
        </p:nvSpPr>
        <p:spPr>
          <a:xfrm rot="5400000" flipV="1">
            <a:off x="7716564" y="3455707"/>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8">
            <a:extLst>
              <a:ext uri="{FF2B5EF4-FFF2-40B4-BE49-F238E27FC236}">
                <a16:creationId xmlns:a16="http://schemas.microsoft.com/office/drawing/2014/main" id="{B439740E-C02E-A3E3-FA5B-F9B71A1DAFDE}"/>
              </a:ext>
              <a:ext uri="{C183D7F6-B498-43B3-948B-1728B52AA6E4}">
                <adec:decorative xmlns:adec="http://schemas.microsoft.com/office/drawing/2017/decorative" val="1"/>
              </a:ext>
            </a:extLst>
          </p:cNvPr>
          <p:cNvSpPr/>
          <p:nvPr/>
        </p:nvSpPr>
        <p:spPr>
          <a:xfrm rot="5400000" flipV="1">
            <a:off x="9644218" y="3456351"/>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9">
            <a:extLst>
              <a:ext uri="{FF2B5EF4-FFF2-40B4-BE49-F238E27FC236}">
                <a16:creationId xmlns:a16="http://schemas.microsoft.com/office/drawing/2014/main" id="{0683D34E-61A5-4297-1694-F7916185ABE9}"/>
              </a:ext>
              <a:ext uri="{C183D7F6-B498-43B3-948B-1728B52AA6E4}">
                <adec:decorative xmlns:adec="http://schemas.microsoft.com/office/drawing/2017/decorative" val="1"/>
              </a:ext>
            </a:extLst>
          </p:cNvPr>
          <p:cNvSpPr/>
          <p:nvPr/>
        </p:nvSpPr>
        <p:spPr>
          <a:xfrm rot="16200000">
            <a:off x="7635950" y="4925275"/>
            <a:ext cx="401754" cy="513698"/>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20">
            <a:extLst>
              <a:ext uri="{FF2B5EF4-FFF2-40B4-BE49-F238E27FC236}">
                <a16:creationId xmlns:a16="http://schemas.microsoft.com/office/drawing/2014/main" id="{C6BE7AEE-4F4E-A2C0-3EAD-4592F3313737}"/>
              </a:ext>
              <a:ext uri="{C183D7F6-B498-43B3-948B-1728B52AA6E4}">
                <adec:decorative xmlns:adec="http://schemas.microsoft.com/office/drawing/2017/decorative" val="1"/>
              </a:ext>
            </a:extLst>
          </p:cNvPr>
          <p:cNvSpPr/>
          <p:nvPr/>
        </p:nvSpPr>
        <p:spPr>
          <a:xfrm rot="16200000">
            <a:off x="9649940" y="4931030"/>
            <a:ext cx="391049" cy="500010"/>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763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17" grpId="0" animBg="1"/>
      <p:bldP spid="16"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72A1F-BA54-7FB8-BBF6-4D9AD40AD832}"/>
              </a:ext>
            </a:extLst>
          </p:cNvPr>
          <p:cNvSpPr>
            <a:spLocks noGrp="1"/>
          </p:cNvSpPr>
          <p:nvPr>
            <p:ph type="title"/>
          </p:nvPr>
        </p:nvSpPr>
        <p:spPr/>
        <p:txBody>
          <a:bodyPr/>
          <a:lstStyle/>
          <a:p>
            <a:r>
              <a:rPr lang="en-US" dirty="0"/>
              <a:t>Let’s Build Our Herd</a:t>
            </a:r>
          </a:p>
        </p:txBody>
      </p:sp>
      <p:pic>
        <p:nvPicPr>
          <p:cNvPr id="5" name="Picture 4" descr="four black cattle in field ">
            <a:extLst>
              <a:ext uri="{FF2B5EF4-FFF2-40B4-BE49-F238E27FC236}">
                <a16:creationId xmlns:a16="http://schemas.microsoft.com/office/drawing/2014/main" id="{CDA8D8DA-99A2-95AE-EB9B-120B2E2C0B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967" y="1610004"/>
            <a:ext cx="4238243" cy="2825496"/>
          </a:xfrm>
          <a:prstGeom prst="rect">
            <a:avLst/>
          </a:prstGeom>
        </p:spPr>
      </p:pic>
      <p:pic>
        <p:nvPicPr>
          <p:cNvPr id="6" name="Picture 5" descr="red and white cows in front of a log pile">
            <a:extLst>
              <a:ext uri="{FF2B5EF4-FFF2-40B4-BE49-F238E27FC236}">
                <a16:creationId xmlns:a16="http://schemas.microsoft.com/office/drawing/2014/main" id="{778D3313-F5EF-914C-FE15-8364553CEE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1290" y="3111901"/>
            <a:ext cx="4042762" cy="2695174"/>
          </a:xfrm>
          <a:prstGeom prst="rect">
            <a:avLst/>
          </a:prstGeom>
        </p:spPr>
      </p:pic>
      <p:pic>
        <p:nvPicPr>
          <p:cNvPr id="4" name="Picture 3" descr="red and white cattle">
            <a:extLst>
              <a:ext uri="{FF2B5EF4-FFF2-40B4-BE49-F238E27FC236}">
                <a16:creationId xmlns:a16="http://schemas.microsoft.com/office/drawing/2014/main" id="{C2B9AF3D-33B7-06DF-4516-DCD1DD7C89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86015" y="1597647"/>
            <a:ext cx="4242708" cy="2828472"/>
          </a:xfrm>
          <a:prstGeom prst="rect">
            <a:avLst/>
          </a:prstGeom>
        </p:spPr>
      </p:pic>
    </p:spTree>
    <p:extLst>
      <p:ext uri="{BB962C8B-B14F-4D97-AF65-F5344CB8AC3E}">
        <p14:creationId xmlns:p14="http://schemas.microsoft.com/office/powerpoint/2010/main" val="42228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F6E6-021B-DD00-B313-A3DF90DED8EE}"/>
              </a:ext>
            </a:extLst>
          </p:cNvPr>
          <p:cNvSpPr>
            <a:spLocks noGrp="1"/>
          </p:cNvSpPr>
          <p:nvPr>
            <p:ph type="title"/>
          </p:nvPr>
        </p:nvSpPr>
        <p:spPr/>
        <p:txBody>
          <a:bodyPr/>
          <a:lstStyle/>
          <a:p>
            <a:r>
              <a:rPr lang="en-US" dirty="0"/>
              <a:t>Building Our Herd</a:t>
            </a:r>
          </a:p>
        </p:txBody>
      </p:sp>
      <p:pic>
        <p:nvPicPr>
          <p:cNvPr id="7" name="Picture 6" descr="Red and white bull with horns">
            <a:extLst>
              <a:ext uri="{FF2B5EF4-FFF2-40B4-BE49-F238E27FC236}">
                <a16:creationId xmlns:a16="http://schemas.microsoft.com/office/drawing/2014/main" id="{5EB83D14-8ADC-347D-9716-EDE90BFD4568}"/>
              </a:ext>
            </a:extLst>
          </p:cNvPr>
          <p:cNvPicPr>
            <a:picLocks noChangeAspect="1"/>
          </p:cNvPicPr>
          <p:nvPr/>
        </p:nvPicPr>
        <p:blipFill>
          <a:blip r:embed="rId3" cstate="screen">
            <a:extLst>
              <a:ext uri="{28A0092B-C50C-407E-A947-70E740481C1C}">
                <a14:useLocalDpi xmlns:a14="http://schemas.microsoft.com/office/drawing/2010/main"/>
              </a:ext>
            </a:extLst>
          </a:blip>
          <a:srcRect l="618" r="618"/>
          <a:stretch/>
        </p:blipFill>
        <p:spPr>
          <a:xfrm>
            <a:off x="891570" y="1594571"/>
            <a:ext cx="2798770" cy="1877406"/>
          </a:xfrm>
          <a:prstGeom prst="rect">
            <a:avLst/>
          </a:prstGeom>
        </p:spPr>
      </p:pic>
      <p:sp>
        <p:nvSpPr>
          <p:cNvPr id="4" name="TextBox 3">
            <a:extLst>
              <a:ext uri="{FF2B5EF4-FFF2-40B4-BE49-F238E27FC236}">
                <a16:creationId xmlns:a16="http://schemas.microsoft.com/office/drawing/2014/main" id="{9B8D76BA-2810-C2DD-AF0E-43A3EEE4B616}"/>
              </a:ext>
            </a:extLst>
          </p:cNvPr>
          <p:cNvSpPr txBox="1"/>
          <p:nvPr/>
        </p:nvSpPr>
        <p:spPr>
          <a:xfrm>
            <a:off x="3892378" y="1631449"/>
            <a:ext cx="4460789" cy="1828257"/>
          </a:xfrm>
          <a:prstGeom prst="rect">
            <a:avLst/>
          </a:prstGeom>
          <a:noFill/>
        </p:spPr>
        <p:txBody>
          <a:bodyPr wrap="square" rtlCol="0">
            <a:spAutoFit/>
          </a:bodyPr>
          <a:lstStyle/>
          <a:p>
            <a:pPr marL="0" marR="0">
              <a:lnSpc>
                <a:spcPct val="107000"/>
              </a:lnSpc>
              <a:spcBef>
                <a:spcPts val="0"/>
              </a:spcBef>
              <a:spcAft>
                <a:spcPts val="800"/>
              </a:spcAft>
            </a:pPr>
            <a:r>
              <a:rPr lang="en-US" sz="2800" b="1" dirty="0">
                <a:effectLst/>
                <a:latin typeface="Arial" panose="020B0604020202020204" pitchFamily="34" charset="0"/>
                <a:ea typeface="Calibri" panose="020F0502020204030204" pitchFamily="34" charset="0"/>
                <a:cs typeface="Arial" panose="020B0604020202020204" pitchFamily="34" charset="0"/>
              </a:rPr>
              <a:t>CLOVER </a:t>
            </a:r>
            <a:r>
              <a:rPr lang="en-US" sz="2800" b="1" dirty="0" err="1">
                <a:effectLst/>
                <a:latin typeface="Arial" panose="020B0604020202020204" pitchFamily="34" charset="0"/>
                <a:ea typeface="Calibri" panose="020F0502020204030204" pitchFamily="34" charset="0"/>
                <a:cs typeface="Arial" panose="020B0604020202020204" pitchFamily="34" charset="0"/>
              </a:rPr>
              <a:t>Herf</a:t>
            </a:r>
            <a:r>
              <a:rPr lang="en-US" sz="2800" b="1" dirty="0">
                <a:effectLst/>
                <a:latin typeface="Arial" panose="020B0604020202020204" pitchFamily="34" charset="0"/>
                <a:ea typeface="Calibri" panose="020F0502020204030204" pitchFamily="34" charset="0"/>
                <a:cs typeface="Arial" panose="020B0604020202020204" pitchFamily="34" charset="0"/>
              </a:rPr>
              <a:t> 253</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Arial" panose="020B0604020202020204" pitchFamily="34" charset="0"/>
                <a:ea typeface="Calibri" panose="020F0502020204030204" pitchFamily="34" charset="0"/>
                <a:cs typeface="Arial" panose="020B0604020202020204" pitchFamily="34" charset="0"/>
              </a:rPr>
              <a:t>Breed:</a:t>
            </a:r>
            <a:r>
              <a:rPr lang="en-US" sz="1800" dirty="0">
                <a:effectLst/>
                <a:latin typeface="Arial" panose="020B0604020202020204" pitchFamily="34" charset="0"/>
                <a:ea typeface="Calibri" panose="020F0502020204030204" pitchFamily="34" charset="0"/>
                <a:cs typeface="Arial" panose="020B0604020202020204" pitchFamily="34" charset="0"/>
              </a:rPr>
              <a:t> Hereford</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Horns</a:t>
            </a:r>
            <a:r>
              <a:rPr lang="en-US" sz="1800" dirty="0">
                <a:effectLst/>
                <a:latin typeface="Arial" panose="020B0604020202020204" pitchFamily="34" charset="0"/>
                <a:ea typeface="Calibri" panose="020F0502020204030204" pitchFamily="34" charset="0"/>
                <a:cs typeface="Arial" panose="020B0604020202020204" pitchFamily="34" charset="0"/>
              </a:rPr>
              <a:t> (HH)</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Color:</a:t>
            </a:r>
            <a:r>
              <a:rPr lang="en-US" sz="1800" dirty="0">
                <a:effectLst/>
                <a:latin typeface="Arial" panose="020B0604020202020204" pitchFamily="34" charset="0"/>
                <a:ea typeface="Calibri" panose="020F0502020204030204" pitchFamily="34" charset="0"/>
                <a:cs typeface="Arial" panose="020B0604020202020204" pitchFamily="34" charset="0"/>
              </a:rPr>
              <a:t> Red (bb)</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crest, dewlap (FF)</a:t>
            </a:r>
            <a:endParaRPr lang="en-US" dirty="0">
              <a:solidFill>
                <a:srgbClr val="0033A0"/>
              </a:solidFill>
              <a:latin typeface="Arial" panose="020B0604020202020204" pitchFamily="34" charset="0"/>
              <a:cs typeface="Arial" panose="020B0604020202020204" pitchFamily="34" charset="0"/>
            </a:endParaRPr>
          </a:p>
        </p:txBody>
      </p:sp>
      <p:sp>
        <p:nvSpPr>
          <p:cNvPr id="8" name="Arrow: Right 2">
            <a:extLst>
              <a:ext uri="{FF2B5EF4-FFF2-40B4-BE49-F238E27FC236}">
                <a16:creationId xmlns:a16="http://schemas.microsoft.com/office/drawing/2014/main" id="{AD272904-5832-D4C5-F9B7-975BA1EDB96A}"/>
              </a:ext>
              <a:ext uri="{C183D7F6-B498-43B3-948B-1728B52AA6E4}">
                <adec:decorative xmlns:adec="http://schemas.microsoft.com/office/drawing/2017/decorative" val="1"/>
              </a:ext>
            </a:extLst>
          </p:cNvPr>
          <p:cNvSpPr>
            <a:spLocks noChangeAspect="1"/>
          </p:cNvSpPr>
          <p:nvPr/>
        </p:nvSpPr>
        <p:spPr>
          <a:xfrm flipH="1">
            <a:off x="8302865" y="2879123"/>
            <a:ext cx="1234440" cy="619436"/>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black cow with white face">
            <a:extLst>
              <a:ext uri="{FF2B5EF4-FFF2-40B4-BE49-F238E27FC236}">
                <a16:creationId xmlns:a16="http://schemas.microsoft.com/office/drawing/2014/main" id="{EA38528B-21FA-89BB-158F-E1D019D9130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888978" y="3696795"/>
            <a:ext cx="2818050" cy="2114175"/>
          </a:xfrm>
          <a:prstGeom prst="rect">
            <a:avLst/>
          </a:prstGeom>
          <a:noFill/>
          <a:ln>
            <a:noFill/>
          </a:ln>
        </p:spPr>
      </p:pic>
      <p:sp>
        <p:nvSpPr>
          <p:cNvPr id="5" name="TextBox 4">
            <a:extLst>
              <a:ext uri="{FF2B5EF4-FFF2-40B4-BE49-F238E27FC236}">
                <a16:creationId xmlns:a16="http://schemas.microsoft.com/office/drawing/2014/main" id="{4BFB5D01-CE27-7EF2-3090-F07DA3EC262E}"/>
              </a:ext>
            </a:extLst>
          </p:cNvPr>
          <p:cNvSpPr txBox="1"/>
          <p:nvPr/>
        </p:nvSpPr>
        <p:spPr>
          <a:xfrm>
            <a:off x="3954163" y="3757153"/>
            <a:ext cx="4596714" cy="1828257"/>
          </a:xfrm>
          <a:prstGeom prst="rect">
            <a:avLst/>
          </a:prstGeom>
          <a:noFill/>
        </p:spPr>
        <p:txBody>
          <a:bodyPr wrap="square" rtlCol="0">
            <a:spAutoFit/>
          </a:bodyPr>
          <a:lstStyle/>
          <a:p>
            <a:pPr marL="0" marR="0">
              <a:lnSpc>
                <a:spcPct val="107000"/>
              </a:lnSpc>
              <a:spcBef>
                <a:spcPts val="0"/>
              </a:spcBef>
              <a:spcAft>
                <a:spcPts val="800"/>
              </a:spcAft>
              <a:tabLst>
                <a:tab pos="2971800" algn="ctr"/>
              </a:tabLst>
            </a:pPr>
            <a:r>
              <a:rPr lang="en-US" sz="2800" b="1" dirty="0">
                <a:effectLst/>
                <a:latin typeface="Arial" panose="020B0604020202020204" pitchFamily="34" charset="0"/>
                <a:ea typeface="Calibri" panose="020F0502020204030204" pitchFamily="34" charset="0"/>
                <a:cs typeface="Arial" panose="020B0604020202020204" pitchFamily="34" charset="0"/>
              </a:rPr>
              <a:t>CLOVER </a:t>
            </a:r>
            <a:r>
              <a:rPr lang="en-US" sz="2800" b="1" dirty="0" err="1">
                <a:effectLst/>
                <a:latin typeface="Arial" panose="020B0604020202020204" pitchFamily="34" charset="0"/>
                <a:ea typeface="Calibri" panose="020F0502020204030204" pitchFamily="34" charset="0"/>
                <a:cs typeface="Arial" panose="020B0604020202020204" pitchFamily="34" charset="0"/>
              </a:rPr>
              <a:t>AngX</a:t>
            </a:r>
            <a:r>
              <a:rPr lang="en-US" sz="2800" b="1" dirty="0">
                <a:effectLst/>
                <a:latin typeface="Arial" panose="020B0604020202020204" pitchFamily="34" charset="0"/>
                <a:ea typeface="Calibri" panose="020F0502020204030204" pitchFamily="34" charset="0"/>
                <a:cs typeface="Arial" panose="020B0604020202020204" pitchFamily="34" charset="0"/>
              </a:rPr>
              <a:t> 483</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Arial" panose="020B0604020202020204" pitchFamily="34" charset="0"/>
                <a:ea typeface="Calibri" panose="020F0502020204030204" pitchFamily="34" charset="0"/>
                <a:cs typeface="Arial" panose="020B0604020202020204" pitchFamily="34" charset="0"/>
              </a:rPr>
              <a:t>Breed:</a:t>
            </a:r>
            <a:r>
              <a:rPr lang="en-US" sz="1800" dirty="0">
                <a:effectLst/>
                <a:latin typeface="Arial" panose="020B0604020202020204" pitchFamily="34" charset="0"/>
                <a:ea typeface="Calibri" panose="020F0502020204030204" pitchFamily="34" charset="0"/>
                <a:cs typeface="Arial" panose="020B0604020202020204" pitchFamily="34" charset="0"/>
              </a:rPr>
              <a:t> Angus Hereford Cross</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Polled</a:t>
            </a:r>
            <a:r>
              <a:rPr lang="en-US" b="1" dirty="0">
                <a:latin typeface="Arial" panose="020B0604020202020204" pitchFamily="34" charset="0"/>
                <a:ea typeface="Calibri" panose="020F0502020204030204" pitchFamily="34" charset="0"/>
                <a:cs typeface="Arial" panose="020B0604020202020204" pitchFamily="34" charset="0"/>
              </a:rPr>
              <a:t> (no horns) </a:t>
            </a:r>
            <a:r>
              <a:rPr lang="en-US" sz="1800" dirty="0">
                <a:effectLst/>
                <a:latin typeface="Arial" panose="020B0604020202020204" pitchFamily="34" charset="0"/>
                <a:ea typeface="Calibri" panose="020F0502020204030204" pitchFamily="34" charset="0"/>
                <a:cs typeface="Arial" panose="020B0604020202020204" pitchFamily="34" charset="0"/>
              </a:rPr>
              <a:t>(</a:t>
            </a:r>
            <a:r>
              <a:rPr lang="en-US" sz="1800" dirty="0" err="1">
                <a:effectLst/>
                <a:latin typeface="Arial" panose="020B0604020202020204" pitchFamily="34" charset="0"/>
                <a:ea typeface="Calibri" panose="020F0502020204030204" pitchFamily="34" charset="0"/>
                <a:cs typeface="Arial" panose="020B0604020202020204" pitchFamily="34" charset="0"/>
              </a:rPr>
              <a:t>hh</a:t>
            </a:r>
            <a:r>
              <a:rPr lang="en-US" sz="1800" dirty="0">
                <a:effectLst/>
                <a:latin typeface="Arial" panose="020B0604020202020204" pitchFamily="34" charset="0"/>
                <a:ea typeface="Calibri" panose="020F0502020204030204" pitchFamily="34" charset="0"/>
                <a:cs typeface="Arial" panose="020B0604020202020204" pitchFamily="34" charset="0"/>
              </a:rPr>
              <a:t>)</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Color:</a:t>
            </a:r>
            <a:r>
              <a:rPr lang="en-US" sz="1800" dirty="0">
                <a:effectLst/>
                <a:latin typeface="Arial" panose="020B0604020202020204" pitchFamily="34" charset="0"/>
                <a:ea typeface="Calibri" panose="020F0502020204030204" pitchFamily="34" charset="0"/>
                <a:cs typeface="Arial" panose="020B0604020202020204" pitchFamily="34" charset="0"/>
              </a:rPr>
              <a:t> Black (Bb)</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(Ff)</a:t>
            </a:r>
            <a:endParaRPr lang="en-US" dirty="0">
              <a:solidFill>
                <a:srgbClr val="0033A0"/>
              </a:solidFill>
              <a:latin typeface="Arial" panose="020B0604020202020204" pitchFamily="34" charset="0"/>
              <a:cs typeface="Arial" panose="020B0604020202020204" pitchFamily="34" charset="0"/>
            </a:endParaRPr>
          </a:p>
        </p:txBody>
      </p:sp>
      <p:sp>
        <p:nvSpPr>
          <p:cNvPr id="9" name="Arrow: Right 8">
            <a:extLst>
              <a:ext uri="{FF2B5EF4-FFF2-40B4-BE49-F238E27FC236}">
                <a16:creationId xmlns:a16="http://schemas.microsoft.com/office/drawing/2014/main" id="{02B3344F-F26B-D770-42BD-4B22CB9983E8}"/>
              </a:ext>
              <a:ext uri="{C183D7F6-B498-43B3-948B-1728B52AA6E4}">
                <adec:decorative xmlns:adec="http://schemas.microsoft.com/office/drawing/2017/decorative" val="1"/>
              </a:ext>
            </a:extLst>
          </p:cNvPr>
          <p:cNvSpPr/>
          <p:nvPr/>
        </p:nvSpPr>
        <p:spPr>
          <a:xfrm flipH="1">
            <a:off x="6799947" y="5096786"/>
            <a:ext cx="1234440" cy="620457"/>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09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2</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3185387508"/>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9773265" y="3608439"/>
            <a:ext cx="1769530" cy="806367"/>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9773265" y="4513006"/>
            <a:ext cx="1747131" cy="716772"/>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68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3</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3239330322"/>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mpd="sng">
                      <a:noFill/>
                    </a:lnL>
                    <a:lnT w="12700" cmpd="sng">
                      <a:noFill/>
                    </a:lnT>
                    <a:noFill/>
                  </a:tcPr>
                </a:tc>
                <a:tc rowSpan="2" h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lnT w="12700" cmpd="sng">
                      <a:noFill/>
                    </a:lnT>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9783097" y="2871019"/>
            <a:ext cx="1747131" cy="648929"/>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8996516" y="3578943"/>
            <a:ext cx="747252" cy="1691147"/>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568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4</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4206908096"/>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mpd="sng">
                      <a:noFill/>
                    </a:lnL>
                    <a:lnT w="12700" cmpd="sng">
                      <a:noFill/>
                    </a:lnT>
                    <a:noFill/>
                  </a:tcPr>
                </a:tc>
                <a:tc rowSpan="2" h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lnT w="12700" cmpd="sng">
                      <a:noFill/>
                    </a:lnT>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9773920" y="2875280"/>
            <a:ext cx="894079" cy="2394811"/>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168A9AE-D42D-E7E5-5FB8-E40AB55CBB4C}"/>
              </a:ext>
            </a:extLst>
          </p:cNvPr>
          <p:cNvSpPr txBox="1"/>
          <p:nvPr/>
        </p:nvSpPr>
        <p:spPr>
          <a:xfrm>
            <a:off x="9733280" y="2875280"/>
            <a:ext cx="883920" cy="1077218"/>
          </a:xfrm>
          <a:prstGeom prst="rect">
            <a:avLst/>
          </a:prstGeom>
          <a:noFill/>
        </p:spPr>
        <p:txBody>
          <a:bodyPr wrap="square" rtlCol="0">
            <a:spAutoFit/>
          </a:bodyPr>
          <a:lstStyle/>
          <a:p>
            <a:pPr algn="ctr"/>
            <a:r>
              <a:rPr lang="en-US" sz="2400" b="1" dirty="0">
                <a:solidFill>
                  <a:srgbClr val="0033A0"/>
                </a:solidFill>
                <a:latin typeface="Arial" panose="020B0604020202020204" pitchFamily="34" charset="0"/>
                <a:cs typeface="Arial" panose="020B0604020202020204" pitchFamily="34" charset="0"/>
              </a:rPr>
              <a:t>Odd</a:t>
            </a:r>
            <a:br>
              <a:rPr lang="en-US" sz="2400" dirty="0">
                <a:solidFill>
                  <a:srgbClr val="0033A0"/>
                </a:solidFill>
                <a:latin typeface="Arial" panose="020B0604020202020204" pitchFamily="34" charset="0"/>
                <a:cs typeface="Arial" panose="020B0604020202020204" pitchFamily="34" charset="0"/>
              </a:rPr>
            </a:br>
            <a:r>
              <a:rPr lang="en-US" sz="40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10707757" y="2871019"/>
            <a:ext cx="822471" cy="2403346"/>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2939D30-AE1C-C13B-9DB1-5984E74A0FF8}"/>
              </a:ext>
            </a:extLst>
          </p:cNvPr>
          <p:cNvSpPr txBox="1"/>
          <p:nvPr/>
        </p:nvSpPr>
        <p:spPr>
          <a:xfrm>
            <a:off x="10617200" y="2885440"/>
            <a:ext cx="985520" cy="1077218"/>
          </a:xfrm>
          <a:prstGeom prst="rect">
            <a:avLst/>
          </a:prstGeom>
          <a:noFill/>
        </p:spPr>
        <p:txBody>
          <a:bodyPr wrap="square" rtlCol="0">
            <a:spAutoFit/>
          </a:bodyPr>
          <a:lstStyle/>
          <a:p>
            <a:pPr algn="ctr"/>
            <a:r>
              <a:rPr lang="en-US" sz="2400" b="1" dirty="0">
                <a:solidFill>
                  <a:srgbClr val="0033A0"/>
                </a:solidFill>
                <a:latin typeface="Arial" panose="020B0604020202020204" pitchFamily="34" charset="0"/>
                <a:cs typeface="Arial" panose="020B0604020202020204" pitchFamily="34" charset="0"/>
              </a:rPr>
              <a:t>Even</a:t>
            </a:r>
            <a:br>
              <a:rPr lang="en-US" sz="2400" dirty="0">
                <a:solidFill>
                  <a:srgbClr val="0033A0"/>
                </a:solidFill>
                <a:latin typeface="Arial" panose="020B0604020202020204" pitchFamily="34" charset="0"/>
                <a:cs typeface="Arial" panose="020B0604020202020204" pitchFamily="34" charset="0"/>
              </a:rPr>
            </a:br>
            <a:r>
              <a:rPr lang="en-US" sz="40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Tree>
    <p:extLst>
      <p:ext uri="{BB962C8B-B14F-4D97-AF65-F5344CB8AC3E}">
        <p14:creationId xmlns:p14="http://schemas.microsoft.com/office/powerpoint/2010/main" val="997139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5</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3813793156"/>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mpd="sng">
                      <a:noFill/>
                    </a:lnL>
                    <a:lnT w="12700" cmpd="sng">
                      <a:noFill/>
                    </a:lnT>
                    <a:noFill/>
                  </a:tcPr>
                </a:tc>
                <a:tc rowSpan="2" h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lnT w="12700" cmpd="sng">
                      <a:noFill/>
                    </a:lnT>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9001760" y="3566159"/>
            <a:ext cx="2540000" cy="894081"/>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168A9AE-D42D-E7E5-5FB8-E40AB55CBB4C}"/>
              </a:ext>
            </a:extLst>
          </p:cNvPr>
          <p:cNvSpPr txBox="1"/>
          <p:nvPr/>
        </p:nvSpPr>
        <p:spPr>
          <a:xfrm>
            <a:off x="9052560" y="3749040"/>
            <a:ext cx="2052320" cy="584775"/>
          </a:xfrm>
          <a:prstGeom prst="rect">
            <a:avLst/>
          </a:prstGeom>
          <a:noFill/>
        </p:spPr>
        <p:txBody>
          <a:bodyPr wrap="square" rtlCol="0">
            <a:spAutoFit/>
          </a:bodyPr>
          <a:lstStyle/>
          <a:p>
            <a:r>
              <a:rPr lang="en-US" sz="3200" b="1" dirty="0">
                <a:solidFill>
                  <a:srgbClr val="0033A0"/>
                </a:solidFill>
                <a:latin typeface="Arial" panose="020B0604020202020204" pitchFamily="34" charset="0"/>
                <a:cs typeface="Arial" panose="020B0604020202020204" pitchFamily="34" charset="0"/>
              </a:rPr>
              <a:t>Odd </a:t>
            </a:r>
            <a:r>
              <a:rPr lang="en-US" sz="32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9001761" y="4490719"/>
            <a:ext cx="2528468" cy="783645"/>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00E779E-086F-2CBF-4D26-CA878378B239}"/>
              </a:ext>
            </a:extLst>
          </p:cNvPr>
          <p:cNvSpPr txBox="1"/>
          <p:nvPr/>
        </p:nvSpPr>
        <p:spPr>
          <a:xfrm>
            <a:off x="9062720" y="4592320"/>
            <a:ext cx="2052320" cy="584775"/>
          </a:xfrm>
          <a:prstGeom prst="rect">
            <a:avLst/>
          </a:prstGeom>
          <a:noFill/>
        </p:spPr>
        <p:txBody>
          <a:bodyPr wrap="square" rtlCol="0">
            <a:spAutoFit/>
          </a:bodyPr>
          <a:lstStyle/>
          <a:p>
            <a:r>
              <a:rPr lang="en-US" sz="3200" b="1" dirty="0">
                <a:solidFill>
                  <a:srgbClr val="0033A0"/>
                </a:solidFill>
                <a:latin typeface="Arial" panose="020B0604020202020204" pitchFamily="34" charset="0"/>
                <a:cs typeface="Arial" panose="020B0604020202020204" pitchFamily="34" charset="0"/>
              </a:rPr>
              <a:t>Even </a:t>
            </a:r>
            <a:r>
              <a:rPr lang="en-US" sz="32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Tree>
    <p:extLst>
      <p:ext uri="{BB962C8B-B14F-4D97-AF65-F5344CB8AC3E}">
        <p14:creationId xmlns:p14="http://schemas.microsoft.com/office/powerpoint/2010/main" val="410352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4D109-0464-67D4-A39E-CD3E08487E3A}"/>
              </a:ext>
            </a:extLst>
          </p:cNvPr>
          <p:cNvSpPr>
            <a:spLocks noGrp="1"/>
          </p:cNvSpPr>
          <p:nvPr>
            <p:ph type="title"/>
          </p:nvPr>
        </p:nvSpPr>
        <p:spPr/>
        <p:txBody>
          <a:bodyPr/>
          <a:lstStyle/>
          <a:p>
            <a:r>
              <a:rPr lang="en-US" dirty="0"/>
              <a:t>Example: Calf Markings</a:t>
            </a:r>
          </a:p>
        </p:txBody>
      </p:sp>
      <p:pic>
        <p:nvPicPr>
          <p:cNvPr id="4" name="Picture 3" descr="die showing two">
            <a:extLst>
              <a:ext uri="{FF2B5EF4-FFF2-40B4-BE49-F238E27FC236}">
                <a16:creationId xmlns:a16="http://schemas.microsoft.com/office/drawing/2014/main" id="{0A2BAFFD-2C43-9F40-A954-C5EB551D3F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4988" y="1602283"/>
            <a:ext cx="1389058" cy="1389058"/>
          </a:xfrm>
          <a:prstGeom prst="rect">
            <a:avLst/>
          </a:prstGeom>
        </p:spPr>
      </p:pic>
      <p:pic>
        <p:nvPicPr>
          <p:cNvPr id="5" name="Picture 4" descr="die showing three">
            <a:extLst>
              <a:ext uri="{FF2B5EF4-FFF2-40B4-BE49-F238E27FC236}">
                <a16:creationId xmlns:a16="http://schemas.microsoft.com/office/drawing/2014/main" id="{C20B3AAB-2C91-3BE6-B5E6-AEF0E413F2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32" y="3921760"/>
            <a:ext cx="1251749" cy="1251749"/>
          </a:xfrm>
          <a:prstGeom prst="rect">
            <a:avLst/>
          </a:prstGeom>
        </p:spPr>
      </p:pic>
      <p:sp>
        <p:nvSpPr>
          <p:cNvPr id="6" name="TextBox 5">
            <a:extLst>
              <a:ext uri="{FF2B5EF4-FFF2-40B4-BE49-F238E27FC236}">
                <a16:creationId xmlns:a16="http://schemas.microsoft.com/office/drawing/2014/main" id="{FC4201D8-D386-6129-45B2-FE186CCAD326}"/>
              </a:ext>
            </a:extLst>
          </p:cNvPr>
          <p:cNvSpPr txBox="1"/>
          <p:nvPr/>
        </p:nvSpPr>
        <p:spPr>
          <a:xfrm>
            <a:off x="9531275" y="3098327"/>
            <a:ext cx="1756485"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Die 1 is even</a:t>
            </a:r>
          </a:p>
        </p:txBody>
      </p:sp>
      <p:sp>
        <p:nvSpPr>
          <p:cNvPr id="7" name="TextBox 6">
            <a:extLst>
              <a:ext uri="{FF2B5EF4-FFF2-40B4-BE49-F238E27FC236}">
                <a16:creationId xmlns:a16="http://schemas.microsoft.com/office/drawing/2014/main" id="{2CE5FE3F-C996-191C-A0A6-F190BF14EED8}"/>
              </a:ext>
            </a:extLst>
          </p:cNvPr>
          <p:cNvSpPr txBox="1"/>
          <p:nvPr/>
        </p:nvSpPr>
        <p:spPr>
          <a:xfrm>
            <a:off x="1179756" y="5246441"/>
            <a:ext cx="1423501"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Die 2 is odd</a:t>
            </a:r>
          </a:p>
        </p:txBody>
      </p:sp>
      <p:sp>
        <p:nvSpPr>
          <p:cNvPr id="8" name="TextBox 7">
            <a:extLst>
              <a:ext uri="{FF2B5EF4-FFF2-40B4-BE49-F238E27FC236}">
                <a16:creationId xmlns:a16="http://schemas.microsoft.com/office/drawing/2014/main" id="{38F6A62B-B57E-C469-0CD7-3C5D631550FD}"/>
              </a:ext>
            </a:extLst>
          </p:cNvPr>
          <p:cNvSpPr txBox="1"/>
          <p:nvPr/>
        </p:nvSpPr>
        <p:spPr>
          <a:xfrm>
            <a:off x="8666480" y="3879606"/>
            <a:ext cx="3362960" cy="1938992"/>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The calf has 2 dominant instructions, FF. </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The calf will have white marks.  </a:t>
            </a:r>
          </a:p>
        </p:txBody>
      </p:sp>
      <p:graphicFrame>
        <p:nvGraphicFramePr>
          <p:cNvPr id="9" name="Table 8">
            <a:extLst>
              <a:ext uri="{FF2B5EF4-FFF2-40B4-BE49-F238E27FC236}">
                <a16:creationId xmlns:a16="http://schemas.microsoft.com/office/drawing/2014/main" id="{35C55315-E6AB-6C68-A7DB-CF884A09390C}"/>
              </a:ext>
            </a:extLst>
          </p:cNvPr>
          <p:cNvGraphicFramePr>
            <a:graphicFrameLocks noGrp="1"/>
          </p:cNvGraphicFramePr>
          <p:nvPr>
            <p:extLst>
              <p:ext uri="{D42A27DB-BD31-4B8C-83A1-F6EECF244321}">
                <p14:modId xmlns:p14="http://schemas.microsoft.com/office/powerpoint/2010/main" val="2941662006"/>
              </p:ext>
            </p:extLst>
          </p:nvPr>
        </p:nvGraphicFramePr>
        <p:xfrm>
          <a:off x="3198275" y="1619885"/>
          <a:ext cx="5315805" cy="4154562"/>
        </p:xfrm>
        <a:graphic>
          <a:graphicData uri="http://schemas.openxmlformats.org/drawingml/2006/table">
            <a:tbl>
              <a:tblPr firstRow="1" bandRow="1">
                <a:tableStyleId>{5C22544A-7EE6-4342-B048-85BDC9FD1C3A}</a:tableStyleId>
              </a:tblPr>
              <a:tblGrid>
                <a:gridCol w="2047403">
                  <a:extLst>
                    <a:ext uri="{9D8B030D-6E8A-4147-A177-3AD203B41FA5}">
                      <a16:colId xmlns:a16="http://schemas.microsoft.com/office/drawing/2014/main" val="2238271995"/>
                    </a:ext>
                  </a:extLst>
                </a:gridCol>
                <a:gridCol w="1069367">
                  <a:extLst>
                    <a:ext uri="{9D8B030D-6E8A-4147-A177-3AD203B41FA5}">
                      <a16:colId xmlns:a16="http://schemas.microsoft.com/office/drawing/2014/main" val="1474716181"/>
                    </a:ext>
                  </a:extLst>
                </a:gridCol>
                <a:gridCol w="1110565">
                  <a:extLst>
                    <a:ext uri="{9D8B030D-6E8A-4147-A177-3AD203B41FA5}">
                      <a16:colId xmlns:a16="http://schemas.microsoft.com/office/drawing/2014/main" val="1385215469"/>
                    </a:ext>
                  </a:extLst>
                </a:gridCol>
                <a:gridCol w="1088470">
                  <a:extLst>
                    <a:ext uri="{9D8B030D-6E8A-4147-A177-3AD203B41FA5}">
                      <a16:colId xmlns:a16="http://schemas.microsoft.com/office/drawing/2014/main" val="4294033463"/>
                    </a:ext>
                  </a:extLst>
                </a:gridCol>
              </a:tblGrid>
              <a:tr h="625727">
                <a:tc rowSpan="3" gridSpan="2">
                  <a:txBody>
                    <a:bodyPr/>
                    <a:lstStyle/>
                    <a:p>
                      <a:pPr marL="0" marR="0">
                        <a:lnSpc>
                          <a:spcPct val="107000"/>
                        </a:lnSpc>
                        <a:spcBef>
                          <a:spcPts val="0"/>
                        </a:spcBef>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3" hMerge="1">
                  <a:txBody>
                    <a:bodyPr/>
                    <a:lstStyle/>
                    <a:p>
                      <a:pPr marL="0" marR="0">
                        <a:lnSpc>
                          <a:spcPct val="107000"/>
                        </a:lnSpc>
                        <a:spcBef>
                          <a:spcPts val="0"/>
                        </a:spcBef>
                        <a:spcAft>
                          <a:spcPts val="800"/>
                        </a:spcAft>
                      </a:pPr>
                      <a:endParaRPr lang="en-US" sz="2800">
                        <a:effectLst/>
                        <a:latin typeface="Arial" panose="020B0604020202020204" pitchFamily="34" charset="0"/>
                        <a:ea typeface="Calibri" panose="020F0502020204030204" pitchFamily="34" charset="0"/>
                        <a:cs typeface="Arial" panose="020B0604020202020204" pitchFamily="34" charset="0"/>
                      </a:endParaRPr>
                    </a:p>
                  </a:txBody>
                  <a:tcPr>
                    <a:noFill/>
                  </a:tcPr>
                </a:tc>
                <a:tc gridSpan="2">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2800" dirty="0">
                          <a:effectLst/>
                          <a:latin typeface="Arial" panose="020B0604020202020204" pitchFamily="34" charset="0"/>
                          <a:cs typeface="Arial" panose="020B0604020202020204" pitchFamily="34" charset="0"/>
                        </a:rPr>
                        <a:t>Bull’s Traits</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0033A0"/>
                    </a:solidFill>
                  </a:tcPr>
                </a:tc>
                <a:tc hMerge="1">
                  <a:txBody>
                    <a:bodyPr/>
                    <a:lstStyle/>
                    <a:p>
                      <a:endParaRPr lang="en-US"/>
                    </a:p>
                  </a:txBody>
                  <a:tcPr/>
                </a:tc>
                <a:extLst>
                  <a:ext uri="{0D108BD9-81ED-4DB2-BD59-A6C34878D82A}">
                    <a16:rowId xmlns:a16="http://schemas.microsoft.com/office/drawing/2014/main" val="2424024293"/>
                  </a:ext>
                </a:extLst>
              </a:tr>
              <a:tr h="625727">
                <a:tc gridSpan="2" vMerge="1">
                  <a:txBody>
                    <a:bodyPr/>
                    <a:lstStyle/>
                    <a:p>
                      <a:pPr marL="0" marR="0">
                        <a:lnSpc>
                          <a:spcPct val="107000"/>
                        </a:lnSpc>
                        <a:spcBef>
                          <a:spcPts val="0"/>
                        </a:spcBef>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marL="0" marR="0">
                        <a:lnSpc>
                          <a:spcPct val="107000"/>
                        </a:lnSpc>
                        <a:spcBef>
                          <a:spcPts val="0"/>
                        </a:spcBef>
                        <a:spcAft>
                          <a:spcPts val="800"/>
                        </a:spcAft>
                      </a:pPr>
                      <a:endParaRPr lang="en-US" sz="2800">
                        <a:effectLst/>
                        <a:latin typeface="Arial" panose="020B0604020202020204" pitchFamily="34" charset="0"/>
                        <a:ea typeface="Calibri" panose="020F0502020204030204" pitchFamily="34" charset="0"/>
                        <a:cs typeface="Arial" panose="020B0604020202020204" pitchFamily="34" charset="0"/>
                      </a:endParaRPr>
                    </a:p>
                  </a:txBody>
                  <a:tcPr>
                    <a:noFill/>
                  </a:tcPr>
                </a:tc>
                <a:tc gridSpan="2">
                  <a:txBody>
                    <a:bodyPr/>
                    <a:lstStyle/>
                    <a:p>
                      <a:pPr marL="0" marR="0" algn="ctr">
                        <a:lnSpc>
                          <a:spcPct val="107000"/>
                        </a:lnSpc>
                        <a:spcBef>
                          <a:spcPts val="0"/>
                        </a:spcBef>
                        <a:spcAft>
                          <a:spcPts val="800"/>
                        </a:spcAft>
                      </a:pPr>
                      <a:r>
                        <a:rPr lang="en-US" sz="2800" dirty="0">
                          <a:effectLst/>
                          <a:latin typeface="Arial" panose="020B0604020202020204" pitchFamily="34" charset="0"/>
                          <a:cs typeface="Arial" panose="020B0604020202020204" pitchFamily="34" charset="0"/>
                        </a:rPr>
                        <a:t>Dice 1</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chemeClr val="bg1"/>
                    </a:solidFill>
                  </a:tcPr>
                </a:tc>
                <a:tc hMerge="1">
                  <a:txBody>
                    <a:bodyPr/>
                    <a:lstStyle/>
                    <a:p>
                      <a:endParaRPr lang="en-US"/>
                    </a:p>
                  </a:txBody>
                  <a:tcPr/>
                </a:tc>
                <a:extLst>
                  <a:ext uri="{0D108BD9-81ED-4DB2-BD59-A6C34878D82A}">
                    <a16:rowId xmlns:a16="http://schemas.microsoft.com/office/drawing/2014/main" val="1838910948"/>
                  </a:ext>
                </a:extLst>
              </a:tr>
              <a:tr h="941464">
                <a:tc gridSpan="2" vMerge="1">
                  <a:txBody>
                    <a:bodyPr/>
                    <a:lstStyle/>
                    <a:p>
                      <a:pPr marL="0" marR="0">
                        <a:lnSpc>
                          <a:spcPct val="107000"/>
                        </a:lnSpc>
                        <a:spcBef>
                          <a:spcPts val="0"/>
                        </a:spcBef>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800" dirty="0">
                        <a:effectLst/>
                        <a:latin typeface="Arial" panose="020B0604020202020204" pitchFamily="34" charset="0"/>
                        <a:cs typeface="Arial" panose="020B0604020202020204" pitchFamily="34" charset="0"/>
                      </a:endParaRPr>
                    </a:p>
                  </a:txBody>
                  <a:tcPr>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odd</a:t>
                      </a:r>
                    </a:p>
                  </a:txBody>
                  <a:tcPr anchor="ctr">
                    <a:solidFill>
                      <a:srgbClr val="CBCCC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even</a:t>
                      </a:r>
                      <a:endParaRPr lang="en-US" sz="2000" dirty="0">
                        <a:solidFill>
                          <a:schemeClr val="dk1"/>
                        </a:solidFill>
                        <a:latin typeface="Arial" panose="020B0604020202020204" pitchFamily="34" charset="0"/>
                        <a:cs typeface="Arial" panose="020B0604020202020204" pitchFamily="34" charset="0"/>
                      </a:endParaRPr>
                    </a:p>
                  </a:txBody>
                  <a:tcPr anchor="ctr">
                    <a:solidFill>
                      <a:srgbClr val="CBCCCB"/>
                    </a:solidFill>
                  </a:tcPr>
                </a:tc>
                <a:extLst>
                  <a:ext uri="{0D108BD9-81ED-4DB2-BD59-A6C34878D82A}">
                    <a16:rowId xmlns:a16="http://schemas.microsoft.com/office/drawing/2014/main" val="1484359502"/>
                  </a:ext>
                </a:extLst>
              </a:tr>
              <a:tr h="941212">
                <a:tc>
                  <a:txBody>
                    <a:bodyPr/>
                    <a:lstStyle/>
                    <a:p>
                      <a:pPr marL="0" marR="0" algn="ctr" defTabSz="914400" rtl="0" eaLnBrk="1" latinLnBrk="0" hangingPunct="1">
                        <a:lnSpc>
                          <a:spcPct val="107000"/>
                        </a:lnSpc>
                        <a:spcBef>
                          <a:spcPts val="0"/>
                        </a:spcBef>
                        <a:spcAft>
                          <a:spcPts val="800"/>
                        </a:spcAft>
                      </a:pPr>
                      <a:r>
                        <a:rPr lang="en-US" sz="2800" b="1" kern="1200" dirty="0">
                          <a:solidFill>
                            <a:schemeClr val="lt1"/>
                          </a:solidFill>
                          <a:effectLst/>
                          <a:latin typeface="Arial" panose="020B0604020202020204" pitchFamily="34" charset="0"/>
                          <a:ea typeface="+mn-ea"/>
                          <a:cs typeface="Arial" panose="020B0604020202020204" pitchFamily="34" charset="0"/>
                        </a:rPr>
                        <a:t>Cow’s Traits</a:t>
                      </a:r>
                    </a:p>
                  </a:txBody>
                  <a:tcPr marL="0" marR="0" marT="0" marB="0" anchor="ctr">
                    <a:solidFill>
                      <a:srgbClr val="0033A0"/>
                    </a:solidFill>
                  </a:tcPr>
                </a:tc>
                <a:tc>
                  <a:txBody>
                    <a:bodyPr/>
                    <a:lstStyle/>
                    <a:p>
                      <a:pPr marL="71755" marR="71755"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odd</a:t>
                      </a:r>
                    </a:p>
                  </a:txBody>
                  <a:tcPr anchor="ctr">
                    <a:solidFill>
                      <a:srgbClr val="CBCCCB"/>
                    </a:solidFill>
                  </a:tcPr>
                </a:tc>
                <a:tc>
                  <a:txBody>
                    <a:bodyPr/>
                    <a:lstStyle/>
                    <a:p>
                      <a:pPr marL="0" marR="0" algn="ctr">
                        <a:lnSpc>
                          <a:spcPct val="107000"/>
                        </a:lnSpc>
                        <a:spcBef>
                          <a:spcPts val="0"/>
                        </a:spcBef>
                        <a:spcAft>
                          <a:spcPts val="800"/>
                        </a:spcAft>
                      </a:pPr>
                      <a:r>
                        <a:rPr lang="en-US" sz="2800" dirty="0">
                          <a:solidFill>
                            <a:schemeClr val="dk1"/>
                          </a:solidFill>
                          <a:latin typeface="Arial" panose="020B0604020202020204" pitchFamily="34" charset="0"/>
                          <a:cs typeface="Arial" panose="020B0604020202020204" pitchFamily="34" charset="0"/>
                        </a:rPr>
                        <a:t>FF</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CBD3EB"/>
                    </a:solidFill>
                  </a:tcPr>
                </a:tc>
                <a:tc>
                  <a:txBody>
                    <a:bodyPr/>
                    <a:lstStyle/>
                    <a:p>
                      <a:pPr marL="0" marR="0" algn="ctr">
                        <a:lnSpc>
                          <a:spcPct val="107000"/>
                        </a:lnSpc>
                        <a:spcBef>
                          <a:spcPts val="0"/>
                        </a:spcBef>
                        <a:spcAft>
                          <a:spcPts val="800"/>
                        </a:spcAft>
                      </a:pPr>
                      <a:r>
                        <a:rPr lang="en-US" sz="2800" dirty="0">
                          <a:solidFill>
                            <a:schemeClr val="dk1"/>
                          </a:solidFill>
                          <a:latin typeface="Arial" panose="020B0604020202020204" pitchFamily="34" charset="0"/>
                          <a:cs typeface="Arial" panose="020B0604020202020204" pitchFamily="34" charset="0"/>
                        </a:rPr>
                        <a:t>FF</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CBD3EB"/>
                    </a:solidFill>
                  </a:tcPr>
                </a:tc>
                <a:extLst>
                  <a:ext uri="{0D108BD9-81ED-4DB2-BD59-A6C34878D82A}">
                    <a16:rowId xmlns:a16="http://schemas.microsoft.com/office/drawing/2014/main" val="2530625643"/>
                  </a:ext>
                </a:extLst>
              </a:tr>
              <a:tr h="941212">
                <a:tc>
                  <a:txBody>
                    <a:bodyPr/>
                    <a:lstStyle/>
                    <a:p>
                      <a:pPr marL="0" marR="0" algn="ctr" defTabSz="914400" rtl="0" eaLnBrk="1" latinLnBrk="0" hangingPunct="1">
                        <a:lnSpc>
                          <a:spcPct val="107000"/>
                        </a:lnSpc>
                        <a:spcBef>
                          <a:spcPts val="0"/>
                        </a:spcBef>
                        <a:spcAft>
                          <a:spcPts val="800"/>
                        </a:spcAft>
                      </a:pPr>
                      <a:r>
                        <a:rPr lang="en-US" sz="2800" kern="1200" dirty="0">
                          <a:solidFill>
                            <a:schemeClr val="dk1"/>
                          </a:solidFill>
                          <a:effectLst/>
                          <a:latin typeface="Arial" panose="020B0604020202020204" pitchFamily="34" charset="0"/>
                          <a:ea typeface="+mn-ea"/>
                          <a:cs typeface="Arial" panose="020B0604020202020204" pitchFamily="34" charset="0"/>
                        </a:rPr>
                        <a:t>Dice 2</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schemeClr val="dk1"/>
                          </a:solidFill>
                          <a:latin typeface="Arial" panose="020B0604020202020204" pitchFamily="34" charset="0"/>
                          <a:cs typeface="Arial" panose="020B0604020202020204" pitchFamily="34" charset="0"/>
                        </a:rPr>
                        <a:t>f</a:t>
                      </a:r>
                      <a:br>
                        <a:rPr lang="en-US" sz="32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even</a:t>
                      </a:r>
                    </a:p>
                  </a:txBody>
                  <a:tcPr anchor="ctr">
                    <a:solidFill>
                      <a:srgbClr val="CBCCCB"/>
                    </a:solidFill>
                  </a:tcPr>
                </a:tc>
                <a:tc>
                  <a:txBody>
                    <a:bodyPr/>
                    <a:lstStyle/>
                    <a:p>
                      <a:pPr algn="ctr"/>
                      <a:r>
                        <a:rPr lang="en-US" sz="2800" dirty="0">
                          <a:solidFill>
                            <a:schemeClr val="dk1"/>
                          </a:solidFill>
                          <a:latin typeface="Arial" panose="020B0604020202020204" pitchFamily="34" charset="0"/>
                          <a:cs typeface="Arial" panose="020B0604020202020204" pitchFamily="34" charset="0"/>
                        </a:rPr>
                        <a:t>Ff</a:t>
                      </a:r>
                      <a:endParaRPr lang="en-US" sz="2800" dirty="0">
                        <a:latin typeface="Arial" panose="020B0604020202020204" pitchFamily="34" charset="0"/>
                        <a:cs typeface="Arial" panose="020B0604020202020204" pitchFamily="34" charset="0"/>
                      </a:endParaRPr>
                    </a:p>
                  </a:txBody>
                  <a:tcPr anchor="ctr">
                    <a:solidFill>
                      <a:srgbClr val="CBD3EB"/>
                    </a:solidFill>
                  </a:tcPr>
                </a:tc>
                <a:tc>
                  <a:txBody>
                    <a:bodyPr/>
                    <a:lstStyle/>
                    <a:p>
                      <a:pPr algn="ctr"/>
                      <a:r>
                        <a:rPr lang="en-US" sz="2800" dirty="0">
                          <a:solidFill>
                            <a:schemeClr val="dk1"/>
                          </a:solidFill>
                          <a:latin typeface="Arial" panose="020B0604020202020204" pitchFamily="34" charset="0"/>
                          <a:cs typeface="Arial" panose="020B0604020202020204" pitchFamily="34" charset="0"/>
                        </a:rPr>
                        <a:t>Ff</a:t>
                      </a:r>
                      <a:endParaRPr lang="en-US" sz="2800" dirty="0">
                        <a:latin typeface="Arial" panose="020B0604020202020204" pitchFamily="34" charset="0"/>
                        <a:cs typeface="Arial" panose="020B0604020202020204" pitchFamily="34" charset="0"/>
                      </a:endParaRPr>
                    </a:p>
                  </a:txBody>
                  <a:tcPr anchor="ctr">
                    <a:solidFill>
                      <a:srgbClr val="CBD3EB"/>
                    </a:solidFill>
                  </a:tcPr>
                </a:tc>
                <a:extLst>
                  <a:ext uri="{0D108BD9-81ED-4DB2-BD59-A6C34878D82A}">
                    <a16:rowId xmlns:a16="http://schemas.microsoft.com/office/drawing/2014/main" val="2153055837"/>
                  </a:ext>
                </a:extLst>
              </a:tr>
            </a:tbl>
          </a:graphicData>
        </a:graphic>
      </p:graphicFrame>
      <p:sp>
        <p:nvSpPr>
          <p:cNvPr id="18" name="TextBox 17">
            <a:extLst>
              <a:ext uri="{FF2B5EF4-FFF2-40B4-BE49-F238E27FC236}">
                <a16:creationId xmlns:a16="http://schemas.microsoft.com/office/drawing/2014/main" id="{57B741FB-30FF-FD3D-E596-0E118C96948E}"/>
              </a:ext>
            </a:extLst>
          </p:cNvPr>
          <p:cNvSpPr txBox="1"/>
          <p:nvPr/>
        </p:nvSpPr>
        <p:spPr>
          <a:xfrm>
            <a:off x="7427694" y="2923143"/>
            <a:ext cx="1055906" cy="2831544"/>
          </a:xfrm>
          <a:prstGeom prst="rect">
            <a:avLst/>
          </a:prstGeom>
          <a:noFill/>
          <a:ln w="38100">
            <a:solidFill>
              <a:srgbClr val="0C2340"/>
            </a:solidFill>
          </a:ln>
        </p:spPr>
        <p:txBody>
          <a:bodyPr wrap="square" rtlCol="0">
            <a:spAutoFit/>
          </a:bodyPr>
          <a:lstStyle/>
          <a:p>
            <a:pPr algn="ctr"/>
            <a:r>
              <a:rPr lang="en-US" sz="2800" b="1" dirty="0">
                <a:solidFill>
                  <a:srgbClr val="0033A0"/>
                </a:solidFill>
                <a:latin typeface="Arial" panose="020B0604020202020204" pitchFamily="34" charset="0"/>
                <a:cs typeface="Arial" panose="020B0604020202020204" pitchFamily="34" charset="0"/>
              </a:rPr>
              <a:t>Even</a:t>
            </a:r>
            <a:br>
              <a:rPr lang="en-US" sz="2800" dirty="0">
                <a:solidFill>
                  <a:srgbClr val="0033A0"/>
                </a:solidFill>
                <a:latin typeface="Arial" panose="020B0604020202020204" pitchFamily="34" charset="0"/>
                <a:cs typeface="Arial" panose="020B0604020202020204" pitchFamily="34" charset="0"/>
              </a:rPr>
            </a:br>
            <a:r>
              <a:rPr lang="en-US" sz="54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a:p>
            <a:pPr algn="ctr"/>
            <a:endParaRPr lang="en-US" sz="4800" b="1" dirty="0">
              <a:solidFill>
                <a:srgbClr val="0033A0"/>
              </a:solidFill>
              <a:latin typeface="Arial" panose="020B0604020202020204" pitchFamily="34" charset="0"/>
              <a:cs typeface="Arial" panose="020B0604020202020204" pitchFamily="34" charset="0"/>
              <a:sym typeface="Wingdings" panose="05000000000000000000" pitchFamily="2" charset="2"/>
            </a:endParaRPr>
          </a:p>
          <a:p>
            <a:pPr algn="ctr"/>
            <a:endParaRPr lang="en-US" sz="4800" b="1" dirty="0">
              <a:solidFill>
                <a:srgbClr val="0033A0"/>
              </a:solidFill>
              <a:latin typeface="Arial" panose="020B0604020202020204" pitchFamily="34" charset="0"/>
              <a:cs typeface="Arial" panose="020B0604020202020204" pitchFamily="34" charset="0"/>
              <a:sym typeface="Wingdings" panose="05000000000000000000" pitchFamily="2" charset="2"/>
            </a:endParaRPr>
          </a:p>
        </p:txBody>
      </p:sp>
      <p:sp>
        <p:nvSpPr>
          <p:cNvPr id="19" name="TextBox 18">
            <a:extLst>
              <a:ext uri="{FF2B5EF4-FFF2-40B4-BE49-F238E27FC236}">
                <a16:creationId xmlns:a16="http://schemas.microsoft.com/office/drawing/2014/main" id="{288F6B2E-4E84-0372-7D5F-0B4B2EA30BD5}"/>
              </a:ext>
            </a:extLst>
          </p:cNvPr>
          <p:cNvSpPr txBox="1"/>
          <p:nvPr/>
        </p:nvSpPr>
        <p:spPr>
          <a:xfrm>
            <a:off x="5311506" y="3881183"/>
            <a:ext cx="3192414" cy="923330"/>
          </a:xfrm>
          <a:prstGeom prst="rect">
            <a:avLst/>
          </a:prstGeom>
          <a:noFill/>
          <a:ln w="38100">
            <a:solidFill>
              <a:srgbClr val="FFD100"/>
            </a:solidFill>
          </a:ln>
        </p:spPr>
        <p:txBody>
          <a:bodyPr wrap="square" rtlCol="0">
            <a:spAutoFit/>
          </a:bodyPr>
          <a:lstStyle/>
          <a:p>
            <a:r>
              <a:rPr lang="en-US" sz="3600" b="1" dirty="0">
                <a:solidFill>
                  <a:srgbClr val="0033A0"/>
                </a:solidFill>
                <a:latin typeface="Arial" panose="020B0604020202020204" pitchFamily="34" charset="0"/>
                <a:cs typeface="Arial" panose="020B0604020202020204" pitchFamily="34" charset="0"/>
              </a:rPr>
              <a:t>Odd </a:t>
            </a:r>
            <a:r>
              <a:rPr lang="en-US" sz="54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Tree>
    <p:extLst>
      <p:ext uri="{BB962C8B-B14F-4D97-AF65-F5344CB8AC3E}">
        <p14:creationId xmlns:p14="http://schemas.microsoft.com/office/powerpoint/2010/main" val="406973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4608F-93AE-4357-9449-2E32EB63BFDC}"/>
              </a:ext>
            </a:extLst>
          </p:cNvPr>
          <p:cNvSpPr>
            <a:spLocks noGrp="1"/>
          </p:cNvSpPr>
          <p:nvPr>
            <p:ph type="title"/>
          </p:nvPr>
        </p:nvSpPr>
        <p:spPr/>
        <p:txBody>
          <a:bodyPr/>
          <a:lstStyle/>
          <a:p>
            <a:r>
              <a:rPr lang="en-US" dirty="0"/>
              <a:t>Building Our Herd</a:t>
            </a:r>
            <a:r>
              <a:rPr lang="en-US" dirty="0">
                <a:solidFill>
                  <a:schemeClr val="bg1"/>
                </a:solidFill>
              </a:rPr>
              <a:t> 6</a:t>
            </a:r>
          </a:p>
        </p:txBody>
      </p:sp>
      <p:pic>
        <p:nvPicPr>
          <p:cNvPr id="5" name="Content Placeholder 4">
            <a:extLst>
              <a:ext uri="{FF2B5EF4-FFF2-40B4-BE49-F238E27FC236}">
                <a16:creationId xmlns:a16="http://schemas.microsoft.com/office/drawing/2014/main" id="{3C1D4EF4-2495-7F42-6D39-A9F19E1DFE8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1600994" y="1561465"/>
            <a:ext cx="3326606" cy="4305020"/>
          </a:xfrm>
        </p:spPr>
      </p:pic>
      <p:pic>
        <p:nvPicPr>
          <p:cNvPr id="7" name="Picture 6">
            <a:extLst>
              <a:ext uri="{FF2B5EF4-FFF2-40B4-BE49-F238E27FC236}">
                <a16:creationId xmlns:a16="http://schemas.microsoft.com/office/drawing/2014/main" id="{E841A2D1-A003-3DC8-F2CE-BABBF8E2B1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26714" y="2123440"/>
            <a:ext cx="2787239" cy="3201479"/>
          </a:xfrm>
          <a:prstGeom prst="rect">
            <a:avLst/>
          </a:prstGeom>
        </p:spPr>
      </p:pic>
    </p:spTree>
    <p:extLst>
      <p:ext uri="{BB962C8B-B14F-4D97-AF65-F5344CB8AC3E}">
        <p14:creationId xmlns:p14="http://schemas.microsoft.com/office/powerpoint/2010/main" val="2896691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F48358-8AB5-8119-547D-6B347E3B6CB7}"/>
              </a:ext>
            </a:extLst>
          </p:cNvPr>
          <p:cNvSpPr>
            <a:spLocks noGrp="1"/>
          </p:cNvSpPr>
          <p:nvPr>
            <p:ph type="title"/>
          </p:nvPr>
        </p:nvSpPr>
        <p:spPr/>
        <p:txBody>
          <a:bodyPr/>
          <a:lstStyle/>
          <a:p>
            <a:r>
              <a:rPr lang="en-US" dirty="0"/>
              <a:t>What is a trait?</a:t>
            </a:r>
          </a:p>
        </p:txBody>
      </p:sp>
      <p:pic>
        <p:nvPicPr>
          <p:cNvPr id="6" name="Picture 5" descr="A cartoon clown with purple hair and yellow pants">
            <a:extLst>
              <a:ext uri="{FF2B5EF4-FFF2-40B4-BE49-F238E27FC236}">
                <a16:creationId xmlns:a16="http://schemas.microsoft.com/office/drawing/2014/main" id="{A98FD7D3-1DC2-3A43-970B-D420BB3E18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097" y="2113356"/>
            <a:ext cx="3281963" cy="3076840"/>
          </a:xfrm>
          <a:prstGeom prst="rect">
            <a:avLst/>
          </a:prstGeom>
        </p:spPr>
      </p:pic>
      <p:pic>
        <p:nvPicPr>
          <p:cNvPr id="7" name="Picture 6" descr="A silhouette of a person jumping over a gap">
            <a:extLst>
              <a:ext uri="{FF2B5EF4-FFF2-40B4-BE49-F238E27FC236}">
                <a16:creationId xmlns:a16="http://schemas.microsoft.com/office/drawing/2014/main" id="{3068AD9D-3BEB-D444-B61A-C2F145EB49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9339" y="1631217"/>
            <a:ext cx="3153278" cy="2105470"/>
          </a:xfrm>
          <a:prstGeom prst="rect">
            <a:avLst/>
          </a:prstGeom>
        </p:spPr>
      </p:pic>
      <p:pic>
        <p:nvPicPr>
          <p:cNvPr id="9" name="Picture 8" descr="A blue eyeball in a black background">
            <a:extLst>
              <a:ext uri="{FF2B5EF4-FFF2-40B4-BE49-F238E27FC236}">
                <a16:creationId xmlns:a16="http://schemas.microsoft.com/office/drawing/2014/main" id="{9EBFDEAD-B282-07E1-E7E3-4FC576B75B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91573" y="4246735"/>
            <a:ext cx="2655888" cy="1327944"/>
          </a:xfrm>
          <a:prstGeom prst="rect">
            <a:avLst/>
          </a:prstGeom>
        </p:spPr>
      </p:pic>
      <p:pic>
        <p:nvPicPr>
          <p:cNvPr id="8" name="Picture 7" descr="A silhouette of a person's face">
            <a:extLst>
              <a:ext uri="{FF2B5EF4-FFF2-40B4-BE49-F238E27FC236}">
                <a16:creationId xmlns:a16="http://schemas.microsoft.com/office/drawing/2014/main" id="{29109375-4412-1AFA-4BA1-204D2474CD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52922" y="1996529"/>
            <a:ext cx="2420986" cy="3180858"/>
          </a:xfrm>
          <a:prstGeom prst="rect">
            <a:avLst/>
          </a:prstGeom>
        </p:spPr>
      </p:pic>
    </p:spTree>
    <p:extLst>
      <p:ext uri="{BB962C8B-B14F-4D97-AF65-F5344CB8AC3E}">
        <p14:creationId xmlns:p14="http://schemas.microsoft.com/office/powerpoint/2010/main" val="365592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1FFF5-06BC-D31C-787B-72F0FEE26E32}"/>
              </a:ext>
            </a:extLst>
          </p:cNvPr>
          <p:cNvSpPr>
            <a:spLocks noGrp="1"/>
          </p:cNvSpPr>
          <p:nvPr>
            <p:ph type="title"/>
          </p:nvPr>
        </p:nvSpPr>
        <p:spPr/>
        <p:txBody>
          <a:bodyPr/>
          <a:lstStyle/>
          <a:p>
            <a:r>
              <a:rPr lang="en-US" dirty="0"/>
              <a:t>Let’s meet our adopted calf!</a:t>
            </a:r>
          </a:p>
        </p:txBody>
      </p:sp>
      <p:pic>
        <p:nvPicPr>
          <p:cNvPr id="3" name="Picture 2" descr="a black cow and calf">
            <a:hlinkClick r:id="rId3" action="ppaction://hlinksldjump"/>
            <a:extLst>
              <a:ext uri="{FF2B5EF4-FFF2-40B4-BE49-F238E27FC236}">
                <a16:creationId xmlns:a16="http://schemas.microsoft.com/office/drawing/2014/main" id="{73C2343A-1E72-889E-4C80-0C36D7C09057}"/>
              </a:ext>
            </a:extLst>
          </p:cNvPr>
          <p:cNvPicPr>
            <a:picLocks noChangeAspect="1"/>
          </p:cNvPicPr>
          <p:nvPr/>
        </p:nvPicPr>
        <p:blipFill rotWithShape="1">
          <a:blip r:embed="rId4"/>
          <a:srcRect l="28973" t="6697" b="5151"/>
          <a:stretch/>
        </p:blipFill>
        <p:spPr>
          <a:xfrm>
            <a:off x="755631" y="1663053"/>
            <a:ext cx="5334830" cy="3703320"/>
          </a:xfrm>
          <a:prstGeom prst="rect">
            <a:avLst/>
          </a:prstGeom>
        </p:spPr>
      </p:pic>
      <p:pic>
        <p:nvPicPr>
          <p:cNvPr id="6" name="Picture 5" descr="A cow nursing a calf&#10;&#10;AI-generated content may be incorrect.">
            <a:hlinkClick r:id="rId5" action="ppaction://hlinksldjump"/>
            <a:extLst>
              <a:ext uri="{FF2B5EF4-FFF2-40B4-BE49-F238E27FC236}">
                <a16:creationId xmlns:a16="http://schemas.microsoft.com/office/drawing/2014/main" id="{D16D87CA-7328-A859-DC5D-1D5AA5C2448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98609" y="1663053"/>
            <a:ext cx="4937761" cy="3703320"/>
          </a:xfrm>
          <a:prstGeom prst="rect">
            <a:avLst/>
          </a:prstGeom>
        </p:spPr>
      </p:pic>
    </p:spTree>
    <p:extLst>
      <p:ext uri="{BB962C8B-B14F-4D97-AF65-F5344CB8AC3E}">
        <p14:creationId xmlns:p14="http://schemas.microsoft.com/office/powerpoint/2010/main" val="2075456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18C81-93B9-0357-DD52-88160CE064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3170E1-FCEA-7E1F-F3C8-CDD778125961}"/>
              </a:ext>
            </a:extLst>
          </p:cNvPr>
          <p:cNvSpPr>
            <a:spLocks noGrp="1"/>
          </p:cNvSpPr>
          <p:nvPr>
            <p:ph type="title" idx="4294967295"/>
          </p:nvPr>
        </p:nvSpPr>
        <p:spPr>
          <a:xfrm>
            <a:off x="0" y="-1165226"/>
            <a:ext cx="10515600" cy="1087438"/>
          </a:xfrm>
        </p:spPr>
        <p:txBody>
          <a:bodyPr/>
          <a:lstStyle/>
          <a:p>
            <a:r>
              <a:rPr lang="en-US" dirty="0"/>
              <a:t>Angus – Simmental Cross</a:t>
            </a:r>
          </a:p>
        </p:txBody>
      </p:sp>
      <p:pic>
        <p:nvPicPr>
          <p:cNvPr id="4" name="Online Media 1" descr="Adopt-A-Cow: Beef - Lesson 2">
            <a:hlinkClick r:id="" action="ppaction://media"/>
            <a:extLst>
              <a:ext uri="{FF2B5EF4-FFF2-40B4-BE49-F238E27FC236}">
                <a16:creationId xmlns:a16="http://schemas.microsoft.com/office/drawing/2014/main" id="{9085AD77-83C2-EB76-E0FB-88C9DEBE2FA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80767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30844E-E803-8E16-23FE-8394EB9AD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818B3D-7F50-9C07-7B21-278268DDB91C}"/>
              </a:ext>
            </a:extLst>
          </p:cNvPr>
          <p:cNvSpPr>
            <a:spLocks noGrp="1"/>
          </p:cNvSpPr>
          <p:nvPr>
            <p:ph type="title" idx="4294967295"/>
          </p:nvPr>
        </p:nvSpPr>
        <p:spPr>
          <a:xfrm>
            <a:off x="0" y="-1187186"/>
            <a:ext cx="10515600" cy="1087438"/>
          </a:xfrm>
        </p:spPr>
        <p:txBody>
          <a:bodyPr/>
          <a:lstStyle/>
          <a:p>
            <a:r>
              <a:rPr lang="en-US" dirty="0"/>
              <a:t>Charolais </a:t>
            </a:r>
          </a:p>
        </p:txBody>
      </p:sp>
      <p:pic>
        <p:nvPicPr>
          <p:cNvPr id="3" name="Online Media 2" descr="Adopt-A-Cow: Beef - Lesson 2 - Introduction">
            <a:hlinkClick r:id="" action="ppaction://media"/>
            <a:extLst>
              <a:ext uri="{FF2B5EF4-FFF2-40B4-BE49-F238E27FC236}">
                <a16:creationId xmlns:a16="http://schemas.microsoft.com/office/drawing/2014/main" id="{19488AE0-D795-1D39-9B49-31702B6306EE}"/>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96773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D3908-9857-B387-055D-D584A38654A0}"/>
              </a:ext>
            </a:extLst>
          </p:cNvPr>
          <p:cNvSpPr>
            <a:spLocks noGrp="1"/>
          </p:cNvSpPr>
          <p:nvPr>
            <p:ph type="title"/>
          </p:nvPr>
        </p:nvSpPr>
        <p:spPr/>
        <p:txBody>
          <a:bodyPr>
            <a:normAutofit/>
          </a:bodyPr>
          <a:lstStyle/>
          <a:p>
            <a:r>
              <a:rPr lang="en-US" sz="800" dirty="0">
                <a:latin typeface="Arial" panose="020B0604020202020204" pitchFamily="34" charset="0"/>
                <a:cs typeface="Arial" panose="020B0604020202020204" pitchFamily="34" charset="0"/>
              </a:rPr>
              <a:t>And Justice For</a:t>
            </a:r>
            <a:r>
              <a:rPr lang="en-US" sz="800" baseline="0" dirty="0">
                <a:latin typeface="Arial" panose="020B0604020202020204" pitchFamily="34" charset="0"/>
                <a:cs typeface="Arial" panose="020B0604020202020204" pitchFamily="34" charset="0"/>
              </a:rPr>
              <a:t> All</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80F84F-79DA-C4DC-F8F9-CAB33B644D57}"/>
              </a:ext>
            </a:extLst>
          </p:cNvPr>
          <p:cNvSpPr>
            <a:spLocks noGrp="1"/>
          </p:cNvSpPr>
          <p:nvPr>
            <p:ph type="title"/>
          </p:nvPr>
        </p:nvSpPr>
        <p:spPr/>
        <p:txBody>
          <a:bodyPr/>
          <a:lstStyle/>
          <a:p>
            <a:r>
              <a:rPr lang="en-US" dirty="0"/>
              <a:t>Where did you get those blue eyes?</a:t>
            </a:r>
          </a:p>
        </p:txBody>
      </p:sp>
      <p:pic>
        <p:nvPicPr>
          <p:cNvPr id="7" name="Picture 6" descr="baby with blue eyes">
            <a:extLst>
              <a:ext uri="{FF2B5EF4-FFF2-40B4-BE49-F238E27FC236}">
                <a16:creationId xmlns:a16="http://schemas.microsoft.com/office/drawing/2014/main" id="{43F8FD71-555B-D491-18E8-991277DAC6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4682"/>
          <a:stretch/>
        </p:blipFill>
        <p:spPr>
          <a:xfrm>
            <a:off x="721417" y="2036287"/>
            <a:ext cx="3488843" cy="3271463"/>
          </a:xfrm>
          <a:prstGeom prst="rect">
            <a:avLst/>
          </a:prstGeom>
        </p:spPr>
      </p:pic>
      <p:pic>
        <p:nvPicPr>
          <p:cNvPr id="8" name="Picture 7" descr="child with brown hair&#10;">
            <a:extLst>
              <a:ext uri="{FF2B5EF4-FFF2-40B4-BE49-F238E27FC236}">
                <a16:creationId xmlns:a16="http://schemas.microsoft.com/office/drawing/2014/main" id="{7DAF87D3-431C-D737-CC98-5BDD2305B3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2773" y="2044055"/>
            <a:ext cx="2286000" cy="1524000"/>
          </a:xfrm>
          <a:prstGeom prst="rect">
            <a:avLst/>
          </a:prstGeom>
        </p:spPr>
      </p:pic>
      <p:pic>
        <p:nvPicPr>
          <p:cNvPr id="9" name="Picture 8" descr="blue eyed child with freckles">
            <a:extLst>
              <a:ext uri="{FF2B5EF4-FFF2-40B4-BE49-F238E27FC236}">
                <a16:creationId xmlns:a16="http://schemas.microsoft.com/office/drawing/2014/main" id="{7DE96DE0-7A29-6C62-EA2D-F6A57C0DD5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96144" y="2044055"/>
            <a:ext cx="2290572" cy="1527048"/>
          </a:xfrm>
          <a:prstGeom prst="rect">
            <a:avLst/>
          </a:prstGeom>
        </p:spPr>
      </p:pic>
      <p:pic>
        <p:nvPicPr>
          <p:cNvPr id="10" name="Picture 9" descr="child with dimples&#10;">
            <a:extLst>
              <a:ext uri="{FF2B5EF4-FFF2-40B4-BE49-F238E27FC236}">
                <a16:creationId xmlns:a16="http://schemas.microsoft.com/office/drawing/2014/main" id="{6DA0681C-2A2B-DB35-0D34-4D1B589606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4960" y="2044054"/>
            <a:ext cx="2179233" cy="3225265"/>
          </a:xfrm>
          <a:prstGeom prst="rect">
            <a:avLst/>
          </a:prstGeom>
        </p:spPr>
      </p:pic>
      <p:pic>
        <p:nvPicPr>
          <p:cNvPr id="11" name="Picture 10" descr="child writing on a paper with a red pencil">
            <a:extLst>
              <a:ext uri="{FF2B5EF4-FFF2-40B4-BE49-F238E27FC236}">
                <a16:creationId xmlns:a16="http://schemas.microsoft.com/office/drawing/2014/main" id="{4DF7BF61-2816-18F0-6F81-34349C3BEB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10684" y="3758563"/>
            <a:ext cx="2290572" cy="1527048"/>
          </a:xfrm>
          <a:prstGeom prst="rect">
            <a:avLst/>
          </a:prstGeom>
        </p:spPr>
      </p:pic>
      <p:pic>
        <p:nvPicPr>
          <p:cNvPr id="12" name="Picture 11" descr="child with glasses">
            <a:extLst>
              <a:ext uri="{FF2B5EF4-FFF2-40B4-BE49-F238E27FC236}">
                <a16:creationId xmlns:a16="http://schemas.microsoft.com/office/drawing/2014/main" id="{0ABDE79D-EC0F-E368-D64D-C2CF112ABD1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43783" y="3758563"/>
            <a:ext cx="2361352" cy="1527048"/>
          </a:xfrm>
          <a:prstGeom prst="rect">
            <a:avLst/>
          </a:prstGeom>
        </p:spPr>
      </p:pic>
    </p:spTree>
    <p:extLst>
      <p:ext uri="{BB962C8B-B14F-4D97-AF65-F5344CB8AC3E}">
        <p14:creationId xmlns:p14="http://schemas.microsoft.com/office/powerpoint/2010/main" val="3932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27FD18-B8CA-B3B1-1033-813BD1249FF4}"/>
              </a:ext>
            </a:extLst>
          </p:cNvPr>
          <p:cNvSpPr>
            <a:spLocks noGrp="1"/>
          </p:cNvSpPr>
          <p:nvPr>
            <p:ph type="title"/>
          </p:nvPr>
        </p:nvSpPr>
        <p:spPr/>
        <p:txBody>
          <a:bodyPr/>
          <a:lstStyle/>
          <a:p>
            <a:r>
              <a:rPr lang="en-US" dirty="0"/>
              <a:t>Traits and Genes</a:t>
            </a:r>
          </a:p>
        </p:txBody>
      </p:sp>
      <p:pic>
        <p:nvPicPr>
          <p:cNvPr id="6" name="Picture 5" descr="mother and father with a baby">
            <a:extLst>
              <a:ext uri="{FF2B5EF4-FFF2-40B4-BE49-F238E27FC236}">
                <a16:creationId xmlns:a16="http://schemas.microsoft.com/office/drawing/2014/main" id="{73A9B4C7-42C5-DD95-CEEC-C2B0A87D6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2939" y="1520002"/>
            <a:ext cx="5238644" cy="4190916"/>
          </a:xfrm>
          <a:prstGeom prst="rect">
            <a:avLst/>
          </a:prstGeom>
        </p:spPr>
      </p:pic>
    </p:spTree>
    <p:extLst>
      <p:ext uri="{BB962C8B-B14F-4D97-AF65-F5344CB8AC3E}">
        <p14:creationId xmlns:p14="http://schemas.microsoft.com/office/powerpoint/2010/main" val="3882245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EC2A9E-70DD-4E79-9B69-A16276AB909D}"/>
              </a:ext>
            </a:extLst>
          </p:cNvPr>
          <p:cNvSpPr>
            <a:spLocks noGrp="1"/>
          </p:cNvSpPr>
          <p:nvPr>
            <p:ph type="title"/>
          </p:nvPr>
        </p:nvSpPr>
        <p:spPr/>
        <p:txBody>
          <a:bodyPr/>
          <a:lstStyle/>
          <a:p>
            <a:r>
              <a:rPr lang="en-US" dirty="0"/>
              <a:t>Dominant vs. Recessive Traits</a:t>
            </a:r>
          </a:p>
        </p:txBody>
      </p:sp>
      <p:pic>
        <p:nvPicPr>
          <p:cNvPr id="7" name="Picture 6" descr="A dirty room with a bed and toys">
            <a:extLst>
              <a:ext uri="{FF2B5EF4-FFF2-40B4-BE49-F238E27FC236}">
                <a16:creationId xmlns:a16="http://schemas.microsoft.com/office/drawing/2014/main" id="{73A802E9-B2B8-1D9E-6E8A-EFAA5586E9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5219" y="1803455"/>
            <a:ext cx="4264235" cy="3082686"/>
          </a:xfrm>
          <a:prstGeom prst="rect">
            <a:avLst/>
          </a:prstGeom>
        </p:spPr>
      </p:pic>
      <p:pic>
        <p:nvPicPr>
          <p:cNvPr id="8" name="Picture 7" descr="vacuum">
            <a:extLst>
              <a:ext uri="{FF2B5EF4-FFF2-40B4-BE49-F238E27FC236}">
                <a16:creationId xmlns:a16="http://schemas.microsoft.com/office/drawing/2014/main" id="{2DD8C33A-516A-1122-08DF-ED50509507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7104" y="2816051"/>
            <a:ext cx="2644389" cy="2670350"/>
          </a:xfrm>
          <a:prstGeom prst="rect">
            <a:avLst/>
          </a:prstGeom>
        </p:spPr>
      </p:pic>
      <p:pic>
        <p:nvPicPr>
          <p:cNvPr id="9" name="Picture 8" descr="A child sitting with toy cars">
            <a:extLst>
              <a:ext uri="{FF2B5EF4-FFF2-40B4-BE49-F238E27FC236}">
                <a16:creationId xmlns:a16="http://schemas.microsoft.com/office/drawing/2014/main" id="{84DBE774-012D-94DD-59FE-92E27A8F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8016" y="3289673"/>
            <a:ext cx="2810895" cy="2297212"/>
          </a:xfrm>
          <a:prstGeom prst="rect">
            <a:avLst/>
          </a:prstGeom>
        </p:spPr>
      </p:pic>
    </p:spTree>
    <p:extLst>
      <p:ext uri="{BB962C8B-B14F-4D97-AF65-F5344CB8AC3E}">
        <p14:creationId xmlns:p14="http://schemas.microsoft.com/office/powerpoint/2010/main" val="131396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8ADE08-D47B-F19B-CE03-3E80D17CE933}"/>
              </a:ext>
            </a:extLst>
          </p:cNvPr>
          <p:cNvSpPr>
            <a:spLocks noGrp="1"/>
          </p:cNvSpPr>
          <p:nvPr>
            <p:ph type="title"/>
          </p:nvPr>
        </p:nvSpPr>
        <p:spPr/>
        <p:txBody>
          <a:bodyPr/>
          <a:lstStyle/>
          <a:p>
            <a:r>
              <a:rPr lang="en-US" dirty="0"/>
              <a:t>Dominant vs. Recessive Traits</a:t>
            </a:r>
            <a:r>
              <a:rPr lang="en-US" dirty="0">
                <a:solidFill>
                  <a:schemeClr val="bg1"/>
                </a:solidFill>
              </a:rPr>
              <a:t> 2</a:t>
            </a:r>
          </a:p>
        </p:txBody>
      </p:sp>
      <p:graphicFrame>
        <p:nvGraphicFramePr>
          <p:cNvPr id="6" name="Table 5">
            <a:extLst>
              <a:ext uri="{FF2B5EF4-FFF2-40B4-BE49-F238E27FC236}">
                <a16:creationId xmlns:a16="http://schemas.microsoft.com/office/drawing/2014/main" id="{0D578720-B1D6-3E67-2B19-4435F852CC77}"/>
              </a:ext>
            </a:extLst>
          </p:cNvPr>
          <p:cNvGraphicFramePr>
            <a:graphicFrameLocks noGrp="1"/>
          </p:cNvGraphicFramePr>
          <p:nvPr>
            <p:extLst>
              <p:ext uri="{D42A27DB-BD31-4B8C-83A1-F6EECF244321}">
                <p14:modId xmlns:p14="http://schemas.microsoft.com/office/powerpoint/2010/main" val="789401970"/>
              </p:ext>
            </p:extLst>
          </p:nvPr>
        </p:nvGraphicFramePr>
        <p:xfrm>
          <a:off x="4650939" y="3119946"/>
          <a:ext cx="4754880" cy="2743200"/>
        </p:xfrm>
        <a:graphic>
          <a:graphicData uri="http://schemas.openxmlformats.org/drawingml/2006/table">
            <a:tbl>
              <a:tblPr firstRow="1" bandRow="1">
                <a:tableStyleId>{5C22544A-7EE6-4342-B048-85BDC9FD1C3A}</a:tableStyleId>
              </a:tblPr>
              <a:tblGrid>
                <a:gridCol w="2377440">
                  <a:extLst>
                    <a:ext uri="{9D8B030D-6E8A-4147-A177-3AD203B41FA5}">
                      <a16:colId xmlns:a16="http://schemas.microsoft.com/office/drawing/2014/main" val="796435988"/>
                    </a:ext>
                  </a:extLst>
                </a:gridCol>
                <a:gridCol w="2377440">
                  <a:extLst>
                    <a:ext uri="{9D8B030D-6E8A-4147-A177-3AD203B41FA5}">
                      <a16:colId xmlns:a16="http://schemas.microsoft.com/office/drawing/2014/main" val="202961993"/>
                    </a:ext>
                  </a:extLst>
                </a:gridCol>
              </a:tblGrid>
              <a:tr h="1371600">
                <a:tc>
                  <a:txBody>
                    <a:bodyPr/>
                    <a:lstStyle/>
                    <a:p>
                      <a:endParaRPr lang="en-US" sz="1500" dirty="0">
                        <a:latin typeface="Arial" panose="020B0604020202020204" pitchFamily="34" charset="0"/>
                        <a:cs typeface="Arial" panose="020B0604020202020204" pitchFamily="34" charset="0"/>
                      </a:endParaRPr>
                    </a:p>
                  </a:txBody>
                  <a:tcPr marL="77436" marR="77436" marT="38718" marB="38718">
                    <a:solidFill>
                      <a:schemeClr val="bg1"/>
                    </a:solidFill>
                  </a:tcPr>
                </a:tc>
                <a:tc>
                  <a:txBody>
                    <a:bodyPr/>
                    <a:lstStyle/>
                    <a:p>
                      <a:pPr algn="ctr"/>
                      <a:endParaRPr lang="en-US" sz="1800" b="1" kern="1200" dirty="0">
                        <a:solidFill>
                          <a:schemeClr val="bg1"/>
                        </a:solidFill>
                        <a:latin typeface="Arial" panose="020B0604020202020204" pitchFamily="34" charset="0"/>
                        <a:ea typeface="+mn-ea"/>
                        <a:cs typeface="Arial" panose="020B0604020202020204" pitchFamily="34" charset="0"/>
                      </a:endParaRPr>
                    </a:p>
                  </a:txBody>
                  <a:tcPr marL="77436" marR="77436" marT="38718" marB="38718" anchor="ctr">
                    <a:solidFill>
                      <a:srgbClr val="0033A0"/>
                    </a:solidFill>
                  </a:tcPr>
                </a:tc>
                <a:extLst>
                  <a:ext uri="{0D108BD9-81ED-4DB2-BD59-A6C34878D82A}">
                    <a16:rowId xmlns:a16="http://schemas.microsoft.com/office/drawing/2014/main" val="1628710881"/>
                  </a:ext>
                </a:extLst>
              </a:tr>
              <a:tr h="1371600">
                <a:tc>
                  <a:txBody>
                    <a:bodyPr/>
                    <a:lstStyle/>
                    <a:p>
                      <a:pPr algn="ctr"/>
                      <a:endParaRPr lang="en-US" sz="1800" b="1" dirty="0">
                        <a:solidFill>
                          <a:schemeClr val="bg1"/>
                        </a:solidFill>
                        <a:latin typeface="Arial" panose="020B0604020202020204" pitchFamily="34" charset="0"/>
                        <a:cs typeface="Arial" panose="020B0604020202020204" pitchFamily="34" charset="0"/>
                      </a:endParaRPr>
                    </a:p>
                  </a:txBody>
                  <a:tcPr marL="77436" marR="77436" marT="38718" marB="38718" anchor="ctr">
                    <a:solidFill>
                      <a:srgbClr val="0033A0"/>
                    </a:solidFill>
                  </a:tcPr>
                </a:tc>
                <a:tc>
                  <a:txBody>
                    <a:bodyPr/>
                    <a:lstStyle/>
                    <a:p>
                      <a:endParaRPr lang="en-US" sz="1500" dirty="0">
                        <a:latin typeface="Arial" panose="020B0604020202020204" pitchFamily="34" charset="0"/>
                        <a:cs typeface="Arial" panose="020B0604020202020204" pitchFamily="34" charset="0"/>
                      </a:endParaRPr>
                    </a:p>
                  </a:txBody>
                  <a:tcPr marL="77436" marR="77436" marT="38718" marB="38718"/>
                </a:tc>
                <a:extLst>
                  <a:ext uri="{0D108BD9-81ED-4DB2-BD59-A6C34878D82A}">
                    <a16:rowId xmlns:a16="http://schemas.microsoft.com/office/drawing/2014/main" val="2988254505"/>
                  </a:ext>
                </a:extLst>
              </a:tr>
            </a:tbl>
          </a:graphicData>
        </a:graphic>
      </p:graphicFrame>
      <p:pic>
        <p:nvPicPr>
          <p:cNvPr id="9" name="Picture 8" descr="Brown eye">
            <a:extLst>
              <a:ext uri="{FF2B5EF4-FFF2-40B4-BE49-F238E27FC236}">
                <a16:creationId xmlns:a16="http://schemas.microsoft.com/office/drawing/2014/main" id="{C184F775-D145-958F-6A3D-ADEB959D4C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7041234" y="1563328"/>
            <a:ext cx="2357540" cy="1560501"/>
          </a:xfrm>
          <a:prstGeom prst="rect">
            <a:avLst/>
          </a:prstGeom>
        </p:spPr>
      </p:pic>
      <p:pic>
        <p:nvPicPr>
          <p:cNvPr id="12" name="Picture 11" descr="blue eye">
            <a:extLst>
              <a:ext uri="{FF2B5EF4-FFF2-40B4-BE49-F238E27FC236}">
                <a16:creationId xmlns:a16="http://schemas.microsoft.com/office/drawing/2014/main" id="{625429C9-F509-9B4D-5340-FC88BEA46D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2625211" y="4508843"/>
            <a:ext cx="2046769" cy="1353469"/>
          </a:xfrm>
          <a:prstGeom prst="rect">
            <a:avLst/>
          </a:prstGeom>
        </p:spPr>
      </p:pic>
      <p:pic>
        <p:nvPicPr>
          <p:cNvPr id="14" name="Picture 13" descr="brown eye">
            <a:extLst>
              <a:ext uri="{FF2B5EF4-FFF2-40B4-BE49-F238E27FC236}">
                <a16:creationId xmlns:a16="http://schemas.microsoft.com/office/drawing/2014/main" id="{34AB0958-B561-4AFF-939E-5BC9559A16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226199" y="4534439"/>
            <a:ext cx="1966962" cy="1301971"/>
          </a:xfrm>
          <a:prstGeom prst="rect">
            <a:avLst/>
          </a:prstGeom>
        </p:spPr>
      </p:pic>
      <p:sp>
        <p:nvSpPr>
          <p:cNvPr id="2" name="TextBox 1">
            <a:extLst>
              <a:ext uri="{FF2B5EF4-FFF2-40B4-BE49-F238E27FC236}">
                <a16:creationId xmlns:a16="http://schemas.microsoft.com/office/drawing/2014/main" id="{059C2D31-AC67-C532-C0EB-188FF302D764}"/>
              </a:ext>
            </a:extLst>
          </p:cNvPr>
          <p:cNvSpPr txBox="1"/>
          <p:nvPr/>
        </p:nvSpPr>
        <p:spPr>
          <a:xfrm>
            <a:off x="4702629" y="4598126"/>
            <a:ext cx="2312125" cy="1200329"/>
          </a:xfrm>
          <a:prstGeom prst="rect">
            <a:avLst/>
          </a:prstGeom>
          <a:noFill/>
        </p:spPr>
        <p:txBody>
          <a:bodyPr wrap="square" rtlCol="0">
            <a:spAutoFit/>
          </a:bodyPr>
          <a:lstStyle/>
          <a:p>
            <a:pPr algn="ctr"/>
            <a:r>
              <a:rPr lang="en-US" sz="5400" b="1" kern="1200" dirty="0">
                <a:solidFill>
                  <a:schemeClr val="bg1"/>
                </a:solidFill>
                <a:latin typeface="Arial" panose="020B0604020202020204" pitchFamily="34" charset="0"/>
                <a:ea typeface="+mn-ea"/>
                <a:cs typeface="Arial" panose="020B0604020202020204" pitchFamily="34" charset="0"/>
              </a:rPr>
              <a:t>Mom</a:t>
            </a:r>
          </a:p>
          <a:p>
            <a:pPr algn="ctr"/>
            <a:r>
              <a:rPr lang="en-US" sz="1800" b="1" kern="1200" dirty="0">
                <a:solidFill>
                  <a:schemeClr val="bg1"/>
                </a:solidFill>
                <a:latin typeface="Arial" panose="020B0604020202020204" pitchFamily="34" charset="0"/>
                <a:ea typeface="+mn-ea"/>
                <a:cs typeface="Arial" panose="020B0604020202020204" pitchFamily="34" charset="0"/>
              </a:rPr>
              <a:t>(recessive= Blue)</a:t>
            </a:r>
            <a:endParaRPr lang="en-US" sz="18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60D0D42-B521-A54C-7CCD-F86DC374C340}"/>
              </a:ext>
            </a:extLst>
          </p:cNvPr>
          <p:cNvSpPr txBox="1"/>
          <p:nvPr/>
        </p:nvSpPr>
        <p:spPr>
          <a:xfrm>
            <a:off x="7027817" y="3176452"/>
            <a:ext cx="2351314" cy="1200329"/>
          </a:xfrm>
          <a:prstGeom prst="rect">
            <a:avLst/>
          </a:prstGeom>
          <a:noFill/>
        </p:spPr>
        <p:txBody>
          <a:bodyPr wrap="square" rtlCol="0">
            <a:spAutoFit/>
          </a:bodyPr>
          <a:lstStyle/>
          <a:p>
            <a:pPr algn="ctr"/>
            <a:r>
              <a:rPr lang="en-US" sz="5400" b="1" kern="1200" dirty="0">
                <a:solidFill>
                  <a:schemeClr val="bg1"/>
                </a:solidFill>
                <a:latin typeface="Arial" panose="020B0604020202020204" pitchFamily="34" charset="0"/>
                <a:ea typeface="+mn-ea"/>
                <a:cs typeface="Arial" panose="020B0604020202020204" pitchFamily="34" charset="0"/>
              </a:rPr>
              <a:t>Dad</a:t>
            </a:r>
            <a:br>
              <a:rPr lang="en-US" sz="28800" b="1" kern="1200" dirty="0">
                <a:solidFill>
                  <a:schemeClr val="bg1"/>
                </a:solidFill>
                <a:latin typeface="Arial" panose="020B0604020202020204" pitchFamily="34" charset="0"/>
                <a:ea typeface="+mn-ea"/>
                <a:cs typeface="Arial" panose="020B0604020202020204" pitchFamily="34" charset="0"/>
              </a:rPr>
            </a:br>
            <a:r>
              <a:rPr lang="en-US" b="1" kern="1200" dirty="0">
                <a:solidFill>
                  <a:schemeClr val="bg1"/>
                </a:solidFill>
                <a:latin typeface="Arial" panose="020B0604020202020204" pitchFamily="34" charset="0"/>
                <a:ea typeface="+mn-ea"/>
                <a:cs typeface="Arial" panose="020B0604020202020204" pitchFamily="34" charset="0"/>
              </a:rPr>
              <a:t>(dominant = Brown)</a:t>
            </a:r>
          </a:p>
        </p:txBody>
      </p:sp>
    </p:spTree>
    <p:extLst>
      <p:ext uri="{BB962C8B-B14F-4D97-AF65-F5344CB8AC3E}">
        <p14:creationId xmlns:p14="http://schemas.microsoft.com/office/powerpoint/2010/main" val="8906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dirty="0"/>
              <a:t>Dominant vs. Recessive Traits</a:t>
            </a:r>
            <a:r>
              <a:rPr lang="en-US" dirty="0">
                <a:solidFill>
                  <a:schemeClr val="bg1"/>
                </a:solidFill>
              </a:rPr>
              <a:t> 3</a:t>
            </a:r>
          </a:p>
        </p:txBody>
      </p:sp>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extLst>
              <p:ext uri="{D42A27DB-BD31-4B8C-83A1-F6EECF244321}">
                <p14:modId xmlns:p14="http://schemas.microsoft.com/office/powerpoint/2010/main" val="735463886"/>
              </p:ext>
            </p:extLst>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dirty="0">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dirty="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dirty="0">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9" name="TextBox 8">
            <a:extLst>
              <a:ext uri="{FF2B5EF4-FFF2-40B4-BE49-F238E27FC236}">
                <a16:creationId xmlns:a16="http://schemas.microsoft.com/office/drawing/2014/main" id="{EFD8C444-B45E-1B10-4C95-FFE317203FCE}"/>
              </a:ext>
            </a:extLst>
          </p:cNvPr>
          <p:cNvSpPr txBox="1"/>
          <p:nvPr/>
        </p:nvSpPr>
        <p:spPr>
          <a:xfrm>
            <a:off x="4937761" y="2834640"/>
            <a:ext cx="1920239"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11" name="TextBox 10">
            <a:extLst>
              <a:ext uri="{FF2B5EF4-FFF2-40B4-BE49-F238E27FC236}">
                <a16:creationId xmlns:a16="http://schemas.microsoft.com/office/drawing/2014/main" id="{622FDA36-E339-8D51-D2F9-F83C42AF1549}"/>
              </a:ext>
            </a:extLst>
          </p:cNvPr>
          <p:cNvSpPr txBox="1"/>
          <p:nvPr/>
        </p:nvSpPr>
        <p:spPr>
          <a:xfrm>
            <a:off x="6868886" y="2847703"/>
            <a:ext cx="1920239"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12" name="TextBox 11">
            <a:extLst>
              <a:ext uri="{FF2B5EF4-FFF2-40B4-BE49-F238E27FC236}">
                <a16:creationId xmlns:a16="http://schemas.microsoft.com/office/drawing/2014/main" id="{9CA6DBB3-8E7F-BEFD-F9C8-D548DA7C1A8D}"/>
              </a:ext>
            </a:extLst>
          </p:cNvPr>
          <p:cNvSpPr txBox="1"/>
          <p:nvPr/>
        </p:nvSpPr>
        <p:spPr>
          <a:xfrm>
            <a:off x="3213463" y="3781698"/>
            <a:ext cx="1737360"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Blue)</a:t>
            </a:r>
          </a:p>
        </p:txBody>
      </p:sp>
      <p:sp>
        <p:nvSpPr>
          <p:cNvPr id="15" name="TextBox 14">
            <a:extLst>
              <a:ext uri="{FF2B5EF4-FFF2-40B4-BE49-F238E27FC236}">
                <a16:creationId xmlns:a16="http://schemas.microsoft.com/office/drawing/2014/main" id="{94E9AAC0-2E61-EFB9-8014-5E30E81F85A2}"/>
              </a:ext>
            </a:extLst>
          </p:cNvPr>
          <p:cNvSpPr txBox="1"/>
          <p:nvPr/>
        </p:nvSpPr>
        <p:spPr>
          <a:xfrm>
            <a:off x="4898573" y="3984171"/>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18" name="TextBox 17">
            <a:extLst>
              <a:ext uri="{FF2B5EF4-FFF2-40B4-BE49-F238E27FC236}">
                <a16:creationId xmlns:a16="http://schemas.microsoft.com/office/drawing/2014/main" id="{4680DF86-772E-1638-DD60-202A93DAE58E}"/>
              </a:ext>
            </a:extLst>
          </p:cNvPr>
          <p:cNvSpPr txBox="1"/>
          <p:nvPr/>
        </p:nvSpPr>
        <p:spPr>
          <a:xfrm>
            <a:off x="6805748" y="39624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8" name="Picture 7" descr="brown eye">
            <a:extLst>
              <a:ext uri="{FF2B5EF4-FFF2-40B4-BE49-F238E27FC236}">
                <a16:creationId xmlns:a16="http://schemas.microsoft.com/office/drawing/2014/main" id="{287673B8-3708-7DAF-400B-277FCC87E20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85891" y="4072601"/>
            <a:ext cx="922953" cy="610920"/>
          </a:xfrm>
          <a:prstGeom prst="rect">
            <a:avLst/>
          </a:prstGeom>
        </p:spPr>
      </p:pic>
      <p:sp>
        <p:nvSpPr>
          <p:cNvPr id="14" name="TextBox 13">
            <a:extLst>
              <a:ext uri="{FF2B5EF4-FFF2-40B4-BE49-F238E27FC236}">
                <a16:creationId xmlns:a16="http://schemas.microsoft.com/office/drawing/2014/main" id="{5B6940CE-08EB-495B-298A-E0F0AA5A6A0C}"/>
              </a:ext>
            </a:extLst>
          </p:cNvPr>
          <p:cNvSpPr txBox="1"/>
          <p:nvPr/>
        </p:nvSpPr>
        <p:spPr>
          <a:xfrm>
            <a:off x="3213463" y="4800600"/>
            <a:ext cx="1737360"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Blue)</a:t>
            </a:r>
          </a:p>
        </p:txBody>
      </p:sp>
      <p:sp>
        <p:nvSpPr>
          <p:cNvPr id="16" name="TextBox 15">
            <a:extLst>
              <a:ext uri="{FF2B5EF4-FFF2-40B4-BE49-F238E27FC236}">
                <a16:creationId xmlns:a16="http://schemas.microsoft.com/office/drawing/2014/main" id="{2DFE5CA3-AAA7-6746-015A-54563E1F6B6B}"/>
              </a:ext>
            </a:extLst>
          </p:cNvPr>
          <p:cNvSpPr txBox="1"/>
          <p:nvPr/>
        </p:nvSpPr>
        <p:spPr>
          <a:xfrm>
            <a:off x="4898573" y="50292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17" name="TextBox 16">
            <a:extLst>
              <a:ext uri="{FF2B5EF4-FFF2-40B4-BE49-F238E27FC236}">
                <a16:creationId xmlns:a16="http://schemas.microsoft.com/office/drawing/2014/main" id="{E7356CA4-2C79-2126-F72C-E23C9D9F643A}"/>
              </a:ext>
            </a:extLst>
          </p:cNvPr>
          <p:cNvSpPr txBox="1"/>
          <p:nvPr/>
        </p:nvSpPr>
        <p:spPr>
          <a:xfrm>
            <a:off x="6805748" y="50292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3" name="Picture 2" descr="brown eye">
            <a:extLst>
              <a:ext uri="{FF2B5EF4-FFF2-40B4-BE49-F238E27FC236}">
                <a16:creationId xmlns:a16="http://schemas.microsoft.com/office/drawing/2014/main" id="{72C8AA73-A3DC-FB40-D2FD-3204AAF0641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61515" y="5090784"/>
            <a:ext cx="922953" cy="61092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Based on this Punnett square, it is a 4 of 4 possibility that the child will have Brown eyes</a:t>
            </a:r>
          </a:p>
        </p:txBody>
      </p:sp>
    </p:spTree>
    <p:extLst>
      <p:ext uri="{BB962C8B-B14F-4D97-AF65-F5344CB8AC3E}">
        <p14:creationId xmlns:p14="http://schemas.microsoft.com/office/powerpoint/2010/main" val="297355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5" grpId="0"/>
      <p:bldP spid="18" grpId="0"/>
      <p:bldP spid="14" grpId="0"/>
      <p:bldP spid="16" grpId="0"/>
      <p:bldP spid="17"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dirty="0"/>
              <a:t>Dominant vs. Recessive Traits</a:t>
            </a:r>
            <a:r>
              <a:rPr lang="en-US" dirty="0">
                <a:solidFill>
                  <a:schemeClr val="bg1"/>
                </a:solidFill>
              </a:rPr>
              <a:t> 4</a:t>
            </a:r>
          </a:p>
        </p:txBody>
      </p:sp>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extLst>
              <p:ext uri="{D42A27DB-BD31-4B8C-83A1-F6EECF244321}">
                <p14:modId xmlns:p14="http://schemas.microsoft.com/office/powerpoint/2010/main" val="444704127"/>
              </p:ext>
            </p:extLst>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dirty="0">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dirty="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dirty="0">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3" name="TextBox 2">
            <a:extLst>
              <a:ext uri="{FF2B5EF4-FFF2-40B4-BE49-F238E27FC236}">
                <a16:creationId xmlns:a16="http://schemas.microsoft.com/office/drawing/2014/main" id="{BDD6E756-1701-83F2-E4BE-C061EAC5F83D}"/>
              </a:ext>
            </a:extLst>
          </p:cNvPr>
          <p:cNvSpPr txBox="1"/>
          <p:nvPr/>
        </p:nvSpPr>
        <p:spPr>
          <a:xfrm>
            <a:off x="4937761" y="2834640"/>
            <a:ext cx="1920239"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8" name="TextBox 7">
            <a:extLst>
              <a:ext uri="{FF2B5EF4-FFF2-40B4-BE49-F238E27FC236}">
                <a16:creationId xmlns:a16="http://schemas.microsoft.com/office/drawing/2014/main" id="{0C741642-4365-27F6-3738-FC2C3DC2951E}"/>
              </a:ext>
            </a:extLst>
          </p:cNvPr>
          <p:cNvSpPr txBox="1"/>
          <p:nvPr/>
        </p:nvSpPr>
        <p:spPr>
          <a:xfrm>
            <a:off x="6868886" y="2847703"/>
            <a:ext cx="1920239"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Blue)</a:t>
            </a:r>
          </a:p>
        </p:txBody>
      </p:sp>
      <p:sp>
        <p:nvSpPr>
          <p:cNvPr id="9" name="TextBox 8">
            <a:extLst>
              <a:ext uri="{FF2B5EF4-FFF2-40B4-BE49-F238E27FC236}">
                <a16:creationId xmlns:a16="http://schemas.microsoft.com/office/drawing/2014/main" id="{8753F5EA-E653-9C21-44AA-42C9AA682B1A}"/>
              </a:ext>
            </a:extLst>
          </p:cNvPr>
          <p:cNvSpPr txBox="1"/>
          <p:nvPr/>
        </p:nvSpPr>
        <p:spPr>
          <a:xfrm>
            <a:off x="3213463" y="3781698"/>
            <a:ext cx="1737360"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Blue)</a:t>
            </a:r>
          </a:p>
        </p:txBody>
      </p:sp>
      <p:sp>
        <p:nvSpPr>
          <p:cNvPr id="12" name="TextBox 11">
            <a:extLst>
              <a:ext uri="{FF2B5EF4-FFF2-40B4-BE49-F238E27FC236}">
                <a16:creationId xmlns:a16="http://schemas.microsoft.com/office/drawing/2014/main" id="{4B1FAEAD-7C0B-6C8C-F75C-24D47F9F1904}"/>
              </a:ext>
            </a:extLst>
          </p:cNvPr>
          <p:cNvSpPr txBox="1"/>
          <p:nvPr/>
        </p:nvSpPr>
        <p:spPr>
          <a:xfrm>
            <a:off x="4898573" y="3984171"/>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17" name="TextBox 16">
            <a:extLst>
              <a:ext uri="{FF2B5EF4-FFF2-40B4-BE49-F238E27FC236}">
                <a16:creationId xmlns:a16="http://schemas.microsoft.com/office/drawing/2014/main" id="{94FA46D7-0C10-334E-C8EE-3112896FE8E8}"/>
              </a:ext>
            </a:extLst>
          </p:cNvPr>
          <p:cNvSpPr txBox="1"/>
          <p:nvPr/>
        </p:nvSpPr>
        <p:spPr>
          <a:xfrm>
            <a:off x="6805748" y="39624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9" name="Picture 18" descr="blue eye">
            <a:extLst>
              <a:ext uri="{FF2B5EF4-FFF2-40B4-BE49-F238E27FC236}">
                <a16:creationId xmlns:a16="http://schemas.microsoft.com/office/drawing/2014/main" id="{CBC8148A-C112-1B9C-7B19-2B55C5C039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15188" y="4079568"/>
            <a:ext cx="920287" cy="608560"/>
          </a:xfrm>
          <a:prstGeom prst="rect">
            <a:avLst/>
          </a:prstGeom>
        </p:spPr>
      </p:pic>
      <p:sp>
        <p:nvSpPr>
          <p:cNvPr id="11" name="TextBox 10">
            <a:extLst>
              <a:ext uri="{FF2B5EF4-FFF2-40B4-BE49-F238E27FC236}">
                <a16:creationId xmlns:a16="http://schemas.microsoft.com/office/drawing/2014/main" id="{43D31BF2-41A8-D87B-D7FD-388F303F47E4}"/>
              </a:ext>
            </a:extLst>
          </p:cNvPr>
          <p:cNvSpPr txBox="1"/>
          <p:nvPr/>
        </p:nvSpPr>
        <p:spPr>
          <a:xfrm>
            <a:off x="3213463" y="4800600"/>
            <a:ext cx="1737360"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Blue)</a:t>
            </a:r>
          </a:p>
        </p:txBody>
      </p:sp>
      <p:sp>
        <p:nvSpPr>
          <p:cNvPr id="14" name="TextBox 13">
            <a:extLst>
              <a:ext uri="{FF2B5EF4-FFF2-40B4-BE49-F238E27FC236}">
                <a16:creationId xmlns:a16="http://schemas.microsoft.com/office/drawing/2014/main" id="{D20EA9CC-339C-C781-C3FB-FF606CD30F7E}"/>
              </a:ext>
            </a:extLst>
          </p:cNvPr>
          <p:cNvSpPr txBox="1"/>
          <p:nvPr/>
        </p:nvSpPr>
        <p:spPr>
          <a:xfrm>
            <a:off x="4898573" y="50292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15" name="TextBox 14">
            <a:extLst>
              <a:ext uri="{FF2B5EF4-FFF2-40B4-BE49-F238E27FC236}">
                <a16:creationId xmlns:a16="http://schemas.microsoft.com/office/drawing/2014/main" id="{2997FBEB-0D5D-C228-F0BE-2CB7E86DC2B8}"/>
              </a:ext>
            </a:extLst>
          </p:cNvPr>
          <p:cNvSpPr txBox="1"/>
          <p:nvPr/>
        </p:nvSpPr>
        <p:spPr>
          <a:xfrm>
            <a:off x="6805748" y="5029200"/>
            <a:ext cx="1084216"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p>
        </p:txBody>
      </p:sp>
      <p:pic>
        <p:nvPicPr>
          <p:cNvPr id="16" name="Picture 15" descr="blue eye">
            <a:extLst>
              <a:ext uri="{FF2B5EF4-FFF2-40B4-BE49-F238E27FC236}">
                <a16:creationId xmlns:a16="http://schemas.microsoft.com/office/drawing/2014/main" id="{D4EBE977-5B38-D8F3-59EE-AD30107BA1B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54516" y="5041532"/>
            <a:ext cx="920287" cy="60856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2308324"/>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Based on this Punnett square, it is a 2 of 4 possibility that the child will have Brown eyes and a 2 of 4 possibility that the child will have Blue eyes</a:t>
            </a:r>
          </a:p>
        </p:txBody>
      </p:sp>
    </p:spTree>
    <p:extLst>
      <p:ext uri="{BB962C8B-B14F-4D97-AF65-F5344CB8AC3E}">
        <p14:creationId xmlns:p14="http://schemas.microsoft.com/office/powerpoint/2010/main" val="177671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4" grpId="0"/>
      <p:bldP spid="1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A680-0CB8-19A4-2573-614A3D37A32E}"/>
              </a:ext>
            </a:extLst>
          </p:cNvPr>
          <p:cNvSpPr>
            <a:spLocks noGrp="1"/>
          </p:cNvSpPr>
          <p:nvPr>
            <p:ph type="title"/>
          </p:nvPr>
        </p:nvSpPr>
        <p:spPr/>
        <p:txBody>
          <a:bodyPr/>
          <a:lstStyle/>
          <a:p>
            <a:r>
              <a:rPr lang="en-US" dirty="0"/>
              <a:t>What about cattle?</a:t>
            </a:r>
          </a:p>
        </p:txBody>
      </p:sp>
      <p:pic>
        <p:nvPicPr>
          <p:cNvPr id="6" name="Picture 5" descr="Black angus bull">
            <a:extLst>
              <a:ext uri="{FF2B5EF4-FFF2-40B4-BE49-F238E27FC236}">
                <a16:creationId xmlns:a16="http://schemas.microsoft.com/office/drawing/2014/main" id="{1422E541-951F-0B57-23F9-B3598055207C}"/>
              </a:ext>
            </a:extLst>
          </p:cNvPr>
          <p:cNvPicPr/>
          <p:nvPr/>
        </p:nvPicPr>
        <p:blipFill>
          <a:blip r:embed="rId3" cstate="print">
            <a:extLst>
              <a:ext uri="{28A0092B-C50C-407E-A947-70E740481C1C}">
                <a14:useLocalDpi xmlns:a14="http://schemas.microsoft.com/office/drawing/2010/main"/>
              </a:ext>
            </a:extLst>
          </a:blip>
          <a:stretch>
            <a:fillRect/>
          </a:stretch>
        </p:blipFill>
        <p:spPr bwMode="auto">
          <a:xfrm>
            <a:off x="347189" y="2328005"/>
            <a:ext cx="3690456" cy="2460304"/>
          </a:xfrm>
          <a:prstGeom prst="rect">
            <a:avLst/>
          </a:prstGeom>
          <a:noFill/>
          <a:ln>
            <a:noFill/>
          </a:ln>
        </p:spPr>
      </p:pic>
      <p:pic>
        <p:nvPicPr>
          <p:cNvPr id="4" name="Picture 3" descr="black calf with white face">
            <a:extLst>
              <a:ext uri="{FF2B5EF4-FFF2-40B4-BE49-F238E27FC236}">
                <a16:creationId xmlns:a16="http://schemas.microsoft.com/office/drawing/2014/main" id="{39D15D69-5C5A-108E-9A29-DE36C569BF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5375" y="2328005"/>
            <a:ext cx="3689128" cy="2459418"/>
          </a:xfrm>
          <a:prstGeom prst="rect">
            <a:avLst/>
          </a:prstGeom>
        </p:spPr>
      </p:pic>
      <p:pic>
        <p:nvPicPr>
          <p:cNvPr id="5" name="Picture 4" descr="Red and white cow">
            <a:extLst>
              <a:ext uri="{FF2B5EF4-FFF2-40B4-BE49-F238E27FC236}">
                <a16:creationId xmlns:a16="http://schemas.microsoft.com/office/drawing/2014/main" id="{580155E2-C034-C18C-9BFF-89498FB36E8F}"/>
              </a:ext>
            </a:extLst>
          </p:cNvPr>
          <p:cNvPicPr/>
          <p:nvPr/>
        </p:nvPicPr>
        <p:blipFill rotWithShape="1">
          <a:blip r:embed="rId5" cstate="screen">
            <a:extLst>
              <a:ext uri="{28A0092B-C50C-407E-A947-70E740481C1C}">
                <a14:useLocalDpi xmlns:a14="http://schemas.microsoft.com/office/drawing/2010/main"/>
              </a:ext>
            </a:extLst>
          </a:blip>
          <a:srcRect l="13797" t="36213" r="24649" b="2233"/>
          <a:stretch/>
        </p:blipFill>
        <p:spPr bwMode="auto">
          <a:xfrm>
            <a:off x="8059361" y="2330510"/>
            <a:ext cx="3682929" cy="2450275"/>
          </a:xfrm>
          <a:prstGeom prst="rect">
            <a:avLst/>
          </a:prstGeom>
          <a:noFill/>
          <a:ln>
            <a:noFill/>
          </a:ln>
        </p:spPr>
      </p:pic>
    </p:spTree>
    <p:extLst>
      <p:ext uri="{BB962C8B-B14F-4D97-AF65-F5344CB8AC3E}">
        <p14:creationId xmlns:p14="http://schemas.microsoft.com/office/powerpoint/2010/main" val="427642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2529FCC8-A988-44E8-98AB-DBB247164DF0}">
  <ds:schemaRefs>
    <ds:schemaRef ds:uri="http://schemas.microsoft.com/sharepoint/v3/contenttype/forms"/>
  </ds:schemaRefs>
</ds:datastoreItem>
</file>

<file path=customXml/itemProps2.xml><?xml version="1.0" encoding="utf-8"?>
<ds:datastoreItem xmlns:ds="http://schemas.openxmlformats.org/officeDocument/2006/customXml" ds:itemID="{1B56D938-ABD7-4C61-A5FE-C4B701CF86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3DC1A0-AE11-413D-8E92-92D22AF41D7C}">
  <ds:schemaRefs>
    <ds:schemaRef ds:uri="http://schemas.microsoft.com/office/infopath/2007/PartnerControls"/>
    <ds:schemaRef ds:uri="http://purl.org/dc/dcmitype/"/>
    <ds:schemaRef ds:uri="185a403c-ce5b-49a1-ab51-258427df6158"/>
    <ds:schemaRef ds:uri="http://schemas.microsoft.com/office/2006/documentManagement/types"/>
    <ds:schemaRef ds:uri="eec6b29f-273a-4e96-9ad3-5ea561ae7fd8"/>
    <ds:schemaRef ds:uri="http://schemas.microsoft.com/office/2006/metadata/properties"/>
    <ds:schemaRef ds:uri="http://purl.org/dc/elements/1.1/"/>
    <ds:schemaRef ds:uri="http://schemas.openxmlformats.org/package/2006/metadata/core-properties"/>
    <ds:schemaRef ds:uri="http://purl.org/dc/term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248</TotalTime>
  <Words>3153</Words>
  <Application>Microsoft Macintosh PowerPoint</Application>
  <PresentationFormat>Widescreen</PresentationFormat>
  <Paragraphs>349</Paragraphs>
  <Slides>23</Slides>
  <Notes>23</Notes>
  <HiddenSlides>1</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Aptos</vt:lpstr>
      <vt:lpstr>Arial</vt:lpstr>
      <vt:lpstr>Calibri</vt:lpstr>
      <vt:lpstr>Clarendon Text Pro</vt:lpstr>
      <vt:lpstr>NimbusSanLig</vt:lpstr>
      <vt:lpstr>Palatino</vt:lpstr>
      <vt:lpstr>SDSU-Extension-PowerPoint-HD</vt:lpstr>
      <vt:lpstr>Adopt-A-Cow: Beef</vt:lpstr>
      <vt:lpstr>What is a trait?</vt:lpstr>
      <vt:lpstr>Where did you get those blue eyes?</vt:lpstr>
      <vt:lpstr>Traits and Genes</vt:lpstr>
      <vt:lpstr>Dominant vs. Recessive Traits</vt:lpstr>
      <vt:lpstr>Dominant vs. Recessive Traits 2</vt:lpstr>
      <vt:lpstr>Dominant vs. Recessive Traits 3</vt:lpstr>
      <vt:lpstr>Dominant vs. Recessive Traits 4</vt:lpstr>
      <vt:lpstr>What about cattle?</vt:lpstr>
      <vt:lpstr>What is a breed?</vt:lpstr>
      <vt:lpstr>Building a Herd</vt:lpstr>
      <vt:lpstr>Let’s Build Our Herd</vt:lpstr>
      <vt:lpstr>Building Our Herd</vt:lpstr>
      <vt:lpstr>Building Our Herd 2</vt:lpstr>
      <vt:lpstr>Building Our Herd 3</vt:lpstr>
      <vt:lpstr>Building Our Herd 4</vt:lpstr>
      <vt:lpstr>Building Our Herd 5</vt:lpstr>
      <vt:lpstr>Example: Calf Markings</vt:lpstr>
      <vt:lpstr>Building Our Herd 6</vt:lpstr>
      <vt:lpstr>Let’s meet our adopted calf!</vt:lpstr>
      <vt:lpstr>Angus – Simmental Cross</vt:lpstr>
      <vt:lpstr>Charolais </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2 - Building Your Herd (Version 2)</dc:title>
  <dc:subject/>
  <dc:creator>Christine Wood</dc:creator>
  <cp:keywords/>
  <dc:description/>
  <cp:lastModifiedBy>Cartney, Shelly</cp:lastModifiedBy>
  <cp:revision>19</cp:revision>
  <dcterms:created xsi:type="dcterms:W3CDTF">2024-07-24T20:14:56Z</dcterms:created>
  <dcterms:modified xsi:type="dcterms:W3CDTF">2025-10-08T19:58:12Z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