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6"/>
  </p:notesMasterIdLst>
  <p:sldIdLst>
    <p:sldId id="257" r:id="rId5"/>
    <p:sldId id="258" r:id="rId6"/>
    <p:sldId id="379" r:id="rId7"/>
    <p:sldId id="399" r:id="rId8"/>
    <p:sldId id="376" r:id="rId9"/>
    <p:sldId id="375" r:id="rId10"/>
    <p:sldId id="380" r:id="rId11"/>
    <p:sldId id="317" r:id="rId12"/>
    <p:sldId id="318" r:id="rId13"/>
    <p:sldId id="319" r:id="rId14"/>
    <p:sldId id="320" r:id="rId15"/>
    <p:sldId id="321" r:id="rId16"/>
    <p:sldId id="322" r:id="rId17"/>
    <p:sldId id="323" r:id="rId18"/>
    <p:sldId id="324" r:id="rId19"/>
    <p:sldId id="327" r:id="rId20"/>
    <p:sldId id="328" r:id="rId21"/>
    <p:sldId id="331" r:id="rId22"/>
    <p:sldId id="332" r:id="rId23"/>
    <p:sldId id="335" r:id="rId24"/>
    <p:sldId id="394" r:id="rId25"/>
    <p:sldId id="392" r:id="rId26"/>
    <p:sldId id="339" r:id="rId27"/>
    <p:sldId id="340" r:id="rId28"/>
    <p:sldId id="351" r:id="rId29"/>
    <p:sldId id="391" r:id="rId30"/>
    <p:sldId id="355" r:id="rId31"/>
    <p:sldId id="393" r:id="rId32"/>
    <p:sldId id="333" r:id="rId33"/>
    <p:sldId id="397" r:id="rId34"/>
    <p:sldId id="39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4A7"/>
    <a:srgbClr val="5F6A6D"/>
    <a:srgbClr val="014D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015" autoAdjust="0"/>
    <p:restoredTop sz="94100" autoAdjust="0"/>
  </p:normalViewPr>
  <p:slideViewPr>
    <p:cSldViewPr snapToGrid="0">
      <p:cViewPr varScale="1">
        <p:scale>
          <a:sx n="188" d="100"/>
          <a:sy n="188" d="100"/>
        </p:scale>
        <p:origin x="192"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FDEA00-66E1-4C0A-A6E1-1B4CC7E4FBFD}" type="datetimeFigureOut">
              <a:rPr lang="en-US" smtClean="0"/>
              <a:t>4/8/24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1F9375-F369-4104-ACF3-3BFCA52B38F2}" type="slidenum">
              <a:rPr lang="en-US" smtClean="0"/>
              <a:t>‹#›</a:t>
            </a:fld>
            <a:endParaRPr lang="en-US"/>
          </a:p>
        </p:txBody>
      </p:sp>
    </p:spTree>
    <p:extLst>
      <p:ext uri="{BB962C8B-B14F-4D97-AF65-F5344CB8AC3E}">
        <p14:creationId xmlns:p14="http://schemas.microsoft.com/office/powerpoint/2010/main" val="2629365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dirty="0"/>
          </a:p>
        </p:txBody>
      </p:sp>
      <p:sp>
        <p:nvSpPr>
          <p:cNvPr id="84" name="Shape 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272850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would</a:t>
            </a:r>
            <a:r>
              <a:rPr lang="en-US" baseline="0" dirty="0"/>
              <a:t> it not be good to eat too much salt when playing sports?</a:t>
            </a:r>
          </a:p>
          <a:p>
            <a:r>
              <a:rPr lang="en-US" baseline="0" dirty="0"/>
              <a:t>-Dehydrated</a:t>
            </a:r>
          </a:p>
          <a:p>
            <a:r>
              <a:rPr lang="en-US" baseline="0" dirty="0"/>
              <a:t>-Muscle cramps</a:t>
            </a:r>
          </a:p>
          <a:p>
            <a:r>
              <a:rPr lang="en-US" baseline="0" dirty="0"/>
              <a:t>-Feeling tired</a:t>
            </a:r>
          </a:p>
          <a:p>
            <a:endParaRPr lang="en-US" dirty="0"/>
          </a:p>
        </p:txBody>
      </p:sp>
    </p:spTree>
    <p:extLst>
      <p:ext uri="{BB962C8B-B14F-4D97-AF65-F5344CB8AC3E}">
        <p14:creationId xmlns:p14="http://schemas.microsoft.com/office/powerpoint/2010/main" val="2013356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What other types of non-dairy milks would Anika </a:t>
            </a:r>
            <a:r>
              <a:rPr lang="en-US" baseline="0" dirty="0"/>
              <a:t>be able to try?</a:t>
            </a:r>
          </a:p>
          <a:p>
            <a:r>
              <a:rPr lang="en-US" baseline="0" dirty="0"/>
              <a:t>-Lactose free milk like “Lactaid”</a:t>
            </a:r>
            <a:r>
              <a:rPr lang="en-US" dirty="0"/>
              <a:t> </a:t>
            </a:r>
            <a:endParaRPr lang="en-US" dirty="0">
              <a:cs typeface="Calibri"/>
            </a:endParaRPr>
          </a:p>
          <a:p>
            <a:r>
              <a:rPr lang="en-US" baseline="0" dirty="0"/>
              <a:t>-</a:t>
            </a:r>
            <a:r>
              <a:rPr lang="en-US" dirty="0"/>
              <a:t>Soy </a:t>
            </a:r>
            <a:r>
              <a:rPr lang="en-US" baseline="0" dirty="0"/>
              <a:t>milk</a:t>
            </a:r>
            <a:r>
              <a:rPr lang="en-US" dirty="0"/>
              <a:t> </a:t>
            </a:r>
            <a:endParaRPr lang="en-US" dirty="0">
              <a:cs typeface="Calibri"/>
            </a:endParaRPr>
          </a:p>
          <a:p>
            <a:r>
              <a:rPr lang="en-US" baseline="0" dirty="0"/>
              <a:t>-</a:t>
            </a:r>
            <a:r>
              <a:rPr lang="en-US" dirty="0"/>
              <a:t>Rice milk and almond milk have similar amounts of calcium as </a:t>
            </a:r>
            <a:r>
              <a:rPr lang="en-US" baseline="0" dirty="0"/>
              <a:t>milk</a:t>
            </a:r>
            <a:r>
              <a:rPr lang="en-US" dirty="0"/>
              <a:t> but don’t have as much protein</a:t>
            </a:r>
          </a:p>
          <a:p>
            <a:endParaRPr lang="en-US" baseline="0" dirty="0"/>
          </a:p>
        </p:txBody>
      </p:sp>
    </p:spTree>
    <p:extLst>
      <p:ext uri="{BB962C8B-B14F-4D97-AF65-F5344CB8AC3E}">
        <p14:creationId xmlns:p14="http://schemas.microsoft.com/office/powerpoint/2010/main" val="3803199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www.niddk.nih.gov</a:t>
            </a:r>
            <a:r>
              <a:rPr lang="en-US" dirty="0"/>
              <a:t>/health-information/digestive-diseases/irritable-bowel-syndrome/eating-diet-nutrition</a:t>
            </a:r>
          </a:p>
          <a:p>
            <a:r>
              <a:rPr lang="en-US" dirty="0"/>
              <a:t>Why</a:t>
            </a:r>
            <a:r>
              <a:rPr lang="en-US" baseline="0" dirty="0"/>
              <a:t> is the popcorn you make at home a better snack than the popcorn you buy at the movies?</a:t>
            </a:r>
          </a:p>
          <a:p>
            <a:r>
              <a:rPr lang="en-US" baseline="0" dirty="0"/>
              <a:t>-Less butter/salt=fewer calories</a:t>
            </a:r>
          </a:p>
          <a:p>
            <a:r>
              <a:rPr lang="en-US" baseline="0" dirty="0"/>
              <a:t>-More appropriate portion size</a:t>
            </a:r>
          </a:p>
          <a:p>
            <a:r>
              <a:rPr lang="en-US" baseline="0" dirty="0"/>
              <a:t>-Cheaper</a:t>
            </a:r>
          </a:p>
          <a:p>
            <a:endParaRPr lang="en-US" dirty="0"/>
          </a:p>
        </p:txBody>
      </p:sp>
    </p:spTree>
    <p:extLst>
      <p:ext uri="{BB962C8B-B14F-4D97-AF65-F5344CB8AC3E}">
        <p14:creationId xmlns:p14="http://schemas.microsoft.com/office/powerpoint/2010/main" val="3765225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What are</a:t>
            </a:r>
            <a:r>
              <a:rPr lang="en-US" baseline="0" dirty="0"/>
              <a:t> some other benefits to eating more </a:t>
            </a:r>
            <a:r>
              <a:rPr lang="en-US" dirty="0"/>
              <a:t>fruit</a:t>
            </a:r>
            <a:r>
              <a:rPr lang="en-US" baseline="0" dirty="0"/>
              <a:t>?</a:t>
            </a:r>
          </a:p>
          <a:p>
            <a:r>
              <a:rPr lang="en-US" baseline="0" dirty="0"/>
              <a:t>-fiber </a:t>
            </a:r>
          </a:p>
          <a:p>
            <a:r>
              <a:rPr lang="en-US" baseline="0" dirty="0"/>
              <a:t>-vitamins and minerals</a:t>
            </a:r>
          </a:p>
          <a:p>
            <a:endParaRPr lang="en-US" dirty="0"/>
          </a:p>
        </p:txBody>
      </p:sp>
    </p:spTree>
    <p:extLst>
      <p:ext uri="{BB962C8B-B14F-4D97-AF65-F5344CB8AC3E}">
        <p14:creationId xmlns:p14="http://schemas.microsoft.com/office/powerpoint/2010/main" val="39011121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30997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248381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32727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is it important</a:t>
            </a:r>
            <a:r>
              <a:rPr lang="en-US" baseline="0" dirty="0"/>
              <a:t> to choose a low-fat dairy snack compared to something like “whole milk”?</a:t>
            </a:r>
          </a:p>
          <a:p>
            <a:r>
              <a:rPr lang="en-US" baseline="0" dirty="0"/>
              <a:t>-Less fat</a:t>
            </a:r>
          </a:p>
          <a:p>
            <a:r>
              <a:rPr lang="en-US" baseline="0" dirty="0"/>
              <a:t>-Fewer calories</a:t>
            </a:r>
          </a:p>
        </p:txBody>
      </p:sp>
    </p:spTree>
    <p:extLst>
      <p:ext uri="{BB962C8B-B14F-4D97-AF65-F5344CB8AC3E}">
        <p14:creationId xmlns:p14="http://schemas.microsoft.com/office/powerpoint/2010/main" val="1008603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is it important to eat whole grains?</a:t>
            </a:r>
          </a:p>
          <a:p>
            <a:r>
              <a:rPr lang="en-US" dirty="0"/>
              <a:t>-Energy</a:t>
            </a:r>
          </a:p>
          <a:p>
            <a:r>
              <a:rPr lang="en-US" dirty="0"/>
              <a:t>-Filled</a:t>
            </a:r>
            <a:r>
              <a:rPr lang="en-US" baseline="0" dirty="0"/>
              <a:t> with good nutrition (vitamins, minerals, fiber)</a:t>
            </a:r>
          </a:p>
          <a:p>
            <a:r>
              <a:rPr lang="en-US" baseline="0" dirty="0"/>
              <a:t>-Keeps you fuller longer</a:t>
            </a:r>
            <a:endParaRPr lang="en-US" dirty="0"/>
          </a:p>
          <a:p>
            <a:endParaRPr lang="en-US" dirty="0"/>
          </a:p>
        </p:txBody>
      </p:sp>
    </p:spTree>
    <p:extLst>
      <p:ext uri="{BB962C8B-B14F-4D97-AF65-F5344CB8AC3E}">
        <p14:creationId xmlns:p14="http://schemas.microsoft.com/office/powerpoint/2010/main" val="3765225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20038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dirty="0"/>
          </a:p>
        </p:txBody>
      </p:sp>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076275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399319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dirty="0"/>
          </a:p>
        </p:txBody>
      </p:sp>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19966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dirty="0"/>
          </a:p>
        </p:txBody>
      </p:sp>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33309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dirty="0"/>
          </a:p>
        </p:txBody>
      </p:sp>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15893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dirty="0"/>
          </a:p>
        </p:txBody>
      </p:sp>
    </p:spTree>
    <p:extLst>
      <p:ext uri="{BB962C8B-B14F-4D97-AF65-F5344CB8AC3E}">
        <p14:creationId xmlns:p14="http://schemas.microsoft.com/office/powerpoint/2010/main" val="300237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Knowledge</a:t>
            </a:r>
            <a:r>
              <a:rPr lang="en-US" baseline="0" dirty="0"/>
              <a:t> Question: </a:t>
            </a:r>
            <a:r>
              <a:rPr lang="en-US" dirty="0"/>
              <a:t>Why are one of these options</a:t>
            </a:r>
            <a:r>
              <a:rPr lang="en-US" baseline="0" dirty="0"/>
              <a:t> a better snack choice for Jamal than the potato chips he usually chooses?</a:t>
            </a:r>
          </a:p>
          <a:p>
            <a:r>
              <a:rPr lang="en-US" baseline="0" dirty="0"/>
              <a:t>-less fat/calories</a:t>
            </a:r>
          </a:p>
          <a:p>
            <a:r>
              <a:rPr lang="en-US" baseline="0" dirty="0"/>
              <a:t>-whole grains are more filling</a:t>
            </a:r>
            <a:endParaRPr lang="en-US" dirty="0"/>
          </a:p>
        </p:txBody>
      </p:sp>
    </p:spTree>
    <p:extLst>
      <p:ext uri="{BB962C8B-B14F-4D97-AF65-F5344CB8AC3E}">
        <p14:creationId xmlns:p14="http://schemas.microsoft.com/office/powerpoint/2010/main" val="3079318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66645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do you think a sweet piece of fruit is better than a sweet piece of candy?</a:t>
            </a:r>
          </a:p>
          <a:p>
            <a:r>
              <a:rPr lang="en-US" dirty="0"/>
              <a:t>-more nutrients like vitamins and minerals</a:t>
            </a:r>
          </a:p>
          <a:p>
            <a:r>
              <a:rPr lang="en-US" dirty="0"/>
              <a:t>-longer</a:t>
            </a:r>
            <a:r>
              <a:rPr lang="en-US" baseline="0" dirty="0"/>
              <a:t> lasting energy</a:t>
            </a:r>
          </a:p>
          <a:p>
            <a:r>
              <a:rPr lang="en-US" baseline="0" dirty="0"/>
              <a:t>-less calories</a:t>
            </a:r>
            <a:endParaRPr lang="en-US" dirty="0"/>
          </a:p>
        </p:txBody>
      </p:sp>
    </p:spTree>
    <p:extLst>
      <p:ext uri="{BB962C8B-B14F-4D97-AF65-F5344CB8AC3E}">
        <p14:creationId xmlns:p14="http://schemas.microsoft.com/office/powerpoint/2010/main" val="8645200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3FAF170-6C4E-98EC-8AFB-35D98EB6E294}"/>
              </a:ext>
            </a:extLst>
          </p:cNvPr>
          <p:cNvGrpSpPr/>
          <p:nvPr userDrawn="1"/>
        </p:nvGrpSpPr>
        <p:grpSpPr>
          <a:xfrm>
            <a:off x="-91439" y="588152"/>
            <a:ext cx="12573000" cy="203479"/>
            <a:chOff x="2407701" y="586315"/>
            <a:chExt cx="9784299" cy="203479"/>
          </a:xfrm>
        </p:grpSpPr>
        <p:cxnSp>
          <p:nvCxnSpPr>
            <p:cNvPr id="6" name="Straight Connector 5">
              <a:extLst>
                <a:ext uri="{FF2B5EF4-FFF2-40B4-BE49-F238E27FC236}">
                  <a16:creationId xmlns:a16="http://schemas.microsoft.com/office/drawing/2014/main" id="{69AD5889-0470-059A-FC7E-F0880D36724E}"/>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2B1E3A4-4C4B-99E8-1B73-8C7D02BD4A92}"/>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93087DB-207E-F5A3-2B4E-9B7125F33998}"/>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EDAF9943-0E82-4A38-8E99-E4D0D97B1974}"/>
              </a:ext>
            </a:extLst>
          </p:cNvPr>
          <p:cNvSpPr>
            <a:spLocks noGrp="1"/>
          </p:cNvSpPr>
          <p:nvPr>
            <p:ph type="ctrTitle"/>
          </p:nvPr>
        </p:nvSpPr>
        <p:spPr>
          <a:xfrm>
            <a:off x="1524000" y="1122363"/>
            <a:ext cx="9144000" cy="2387600"/>
          </a:xfrm>
        </p:spPr>
        <p:txBody>
          <a:bodyPr anchor="b"/>
          <a:lstStyle>
            <a:lvl1pPr algn="ctr">
              <a:defRPr sz="6000"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3ABA0B03-0E3E-4A72-BFBA-DE7340CA9348}"/>
              </a:ext>
            </a:extLst>
          </p:cNvPr>
          <p:cNvSpPr>
            <a:spLocks noGrp="1"/>
          </p:cNvSpPr>
          <p:nvPr>
            <p:ph type="subTitle" idx="1"/>
          </p:nvPr>
        </p:nvSpPr>
        <p:spPr>
          <a:xfrm>
            <a:off x="1524000" y="3602038"/>
            <a:ext cx="9144000" cy="1443145"/>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6">
            <a:extLst>
              <a:ext uri="{FF2B5EF4-FFF2-40B4-BE49-F238E27FC236}">
                <a16:creationId xmlns:a16="http://schemas.microsoft.com/office/drawing/2014/main" id="{71BBF258-C910-7214-8F40-7EF83897FF9C}"/>
              </a:ext>
            </a:extLst>
          </p:cNvPr>
          <p:cNvPicPr>
            <a:picLocks noChangeAspect="1"/>
          </p:cNvPicPr>
          <p:nvPr userDrawn="1"/>
        </p:nvPicPr>
        <p:blipFill>
          <a:blip r:embed="rId2"/>
          <a:stretch>
            <a:fillRect/>
          </a:stretch>
        </p:blipFill>
        <p:spPr>
          <a:xfrm>
            <a:off x="506044" y="5243303"/>
            <a:ext cx="1873781" cy="1209656"/>
          </a:xfrm>
          <a:prstGeom prst="rect">
            <a:avLst/>
          </a:prstGeom>
        </p:spPr>
      </p:pic>
      <p:pic>
        <p:nvPicPr>
          <p:cNvPr id="8" name="Picture 7">
            <a:extLst>
              <a:ext uri="{FF2B5EF4-FFF2-40B4-BE49-F238E27FC236}">
                <a16:creationId xmlns:a16="http://schemas.microsoft.com/office/drawing/2014/main" id="{C0EC2328-F64D-19AF-15DA-FFB5AE7222B3}"/>
              </a:ext>
            </a:extLst>
          </p:cNvPr>
          <p:cNvPicPr>
            <a:picLocks noChangeAspect="1"/>
          </p:cNvPicPr>
          <p:nvPr userDrawn="1"/>
        </p:nvPicPr>
        <p:blipFill>
          <a:blip r:embed="rId3"/>
          <a:stretch>
            <a:fillRect/>
          </a:stretch>
        </p:blipFill>
        <p:spPr>
          <a:xfrm>
            <a:off x="8860235" y="5550214"/>
            <a:ext cx="2825721" cy="820911"/>
          </a:xfrm>
          <a:prstGeom prst="rect">
            <a:avLst/>
          </a:prstGeom>
        </p:spPr>
      </p:pic>
      <p:sp>
        <p:nvSpPr>
          <p:cNvPr id="20" name="Footer Placeholder 19">
            <a:extLst>
              <a:ext uri="{FF2B5EF4-FFF2-40B4-BE49-F238E27FC236}">
                <a16:creationId xmlns:a16="http://schemas.microsoft.com/office/drawing/2014/main" id="{BB02864B-2ED8-66EA-B914-B0F13BB45E79}"/>
              </a:ext>
            </a:extLst>
          </p:cNvPr>
          <p:cNvSpPr>
            <a:spLocks noGrp="1"/>
          </p:cNvSpPr>
          <p:nvPr>
            <p:ph type="ftr" sz="quarter" idx="11"/>
          </p:nvPr>
        </p:nvSpPr>
        <p:spPr>
          <a:xfrm>
            <a:off x="2512644" y="5788026"/>
            <a:ext cx="6239469" cy="752377"/>
          </a:xfrm>
        </p:spPr>
        <p:txBody>
          <a:bodyPr lIns="0" tIns="0" rIns="0" bIns="0"/>
          <a:lstStyle>
            <a:lvl1pPr algn="l">
              <a:spcBef>
                <a:spcPts val="600"/>
              </a:spcBef>
              <a:defRPr sz="800">
                <a:solidFill>
                  <a:schemeClr val="tx1"/>
                </a:solidFill>
                <a:latin typeface="Arial" panose="020B0604020202020204" pitchFamily="34" charset="0"/>
                <a:cs typeface="Arial" panose="020B0604020202020204" pitchFamily="34" charset="0"/>
              </a:defRPr>
            </a:lvl1pPr>
          </a:lstStyle>
          <a:p>
            <a:endParaRPr lang="en-US" dirty="0">
              <a:latin typeface="NimbusSanLig" pitchFamily="2" charset="77"/>
            </a:endParaRPr>
          </a:p>
        </p:txBody>
      </p:sp>
    </p:spTree>
    <p:extLst>
      <p:ext uri="{BB962C8B-B14F-4D97-AF65-F5344CB8AC3E}">
        <p14:creationId xmlns:p14="http://schemas.microsoft.com/office/powerpoint/2010/main" val="24381291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21F3F-DF3C-41CD-A7B3-28B3BAFF94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9776455-9A3B-4747-BC94-53627E0EEA8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323330-1402-4ED8-B65B-ADC6520ED4C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E196FED-88CC-4D32-BAA8-80DF8B1F36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5CA44C-E983-4CA5-A180-9D67DD6295EA}"/>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146255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8E34DA-1DAA-48E0-A53A-9C6BA89C099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4E0536-A96D-40A7-A2DD-CCF9E48CA08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15FE1-F003-4FE3-B596-6695CA26A98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CC25A7-5699-4D1F-992E-D181A04869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9CBFAD-1687-45B8-91EA-FAB83AB879B0}"/>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4074203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9D82F-AA08-4BA5-92F8-B2E500269041}"/>
              </a:ext>
            </a:extLst>
          </p:cNvPr>
          <p:cNvSpPr>
            <a:spLocks noGrp="1"/>
          </p:cNvSpPr>
          <p:nvPr>
            <p:ph type="title"/>
          </p:nvPr>
        </p:nvSpPr>
        <p:spPr>
          <a:xfrm>
            <a:off x="838200" y="1021325"/>
            <a:ext cx="10515600" cy="669363"/>
          </a:xfrm>
        </p:spPr>
        <p:txBody>
          <a:bodyPr/>
          <a:lstStyle>
            <a:lvl1pPr>
              <a:defRPr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9074A7C-5100-48F1-85F7-A2233FE60685}"/>
              </a:ext>
            </a:extLst>
          </p:cNvPr>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1546542D-34E6-42EA-B874-ED6E038B3AB9}"/>
              </a:ext>
            </a:extLst>
          </p:cNvPr>
          <p:cNvSpPr>
            <a:spLocks noGrp="1"/>
          </p:cNvSpPr>
          <p:nvPr>
            <p:ph type="sldNum" sz="quarter" idx="12"/>
          </p:nvPr>
        </p:nvSpPr>
        <p:spPr/>
        <p:txBody>
          <a:bodyPr/>
          <a:lstStyle>
            <a:lvl1pPr>
              <a:defRPr sz="1000" b="1">
                <a:solidFill>
                  <a:srgbClr val="5F6A6D"/>
                </a:solidFill>
              </a:defRPr>
            </a:lvl1pPr>
          </a:lstStyle>
          <a:p>
            <a:r>
              <a:rPr lang="en-US" dirty="0"/>
              <a:t>Rev It Up – </a:t>
            </a:r>
            <a:fld id="{FAE8E2B3-5137-4643-A425-A42DF21A06C6}" type="slidenum">
              <a:rPr lang="en-US" smtClean="0"/>
              <a:pPr/>
              <a:t>‹#›</a:t>
            </a:fld>
            <a:endParaRPr lang="en-US" dirty="0"/>
          </a:p>
        </p:txBody>
      </p:sp>
      <p:grpSp>
        <p:nvGrpSpPr>
          <p:cNvPr id="7" name="Group 6">
            <a:extLst>
              <a:ext uri="{FF2B5EF4-FFF2-40B4-BE49-F238E27FC236}">
                <a16:creationId xmlns:a16="http://schemas.microsoft.com/office/drawing/2014/main" id="{34F49300-9BE9-D84E-6546-E0F9955D9EC1}"/>
              </a:ext>
            </a:extLst>
          </p:cNvPr>
          <p:cNvGrpSpPr/>
          <p:nvPr userDrawn="1"/>
        </p:nvGrpSpPr>
        <p:grpSpPr>
          <a:xfrm>
            <a:off x="-91439" y="588152"/>
            <a:ext cx="12573000" cy="203479"/>
            <a:chOff x="2407701" y="586315"/>
            <a:chExt cx="9784299" cy="203479"/>
          </a:xfrm>
        </p:grpSpPr>
        <p:cxnSp>
          <p:nvCxnSpPr>
            <p:cNvPr id="8" name="Straight Connector 7">
              <a:extLst>
                <a:ext uri="{FF2B5EF4-FFF2-40B4-BE49-F238E27FC236}">
                  <a16:creationId xmlns:a16="http://schemas.microsoft.com/office/drawing/2014/main" id="{C6429CA9-47C8-E28D-EF86-7BC4B74F5DFD}"/>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C65F182-659F-5C29-B8EF-901D1104E66C}"/>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0036D20-BE89-AF2F-0CE9-DC48F6BB2EBB}"/>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95892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9D52E-FA6B-4DF5-85E3-7A27A635A0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E031A06-2FB8-4157-9C45-2D3A0EA6E0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262684-CD32-4144-8F7F-A7A7F37E672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5400AA8-7362-4B5C-A7F0-FC7A96457D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E4F864-CB4F-4AA3-B8FE-4189693BCFB3}"/>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92656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67DDC-33CE-4867-8D53-78B4D4214E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168317-EBD9-47E6-BAAD-E403F6D773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902517-B767-4D74-9451-9888CA91CE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CC187C-F7A4-448B-9C26-1C0992118D6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0B866D13-72E8-476F-AD65-49FE504F52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FEA809-A653-423E-A50D-91303A93156C}"/>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3174164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0E258-B540-4471-B28D-28E353D7F9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0A2D5-D2C1-40E0-9CA5-3D39EFE5C6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C5984A-540D-41B1-8C31-A3CA3886E3A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FE67C6F-E70E-455C-A146-5F99D84F11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7A0B6F-2C54-4E14-894A-FC6866FEFAF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4E44F1-D5CF-4509-9838-38EFD1BE2222}"/>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C83EDF5C-D3C1-4A98-9B7A-D8486190F7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A99DCD4-55C0-4D67-A749-3B0FFFCDFDF6}"/>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63460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9B147-FA2C-4D60-983B-B1C876D821C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34D232-0791-4907-8797-13E0FB90978F}"/>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E1F62DF-3CB4-4F2A-85C3-7AB6C1F7C6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C96E535-301C-4593-A4B6-DE6B23F0D92F}"/>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4057422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C1891B-0D41-4048-BB32-A7766B0303F3}"/>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45EE137-831E-487B-80EF-FC6E7B7115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769FC5-80B4-4D60-B340-28659BC4F125}"/>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573216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A266A-7556-4C1E-AFA0-51B35AAAF5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7187F2D-F5EF-43EB-B8FB-DA9BF3F204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9BE93F-CCD9-4BE0-A339-782A95DC5C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31011C-593C-433F-B169-2180DA7FAC1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E8680BDE-2C57-4C94-A913-1743007B93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EB2268-84F6-4C3F-93A9-3E279A7CA19E}"/>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13560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94644-EC7C-4706-9F29-66AFE9C5A4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936E7B-1533-4D06-B46B-F8A4D8AD01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D2960C-1B67-4522-B658-C31D20EAAD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FB510D-0AA8-43A7-AEB1-FB95F231FC52}"/>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3CCA713-5B63-4F4E-BBB2-A86D37C29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40F199-8E8B-4363-960B-2DA3571F765F}"/>
              </a:ext>
            </a:extLst>
          </p:cNvPr>
          <p:cNvSpPr>
            <a:spLocks noGrp="1"/>
          </p:cNvSpPr>
          <p:nvPr>
            <p:ph type="sldNum" sz="quarter" idx="12"/>
          </p:nvPr>
        </p:nvSpPr>
        <p:spPr/>
        <p:txBody>
          <a:bodyPr/>
          <a:lstStyle/>
          <a:p>
            <a:fld id="{B9A33D3B-1545-4764-ACE3-31DCD2D50DD9}" type="slidenum">
              <a:rPr lang="en-US" smtClean="0"/>
              <a:t>‹#›</a:t>
            </a:fld>
            <a:endParaRPr lang="en-US"/>
          </a:p>
        </p:txBody>
      </p:sp>
    </p:spTree>
    <p:extLst>
      <p:ext uri="{BB962C8B-B14F-4D97-AF65-F5344CB8AC3E}">
        <p14:creationId xmlns:p14="http://schemas.microsoft.com/office/powerpoint/2010/main" val="3999185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7D4D9B-9053-4FB5-A587-A5DBCC50FE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FF466D-C926-49DE-9898-6E6F5E41F0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B92545-7EA1-4508-AC1D-BADC92789C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67146AC0-91E8-4320-9BF8-A026398539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C984C1F-5CBD-41F0-ABA2-79E2BA978F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A33D3B-1545-4764-ACE3-31DCD2D50DD9}" type="slidenum">
              <a:rPr lang="en-US" smtClean="0"/>
              <a:t>‹#›</a:t>
            </a:fld>
            <a:endParaRPr lang="en-US"/>
          </a:p>
        </p:txBody>
      </p:sp>
    </p:spTree>
    <p:extLst>
      <p:ext uri="{BB962C8B-B14F-4D97-AF65-F5344CB8AC3E}">
        <p14:creationId xmlns:p14="http://schemas.microsoft.com/office/powerpoint/2010/main" val="2919419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extension.sdstate.edu/"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6.jp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learn.e-limu.org/topic/view/?t=1738&amp;c=2"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9.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21.jpeg"/><Relationship Id="rId7" Type="http://schemas.openxmlformats.org/officeDocument/2006/relationships/image" Target="../media/image26.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5.jpeg"/><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4.jpe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28.jpeg"/><Relationship Id="rId4" Type="http://schemas.openxmlformats.org/officeDocument/2006/relationships/image" Target="../media/image1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27.jpeg"/><Relationship Id="rId7"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9.jpeg"/><Relationship Id="rId4" Type="http://schemas.openxmlformats.org/officeDocument/2006/relationships/image" Target="../media/image17.jpeg"/><Relationship Id="rId9" Type="http://schemas.openxmlformats.org/officeDocument/2006/relationships/image" Target="../media/image28.jpeg"/></Relationships>
</file>

<file path=ppt/slides/_rels/slide3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21.jpeg"/><Relationship Id="rId7" Type="http://schemas.openxmlformats.org/officeDocument/2006/relationships/image" Target="../media/image26.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5.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9" name="Picture 8">
            <a:extLst>
              <a:ext uri="{FF2B5EF4-FFF2-40B4-BE49-F238E27FC236}">
                <a16:creationId xmlns:a16="http://schemas.microsoft.com/office/drawing/2014/main" id="{97951288-E716-1F93-1EAE-0DF1113523D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786743">
            <a:off x="364279" y="2140397"/>
            <a:ext cx="2852711" cy="2577207"/>
          </a:xfrm>
          <a:prstGeom prst="rect">
            <a:avLst/>
          </a:prstGeom>
        </p:spPr>
      </p:pic>
      <p:pic>
        <p:nvPicPr>
          <p:cNvPr id="11" name="Picture 10">
            <a:extLst>
              <a:ext uri="{FF2B5EF4-FFF2-40B4-BE49-F238E27FC236}">
                <a16:creationId xmlns:a16="http://schemas.microsoft.com/office/drawing/2014/main" id="{8F4F3FCA-6BC3-26B1-C8E1-3005B4FD6D7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216761">
            <a:off x="7828570" y="1707476"/>
            <a:ext cx="3914167" cy="1176289"/>
          </a:xfrm>
          <a:prstGeom prst="rect">
            <a:avLst/>
          </a:prstGeom>
        </p:spPr>
      </p:pic>
      <p:sp>
        <p:nvSpPr>
          <p:cNvPr id="5" name="Title 4">
            <a:extLst>
              <a:ext uri="{FF2B5EF4-FFF2-40B4-BE49-F238E27FC236}">
                <a16:creationId xmlns:a16="http://schemas.microsoft.com/office/drawing/2014/main" id="{EA963867-B125-45A3-758B-A6D9BAE6D9B1}"/>
              </a:ext>
            </a:extLst>
          </p:cNvPr>
          <p:cNvSpPr>
            <a:spLocks noGrp="1"/>
          </p:cNvSpPr>
          <p:nvPr>
            <p:ph type="ctrTitle"/>
          </p:nvPr>
        </p:nvSpPr>
        <p:spPr>
          <a:xfrm>
            <a:off x="1524000" y="1722473"/>
            <a:ext cx="9144000" cy="3710763"/>
          </a:xfrm>
        </p:spPr>
        <p:txBody>
          <a:bodyPr anchor="ctr">
            <a:noAutofit/>
          </a:bodyPr>
          <a:lstStyle/>
          <a:p>
            <a:r>
              <a:rPr lang="en-US" sz="9600" dirty="0">
                <a:solidFill>
                  <a:schemeClr val="tx1"/>
                </a:solidFill>
              </a:rPr>
              <a:t>Mission Possible!</a:t>
            </a:r>
          </a:p>
        </p:txBody>
      </p:sp>
      <p:sp>
        <p:nvSpPr>
          <p:cNvPr id="7" name="TextBox 6">
            <a:extLst>
              <a:ext uri="{FF2B5EF4-FFF2-40B4-BE49-F238E27FC236}">
                <a16:creationId xmlns:a16="http://schemas.microsoft.com/office/drawing/2014/main" id="{1D92E056-6126-2425-11DA-A207E26DFE7D}"/>
              </a:ext>
            </a:extLst>
          </p:cNvPr>
          <p:cNvSpPr txBox="1"/>
          <p:nvPr/>
        </p:nvSpPr>
        <p:spPr>
          <a:xfrm>
            <a:off x="2679405" y="5659210"/>
            <a:ext cx="6166883" cy="861774"/>
          </a:xfrm>
          <a:prstGeom prst="rect">
            <a:avLst/>
          </a:prstGeom>
          <a:noFill/>
        </p:spPr>
        <p:txBody>
          <a:bodyPr wrap="square" rtlCol="0">
            <a:spAutoFit/>
          </a:bodyPr>
          <a:lstStyle/>
          <a:p>
            <a:pPr>
              <a:spcBef>
                <a:spcPts val="600"/>
              </a:spcBef>
            </a:pPr>
            <a:r>
              <a:rPr lang="en-US" sz="800" dirty="0">
                <a:solidFill>
                  <a:srgbClr val="767676"/>
                </a:solidFill>
                <a:effectLst/>
                <a:latin typeface="NimbusSanLig" pitchFamily="2" charset="77"/>
              </a:rPr>
              <a:t>This work is supported by the Expanded Food and Nutrition Education Program from the USDA National Institute of Food and Agriculture. USDA is an equal opportunity provider.</a:t>
            </a:r>
          </a:p>
          <a:p>
            <a:pPr>
              <a:spcBef>
                <a:spcPts val="600"/>
              </a:spcBef>
            </a:pPr>
            <a:r>
              <a:rPr lang="en-US" sz="800" dirty="0">
                <a:solidFill>
                  <a:srgbClr val="767676"/>
                </a:solidFill>
                <a:effectLst/>
                <a:latin typeface="NimbusSanLig" pitchFamily="2" charset="77"/>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rgbClr val="767676"/>
                </a:solidFill>
                <a:effectLst/>
                <a:latin typeface="NimbusSanLig" pitchFamily="2" charset="77"/>
              </a:rPr>
              <a:t>Learn more at </a:t>
            </a:r>
            <a:r>
              <a:rPr lang="en-US" sz="800" dirty="0">
                <a:solidFill>
                  <a:srgbClr val="767676"/>
                </a:solidFill>
                <a:effectLst/>
                <a:latin typeface="NimbusSanLig" pitchFamily="2" charset="77"/>
                <a:hlinkClick r:id="rId5"/>
              </a:rPr>
              <a:t>extension.sdstate.edu</a:t>
            </a:r>
            <a:r>
              <a:rPr lang="en-US" sz="800" dirty="0">
                <a:solidFill>
                  <a:srgbClr val="767676"/>
                </a:solidFill>
                <a:effectLst/>
                <a:latin typeface="NimbusSanLig" pitchFamily="2" charset="77"/>
              </a:rPr>
              <a:t>.  © 2023, South Dakota Board of Regents</a:t>
            </a:r>
          </a:p>
        </p:txBody>
      </p:sp>
      <p:pic>
        <p:nvPicPr>
          <p:cNvPr id="2" name="Picture 1" descr="Rev It Up">
            <a:extLst>
              <a:ext uri="{FF2B5EF4-FFF2-40B4-BE49-F238E27FC236}">
                <a16:creationId xmlns:a16="http://schemas.microsoft.com/office/drawing/2014/main" id="{C2D5B8F7-A2C0-F56E-F447-F6BCB174F4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78302" y="839638"/>
            <a:ext cx="3267730" cy="1327516"/>
          </a:xfrm>
          <a:prstGeom prst="rect">
            <a:avLst/>
          </a:prstGeom>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16E447-5FB7-E644-F9A5-0C667C6222E1}"/>
              </a:ext>
            </a:extLst>
          </p:cNvPr>
          <p:cNvSpPr>
            <a:spLocks noGrp="1"/>
          </p:cNvSpPr>
          <p:nvPr>
            <p:ph type="title"/>
          </p:nvPr>
        </p:nvSpPr>
        <p:spPr>
          <a:xfrm>
            <a:off x="838200" y="919389"/>
            <a:ext cx="10515600" cy="669925"/>
          </a:xfrm>
        </p:spPr>
        <p:txBody>
          <a:bodyPr anchor="t">
            <a:noAutofit/>
          </a:bodyPr>
          <a:lstStyle/>
          <a:p>
            <a:r>
              <a:rPr lang="en-US" dirty="0"/>
              <a:t>Case File #REVITUP-03: Carlos</a:t>
            </a:r>
          </a:p>
        </p:txBody>
      </p:sp>
      <p:sp>
        <p:nvSpPr>
          <p:cNvPr id="5" name="Subtitle 4">
            <a:extLst>
              <a:ext uri="{FF2B5EF4-FFF2-40B4-BE49-F238E27FC236}">
                <a16:creationId xmlns:a16="http://schemas.microsoft.com/office/drawing/2014/main" id="{98E42FE1-A178-5C53-D453-C8C50DFF0BDC}"/>
              </a:ext>
            </a:extLst>
          </p:cNvPr>
          <p:cNvSpPr>
            <a:spLocks noGrp="1"/>
          </p:cNvSpPr>
          <p:nvPr>
            <p:ph idx="1"/>
          </p:nvPr>
        </p:nvSpPr>
        <p:spPr>
          <a:xfrm>
            <a:off x="838200" y="1589315"/>
            <a:ext cx="10515600" cy="4587648"/>
          </a:xfrm>
        </p:spPr>
        <p:txBody>
          <a:bodyPr anchor="ctr">
            <a:normAutofit/>
          </a:bodyPr>
          <a:lstStyle/>
          <a:p>
            <a:pPr marL="0" indent="0" algn="ctr">
              <a:buNone/>
            </a:pPr>
            <a:r>
              <a:rPr lang="en-US" dirty="0"/>
              <a:t>Carlos wants something sweet and also wants to make a healthy choice. He needs something that is naturally sweet and doesn’t come in a candy wrapper.</a:t>
            </a:r>
          </a:p>
          <a:p>
            <a:pPr marL="0" indent="0" algn="ctr">
              <a:buNone/>
            </a:pPr>
            <a:endParaRPr lang="en-US" dirty="0"/>
          </a:p>
          <a:p>
            <a:pPr marL="0" indent="0" algn="ctr">
              <a:buNone/>
            </a:pPr>
            <a:r>
              <a:rPr lang="en-US" sz="4000" b="1" dirty="0">
                <a:solidFill>
                  <a:srgbClr val="0034A7"/>
                </a:solidFill>
              </a:rPr>
              <a:t>What are the best snacks for Carlos?</a:t>
            </a:r>
          </a:p>
        </p:txBody>
      </p:sp>
      <p:sp>
        <p:nvSpPr>
          <p:cNvPr id="3" name="Slide Number Placeholder 13">
            <a:extLst>
              <a:ext uri="{FF2B5EF4-FFF2-40B4-BE49-F238E27FC236}">
                <a16:creationId xmlns:a16="http://schemas.microsoft.com/office/drawing/2014/main" id="{0C99D96B-6547-C12A-458F-785B9497F6EA}"/>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537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E835A46-EB4B-3041-8369-49E77CC7B9DF}"/>
              </a:ext>
            </a:extLst>
          </p:cNvPr>
          <p:cNvSpPr>
            <a:spLocks noGrp="1"/>
          </p:cNvSpPr>
          <p:nvPr>
            <p:ph type="title"/>
          </p:nvPr>
        </p:nvSpPr>
        <p:spPr>
          <a:xfrm>
            <a:off x="838200" y="884496"/>
            <a:ext cx="10515600" cy="669363"/>
          </a:xfrm>
        </p:spPr>
        <p:txBody>
          <a:bodyPr>
            <a:normAutofit fontScale="90000"/>
          </a:bodyPr>
          <a:lstStyle/>
          <a:p>
            <a:r>
              <a:rPr lang="en-US" dirty="0"/>
              <a:t>Best Answers:</a:t>
            </a:r>
            <a:r>
              <a:rPr lang="en-US" dirty="0">
                <a:solidFill>
                  <a:schemeClr val="tx1"/>
                </a:solidFill>
              </a:rPr>
              <a:t> #REVITUP-03: Carlos</a:t>
            </a:r>
          </a:p>
        </p:txBody>
      </p:sp>
      <p:pic>
        <p:nvPicPr>
          <p:cNvPr id="24" name="Picture 23">
            <a:extLst>
              <a:ext uri="{FF2B5EF4-FFF2-40B4-BE49-F238E27FC236}">
                <a16:creationId xmlns:a16="http://schemas.microsoft.com/office/drawing/2014/main" id="{E853848D-B02D-405C-9406-95798E40062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9757" y="1690688"/>
            <a:ext cx="1856613" cy="2015490"/>
          </a:xfrm>
          <a:prstGeom prst="rect">
            <a:avLst/>
          </a:prstGeom>
          <a:noFill/>
          <a:ln>
            <a:noFill/>
          </a:ln>
        </p:spPr>
      </p:pic>
      <p:sp>
        <p:nvSpPr>
          <p:cNvPr id="23" name="Text Box 26">
            <a:extLst>
              <a:ext uri="{FF2B5EF4-FFF2-40B4-BE49-F238E27FC236}">
                <a16:creationId xmlns:a16="http://schemas.microsoft.com/office/drawing/2014/main" id="{9A648967-17AA-47B6-A22A-9BAA17EF09E8}"/>
              </a:ext>
            </a:extLst>
          </p:cNvPr>
          <p:cNvSpPr txBox="1"/>
          <p:nvPr/>
        </p:nvSpPr>
        <p:spPr>
          <a:xfrm>
            <a:off x="779757" y="3761036"/>
            <a:ext cx="1856613" cy="295526"/>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apple</a:t>
            </a:r>
            <a:endParaRPr lang="en-US" dirty="0">
              <a:effectLst/>
              <a:latin typeface="Times New Roman" panose="02020603050405020304" pitchFamily="18" charset="0"/>
              <a:ea typeface="MS Mincho" panose="02020609040205080304" pitchFamily="49" charset="-128"/>
            </a:endParaRPr>
          </a:p>
        </p:txBody>
      </p:sp>
      <p:pic>
        <p:nvPicPr>
          <p:cNvPr id="27" name="Picture 26">
            <a:extLst>
              <a:ext uri="{FF2B5EF4-FFF2-40B4-BE49-F238E27FC236}">
                <a16:creationId xmlns:a16="http://schemas.microsoft.com/office/drawing/2014/main" id="{2C28FA7A-C227-4F27-B394-46A5C2623E1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17267" y="1690688"/>
            <a:ext cx="2623596" cy="2015490"/>
          </a:xfrm>
          <a:prstGeom prst="rect">
            <a:avLst/>
          </a:prstGeom>
          <a:noFill/>
          <a:ln>
            <a:noFill/>
          </a:ln>
        </p:spPr>
      </p:pic>
      <p:sp>
        <p:nvSpPr>
          <p:cNvPr id="26" name="Text Box 31">
            <a:extLst>
              <a:ext uri="{FF2B5EF4-FFF2-40B4-BE49-F238E27FC236}">
                <a16:creationId xmlns:a16="http://schemas.microsoft.com/office/drawing/2014/main" id="{D7CBAFEB-4887-4AC0-A7A6-237CF210A1AB}"/>
              </a:ext>
            </a:extLst>
          </p:cNvPr>
          <p:cNvSpPr txBox="1"/>
          <p:nvPr/>
        </p:nvSpPr>
        <p:spPr>
          <a:xfrm>
            <a:off x="3217267" y="3763745"/>
            <a:ext cx="2623596" cy="596538"/>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canned fruit in 100% juice</a:t>
            </a:r>
            <a:endParaRPr lang="en-US" dirty="0">
              <a:effectLst/>
              <a:latin typeface="Times New Roman" panose="02020603050405020304" pitchFamily="18" charset="0"/>
              <a:ea typeface="MS Mincho" panose="02020609040205080304" pitchFamily="49" charset="-128"/>
            </a:endParaRPr>
          </a:p>
        </p:txBody>
      </p:sp>
      <p:pic>
        <p:nvPicPr>
          <p:cNvPr id="30" name="Picture 29">
            <a:extLst>
              <a:ext uri="{FF2B5EF4-FFF2-40B4-BE49-F238E27FC236}">
                <a16:creationId xmlns:a16="http://schemas.microsoft.com/office/drawing/2014/main" id="{B224FF89-9F66-405F-8D98-83435622AA9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21760" y="1690688"/>
            <a:ext cx="2561559" cy="2015490"/>
          </a:xfrm>
          <a:prstGeom prst="rect">
            <a:avLst/>
          </a:prstGeom>
          <a:noFill/>
          <a:ln>
            <a:noFill/>
          </a:ln>
        </p:spPr>
      </p:pic>
      <p:sp>
        <p:nvSpPr>
          <p:cNvPr id="29" name="Text Box 32">
            <a:extLst>
              <a:ext uri="{FF2B5EF4-FFF2-40B4-BE49-F238E27FC236}">
                <a16:creationId xmlns:a16="http://schemas.microsoft.com/office/drawing/2014/main" id="{6D1D7A6C-C7AA-40B9-9571-1D7F38AF3089}"/>
              </a:ext>
            </a:extLst>
          </p:cNvPr>
          <p:cNvSpPr txBox="1"/>
          <p:nvPr/>
        </p:nvSpPr>
        <p:spPr>
          <a:xfrm>
            <a:off x="6421760" y="3758293"/>
            <a:ext cx="2561558" cy="596538"/>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unsweetened applesauce</a:t>
            </a:r>
            <a:endParaRPr lang="en-US" dirty="0">
              <a:effectLst/>
              <a:latin typeface="Times New Roman" panose="02020603050405020304" pitchFamily="18" charset="0"/>
              <a:ea typeface="MS Mincho" panose="02020609040205080304" pitchFamily="49" charset="-128"/>
            </a:endParaRPr>
          </a:p>
        </p:txBody>
      </p:sp>
      <p:pic>
        <p:nvPicPr>
          <p:cNvPr id="33" name="Picture 32">
            <a:extLst>
              <a:ext uri="{FF2B5EF4-FFF2-40B4-BE49-F238E27FC236}">
                <a16:creationId xmlns:a16="http://schemas.microsoft.com/office/drawing/2014/main" id="{58F9996A-236D-429B-9EED-C4359A25DB2C}"/>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761947" y="1690688"/>
            <a:ext cx="1602225" cy="2015490"/>
          </a:xfrm>
          <a:prstGeom prst="rect">
            <a:avLst/>
          </a:prstGeom>
          <a:noFill/>
          <a:ln>
            <a:noFill/>
          </a:ln>
        </p:spPr>
      </p:pic>
      <p:sp>
        <p:nvSpPr>
          <p:cNvPr id="32" name="Text Box 36">
            <a:extLst>
              <a:ext uri="{FF2B5EF4-FFF2-40B4-BE49-F238E27FC236}">
                <a16:creationId xmlns:a16="http://schemas.microsoft.com/office/drawing/2014/main" id="{45F93BC4-5131-4C8B-9638-E8AE4E3194FB}"/>
              </a:ext>
            </a:extLst>
          </p:cNvPr>
          <p:cNvSpPr txBox="1"/>
          <p:nvPr/>
        </p:nvSpPr>
        <p:spPr>
          <a:xfrm>
            <a:off x="9564216" y="3761941"/>
            <a:ext cx="1997686" cy="596539"/>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any dried fruit</a:t>
            </a:r>
            <a:endParaRPr lang="en-US" dirty="0">
              <a:effectLst/>
              <a:latin typeface="Times New Roman" panose="02020603050405020304" pitchFamily="18" charset="0"/>
              <a:ea typeface="MS Mincho" panose="02020609040205080304" pitchFamily="49" charset="-128"/>
            </a:endParaRPr>
          </a:p>
        </p:txBody>
      </p:sp>
      <p:pic>
        <p:nvPicPr>
          <p:cNvPr id="36" name="Picture 35">
            <a:extLst>
              <a:ext uri="{FF2B5EF4-FFF2-40B4-BE49-F238E27FC236}">
                <a16:creationId xmlns:a16="http://schemas.microsoft.com/office/drawing/2014/main" id="{68EC25BD-B0B8-4DC3-AC9B-AECCC0B8544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25263" y="4868307"/>
            <a:ext cx="2090547" cy="912046"/>
          </a:xfrm>
          <a:prstGeom prst="rect">
            <a:avLst/>
          </a:prstGeom>
          <a:noFill/>
          <a:ln>
            <a:noFill/>
          </a:ln>
        </p:spPr>
      </p:pic>
      <p:sp>
        <p:nvSpPr>
          <p:cNvPr id="35" name="Text Box 37">
            <a:extLst>
              <a:ext uri="{FF2B5EF4-FFF2-40B4-BE49-F238E27FC236}">
                <a16:creationId xmlns:a16="http://schemas.microsoft.com/office/drawing/2014/main" id="{D42B6F4A-A2F7-4C49-BBF5-CD26F2C48F1F}"/>
              </a:ext>
            </a:extLst>
          </p:cNvPr>
          <p:cNvSpPr txBox="1"/>
          <p:nvPr/>
        </p:nvSpPr>
        <p:spPr>
          <a:xfrm>
            <a:off x="1813329" y="5917182"/>
            <a:ext cx="2097892" cy="338803"/>
          </a:xfrm>
          <a:prstGeom prst="rect">
            <a:avLst/>
          </a:prstGeom>
          <a:noFill/>
        </p:spPr>
        <p:txBody>
          <a:bodyPr wrap="square"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banana</a:t>
            </a:r>
            <a:endParaRPr lang="en-US" dirty="0">
              <a:effectLst/>
              <a:latin typeface="Times New Roman" panose="02020603050405020304" pitchFamily="18" charset="0"/>
              <a:ea typeface="MS Mincho" panose="02020609040205080304" pitchFamily="49" charset="-128"/>
            </a:endParaRPr>
          </a:p>
        </p:txBody>
      </p:sp>
      <p:pic>
        <p:nvPicPr>
          <p:cNvPr id="39" name="Picture 38">
            <a:extLst>
              <a:ext uri="{FF2B5EF4-FFF2-40B4-BE49-F238E27FC236}">
                <a16:creationId xmlns:a16="http://schemas.microsoft.com/office/drawing/2014/main" id="{357E76A8-0A86-42F1-9797-E19B9F450567}"/>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185220" y="4512026"/>
            <a:ext cx="1821561" cy="1670844"/>
          </a:xfrm>
          <a:prstGeom prst="rect">
            <a:avLst/>
          </a:prstGeom>
          <a:noFill/>
          <a:ln>
            <a:noFill/>
          </a:ln>
        </p:spPr>
      </p:pic>
      <p:sp>
        <p:nvSpPr>
          <p:cNvPr id="38" name="Text Box 42">
            <a:extLst>
              <a:ext uri="{FF2B5EF4-FFF2-40B4-BE49-F238E27FC236}">
                <a16:creationId xmlns:a16="http://schemas.microsoft.com/office/drawing/2014/main" id="{FB23CD09-DA87-4040-968B-57E2F6721EC3}"/>
              </a:ext>
            </a:extLst>
          </p:cNvPr>
          <p:cNvSpPr txBox="1"/>
          <p:nvPr/>
        </p:nvSpPr>
        <p:spPr>
          <a:xfrm>
            <a:off x="5185219" y="6261983"/>
            <a:ext cx="1821561" cy="350283"/>
          </a:xfrm>
          <a:prstGeom prst="rect">
            <a:avLst/>
          </a:prstGeom>
          <a:noFill/>
        </p:spPr>
        <p:txBody>
          <a:bodyPr wrap="square"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orange</a:t>
            </a:r>
            <a:endParaRPr lang="en-US" dirty="0">
              <a:effectLst/>
              <a:latin typeface="Times New Roman" panose="02020603050405020304" pitchFamily="18" charset="0"/>
              <a:ea typeface="MS Mincho" panose="02020609040205080304" pitchFamily="49" charset="-128"/>
            </a:endParaRPr>
          </a:p>
        </p:txBody>
      </p:sp>
      <p:pic>
        <p:nvPicPr>
          <p:cNvPr id="42" name="Picture 41">
            <a:extLst>
              <a:ext uri="{FF2B5EF4-FFF2-40B4-BE49-F238E27FC236}">
                <a16:creationId xmlns:a16="http://schemas.microsoft.com/office/drawing/2014/main" id="{0EB85231-288B-4742-B7C4-A413A381ADB1}"/>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276191" y="4489569"/>
            <a:ext cx="1414255" cy="1698676"/>
          </a:xfrm>
          <a:prstGeom prst="rect">
            <a:avLst/>
          </a:prstGeom>
          <a:noFill/>
          <a:ln>
            <a:noFill/>
          </a:ln>
        </p:spPr>
      </p:pic>
      <p:sp>
        <p:nvSpPr>
          <p:cNvPr id="41" name="Text Box 43">
            <a:extLst>
              <a:ext uri="{FF2B5EF4-FFF2-40B4-BE49-F238E27FC236}">
                <a16:creationId xmlns:a16="http://schemas.microsoft.com/office/drawing/2014/main" id="{8C2DF177-965C-4FA3-A45C-1C08038AB804}"/>
              </a:ext>
            </a:extLst>
          </p:cNvPr>
          <p:cNvSpPr txBox="1"/>
          <p:nvPr/>
        </p:nvSpPr>
        <p:spPr>
          <a:xfrm>
            <a:off x="8276190" y="6284441"/>
            <a:ext cx="1414255" cy="350283"/>
          </a:xfrm>
          <a:prstGeom prst="rect">
            <a:avLst/>
          </a:prstGeom>
          <a:noFill/>
        </p:spPr>
        <p:txBody>
          <a:bodyPr wrap="square"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pear</a:t>
            </a:r>
            <a:endParaRPr lang="en-US" dirty="0">
              <a:effectLst/>
              <a:latin typeface="Times New Roman" panose="02020603050405020304" pitchFamily="18" charset="0"/>
              <a:ea typeface="MS Mincho" panose="02020609040205080304" pitchFamily="49" charset="-128"/>
            </a:endParaRPr>
          </a:p>
        </p:txBody>
      </p:sp>
      <p:sp>
        <p:nvSpPr>
          <p:cNvPr id="5" name="Slide Number Placeholder 13">
            <a:extLst>
              <a:ext uri="{FF2B5EF4-FFF2-40B4-BE49-F238E27FC236}">
                <a16:creationId xmlns:a16="http://schemas.microsoft.com/office/drawing/2014/main" id="{C5C4C4FE-9578-7287-605B-36734160FB8B}"/>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4402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457A5-4393-0AFE-A31F-2884A0F44FC9}"/>
              </a:ext>
            </a:extLst>
          </p:cNvPr>
          <p:cNvSpPr>
            <a:spLocks noGrp="1"/>
          </p:cNvSpPr>
          <p:nvPr>
            <p:ph type="title"/>
          </p:nvPr>
        </p:nvSpPr>
        <p:spPr>
          <a:xfrm>
            <a:off x="838200" y="907348"/>
            <a:ext cx="10515600" cy="669925"/>
          </a:xfrm>
        </p:spPr>
        <p:txBody>
          <a:bodyPr anchor="t">
            <a:normAutofit fontScale="90000"/>
          </a:bodyPr>
          <a:lstStyle/>
          <a:p>
            <a:r>
              <a:rPr lang="en-US" dirty="0"/>
              <a:t>Case File #REVITUP-04: Stephanie</a:t>
            </a:r>
          </a:p>
        </p:txBody>
      </p:sp>
      <p:sp>
        <p:nvSpPr>
          <p:cNvPr id="5" name="Subtitle 4">
            <a:extLst>
              <a:ext uri="{FF2B5EF4-FFF2-40B4-BE49-F238E27FC236}">
                <a16:creationId xmlns:a16="http://schemas.microsoft.com/office/drawing/2014/main" id="{C9A385F8-E105-F4EE-0D56-B3DEC0B46EA8}"/>
              </a:ext>
            </a:extLst>
          </p:cNvPr>
          <p:cNvSpPr>
            <a:spLocks noGrp="1"/>
          </p:cNvSpPr>
          <p:nvPr>
            <p:ph idx="1"/>
          </p:nvPr>
        </p:nvSpPr>
        <p:spPr>
          <a:xfrm>
            <a:off x="838200" y="1577273"/>
            <a:ext cx="10515600" cy="4599690"/>
          </a:xfrm>
        </p:spPr>
        <p:txBody>
          <a:bodyPr anchor="ctr"/>
          <a:lstStyle/>
          <a:p>
            <a:pPr marL="0" indent="0" algn="ctr">
              <a:buNone/>
            </a:pPr>
            <a:r>
              <a:rPr lang="en-US" dirty="0"/>
              <a:t>When Stephanie has a snack attack, she wants a snack with a crunch! Her coach wants her to eat healthier and avoid salt during the sports season, so she picks a natural, no-salt snack that crunches! </a:t>
            </a:r>
          </a:p>
          <a:p>
            <a:pPr marL="0" indent="0" algn="ctr">
              <a:buNone/>
            </a:pPr>
            <a:endParaRPr lang="en-US" dirty="0"/>
          </a:p>
          <a:p>
            <a:pPr marL="0" indent="0" algn="ctr">
              <a:buNone/>
            </a:pPr>
            <a:r>
              <a:rPr lang="en-US" sz="4000" b="1" dirty="0">
                <a:solidFill>
                  <a:srgbClr val="0034A7"/>
                </a:solidFill>
              </a:rPr>
              <a:t>What are the best snacks for Stephanie?</a:t>
            </a:r>
          </a:p>
        </p:txBody>
      </p:sp>
      <p:sp>
        <p:nvSpPr>
          <p:cNvPr id="3" name="Slide Number Placeholder 13">
            <a:extLst>
              <a:ext uri="{FF2B5EF4-FFF2-40B4-BE49-F238E27FC236}">
                <a16:creationId xmlns:a16="http://schemas.microsoft.com/office/drawing/2014/main" id="{6C636CB1-3D99-ECB8-7B10-1CEA7D4F6E4F}"/>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12</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9336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36F8E71-1A0A-A54A-7E38-C09F6C04D673}"/>
              </a:ext>
            </a:extLst>
          </p:cNvPr>
          <p:cNvSpPr>
            <a:spLocks noGrp="1"/>
          </p:cNvSpPr>
          <p:nvPr>
            <p:ph type="title"/>
          </p:nvPr>
        </p:nvSpPr>
        <p:spPr>
          <a:xfrm>
            <a:off x="838200" y="964507"/>
            <a:ext cx="10515600" cy="669363"/>
          </a:xfrm>
        </p:spPr>
        <p:txBody>
          <a:bodyPr>
            <a:normAutofit fontScale="90000"/>
          </a:bodyPr>
          <a:lstStyle/>
          <a:p>
            <a:r>
              <a:rPr lang="en-US" dirty="0"/>
              <a:t>Best Answers:</a:t>
            </a:r>
            <a:r>
              <a:rPr lang="en-US" dirty="0">
                <a:solidFill>
                  <a:schemeClr val="tx1"/>
                </a:solidFill>
              </a:rPr>
              <a:t> #REVITUP-04: Stephanie</a:t>
            </a:r>
          </a:p>
        </p:txBody>
      </p:sp>
      <p:pic>
        <p:nvPicPr>
          <p:cNvPr id="15" name="Picture 14">
            <a:extLst>
              <a:ext uri="{FF2B5EF4-FFF2-40B4-BE49-F238E27FC236}">
                <a16:creationId xmlns:a16="http://schemas.microsoft.com/office/drawing/2014/main" id="{7A1958F0-ED20-48EF-8E6A-D00D521F691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5229" y="2562893"/>
            <a:ext cx="1677924" cy="2015372"/>
          </a:xfrm>
          <a:prstGeom prst="rect">
            <a:avLst/>
          </a:prstGeom>
          <a:noFill/>
          <a:ln>
            <a:noFill/>
          </a:ln>
        </p:spPr>
      </p:pic>
      <p:sp>
        <p:nvSpPr>
          <p:cNvPr id="14" name="Text Box 43">
            <a:extLst>
              <a:ext uri="{FF2B5EF4-FFF2-40B4-BE49-F238E27FC236}">
                <a16:creationId xmlns:a16="http://schemas.microsoft.com/office/drawing/2014/main" id="{976FA5FA-D110-44B6-A4FD-461F42724229}"/>
              </a:ext>
            </a:extLst>
          </p:cNvPr>
          <p:cNvSpPr txBox="1"/>
          <p:nvPr/>
        </p:nvSpPr>
        <p:spPr>
          <a:xfrm>
            <a:off x="1445228" y="4706532"/>
            <a:ext cx="1677925" cy="303769"/>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pear</a:t>
            </a:r>
            <a:endParaRPr lang="en-US" dirty="0">
              <a:effectLst/>
              <a:latin typeface="Times New Roman" panose="02020603050405020304" pitchFamily="18" charset="0"/>
              <a:ea typeface="MS Mincho" panose="02020609040205080304" pitchFamily="49" charset="-128"/>
            </a:endParaRPr>
          </a:p>
        </p:txBody>
      </p:sp>
      <p:pic>
        <p:nvPicPr>
          <p:cNvPr id="12" name="Picture 11">
            <a:extLst>
              <a:ext uri="{FF2B5EF4-FFF2-40B4-BE49-F238E27FC236}">
                <a16:creationId xmlns:a16="http://schemas.microsoft.com/office/drawing/2014/main" id="{302B2D9D-6638-4E18-93F4-121F9AE97EA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97721" y="2536200"/>
            <a:ext cx="2017868" cy="2016609"/>
          </a:xfrm>
          <a:prstGeom prst="rect">
            <a:avLst/>
          </a:prstGeom>
          <a:noFill/>
          <a:ln>
            <a:noFill/>
          </a:ln>
        </p:spPr>
      </p:pic>
      <p:sp>
        <p:nvSpPr>
          <p:cNvPr id="11" name="TextBox 16">
            <a:extLst>
              <a:ext uri="{FF2B5EF4-FFF2-40B4-BE49-F238E27FC236}">
                <a16:creationId xmlns:a16="http://schemas.microsoft.com/office/drawing/2014/main" id="{7B587B20-4E87-434C-9A6E-DEFA12AD5E09}"/>
              </a:ext>
            </a:extLst>
          </p:cNvPr>
          <p:cNvSpPr txBox="1"/>
          <p:nvPr/>
        </p:nvSpPr>
        <p:spPr>
          <a:xfrm>
            <a:off x="4532615" y="4679840"/>
            <a:ext cx="2948081" cy="830997"/>
          </a:xfrm>
          <a:prstGeom prst="rect">
            <a:avLst/>
          </a:prstGeom>
          <a:noFill/>
        </p:spPr>
        <p:txBody>
          <a:bodyPr wrap="square" lIns="0" tIns="0" rIns="0" bIns="0" rtlCol="0">
            <a:sp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whole grain cereal (with or without low-fat or fat-free milk)</a:t>
            </a:r>
            <a:endParaRPr lang="en-US" dirty="0">
              <a:effectLst/>
              <a:latin typeface="Times New Roman" panose="02020603050405020304" pitchFamily="18" charset="0"/>
              <a:ea typeface="MS Mincho" panose="02020609040205080304" pitchFamily="49" charset="-128"/>
            </a:endParaRPr>
          </a:p>
        </p:txBody>
      </p:sp>
      <p:pic>
        <p:nvPicPr>
          <p:cNvPr id="20" name="Picture 19">
            <a:extLst>
              <a:ext uri="{FF2B5EF4-FFF2-40B4-BE49-F238E27FC236}">
                <a16:creationId xmlns:a16="http://schemas.microsoft.com/office/drawing/2014/main" id="{B25ABEF9-2F38-449B-82DE-B5417CE9371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90159" y="2536200"/>
            <a:ext cx="1856613" cy="2015490"/>
          </a:xfrm>
          <a:prstGeom prst="rect">
            <a:avLst/>
          </a:prstGeom>
          <a:noFill/>
          <a:ln>
            <a:noFill/>
          </a:ln>
        </p:spPr>
      </p:pic>
      <p:sp>
        <p:nvSpPr>
          <p:cNvPr id="19" name="Text Box 26">
            <a:extLst>
              <a:ext uri="{FF2B5EF4-FFF2-40B4-BE49-F238E27FC236}">
                <a16:creationId xmlns:a16="http://schemas.microsoft.com/office/drawing/2014/main" id="{0F163F24-D54C-420A-A278-C208015FA34C}"/>
              </a:ext>
            </a:extLst>
          </p:cNvPr>
          <p:cNvSpPr txBox="1"/>
          <p:nvPr/>
        </p:nvSpPr>
        <p:spPr>
          <a:xfrm>
            <a:off x="8890159" y="4679839"/>
            <a:ext cx="1856613" cy="303769"/>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apple</a:t>
            </a:r>
            <a:endParaRPr lang="en-US" dirty="0">
              <a:effectLst/>
              <a:latin typeface="Times New Roman" panose="02020603050405020304" pitchFamily="18" charset="0"/>
              <a:ea typeface="MS Mincho" panose="02020609040205080304" pitchFamily="49" charset="-128"/>
            </a:endParaRPr>
          </a:p>
        </p:txBody>
      </p:sp>
      <p:sp>
        <p:nvSpPr>
          <p:cNvPr id="5" name="Slide Number Placeholder 13">
            <a:extLst>
              <a:ext uri="{FF2B5EF4-FFF2-40B4-BE49-F238E27FC236}">
                <a16:creationId xmlns:a16="http://schemas.microsoft.com/office/drawing/2014/main" id="{1FFEFCCA-176A-226A-C161-115D877C6CC8}"/>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13</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3055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B82100-ED91-B784-D39D-89A154F86015}"/>
              </a:ext>
            </a:extLst>
          </p:cNvPr>
          <p:cNvSpPr>
            <a:spLocks noGrp="1"/>
          </p:cNvSpPr>
          <p:nvPr>
            <p:ph type="title"/>
          </p:nvPr>
        </p:nvSpPr>
        <p:spPr>
          <a:xfrm>
            <a:off x="838200" y="913909"/>
            <a:ext cx="10515600" cy="669925"/>
          </a:xfrm>
        </p:spPr>
        <p:txBody>
          <a:bodyPr anchor="t">
            <a:noAutofit/>
          </a:bodyPr>
          <a:lstStyle/>
          <a:p>
            <a:r>
              <a:rPr lang="en-US" dirty="0"/>
              <a:t>Case File #REVITUP-05: Dejah</a:t>
            </a:r>
          </a:p>
        </p:txBody>
      </p:sp>
      <p:sp>
        <p:nvSpPr>
          <p:cNvPr id="5" name="Subtitle 4">
            <a:extLst>
              <a:ext uri="{FF2B5EF4-FFF2-40B4-BE49-F238E27FC236}">
                <a16:creationId xmlns:a16="http://schemas.microsoft.com/office/drawing/2014/main" id="{EE55BC62-E40E-CDA4-A91D-13D3B0C9A48B}"/>
              </a:ext>
            </a:extLst>
          </p:cNvPr>
          <p:cNvSpPr>
            <a:spLocks noGrp="1"/>
          </p:cNvSpPr>
          <p:nvPr>
            <p:ph idx="1"/>
          </p:nvPr>
        </p:nvSpPr>
        <p:spPr>
          <a:xfrm>
            <a:off x="838200" y="1583834"/>
            <a:ext cx="10515600" cy="4593129"/>
          </a:xfrm>
        </p:spPr>
        <p:txBody>
          <a:bodyPr anchor="ctr">
            <a:normAutofit/>
          </a:bodyPr>
          <a:lstStyle/>
          <a:p>
            <a:pPr marL="0" indent="0" algn="ctr">
              <a:buNone/>
            </a:pPr>
            <a:r>
              <a:rPr lang="en-US" dirty="0"/>
              <a:t>Dejah is lactose intolerant (she can’t have dairy) and needs to eat more protein to help her build muscle.  </a:t>
            </a:r>
          </a:p>
          <a:p>
            <a:pPr marL="0" indent="0" algn="ctr">
              <a:buNone/>
            </a:pPr>
            <a:endParaRPr lang="en-US" dirty="0"/>
          </a:p>
          <a:p>
            <a:pPr marL="0" indent="0" algn="ctr">
              <a:buNone/>
            </a:pPr>
            <a:r>
              <a:rPr lang="en-US" sz="4000" b="1" dirty="0">
                <a:solidFill>
                  <a:srgbClr val="0034A7"/>
                </a:solidFill>
              </a:rPr>
              <a:t>What are the best snacks for Dejah?</a:t>
            </a:r>
          </a:p>
        </p:txBody>
      </p:sp>
      <p:sp>
        <p:nvSpPr>
          <p:cNvPr id="3" name="Slide Number Placeholder 13">
            <a:extLst>
              <a:ext uri="{FF2B5EF4-FFF2-40B4-BE49-F238E27FC236}">
                <a16:creationId xmlns:a16="http://schemas.microsoft.com/office/drawing/2014/main" id="{C6FF4706-A152-956E-FBAE-43F8D54FC0FB}"/>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14</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5229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94B8B3E-5B1E-BE32-E554-C845A74DBF64}"/>
              </a:ext>
            </a:extLst>
          </p:cNvPr>
          <p:cNvSpPr>
            <a:spLocks noGrp="1"/>
          </p:cNvSpPr>
          <p:nvPr>
            <p:ph type="title"/>
          </p:nvPr>
        </p:nvSpPr>
        <p:spPr>
          <a:xfrm>
            <a:off x="838200" y="874425"/>
            <a:ext cx="10515600" cy="669363"/>
          </a:xfrm>
        </p:spPr>
        <p:txBody>
          <a:bodyPr>
            <a:normAutofit fontScale="90000"/>
          </a:bodyPr>
          <a:lstStyle/>
          <a:p>
            <a:r>
              <a:rPr lang="en-US" dirty="0"/>
              <a:t>Best Answers:</a:t>
            </a:r>
            <a:r>
              <a:rPr lang="en-US" dirty="0">
                <a:solidFill>
                  <a:schemeClr val="tx1"/>
                </a:solidFill>
              </a:rPr>
              <a:t> #REVITUP-05: Dejah</a:t>
            </a:r>
          </a:p>
        </p:txBody>
      </p:sp>
      <p:pic>
        <p:nvPicPr>
          <p:cNvPr id="14" name="Picture 13">
            <a:extLst>
              <a:ext uri="{FF2B5EF4-FFF2-40B4-BE49-F238E27FC236}">
                <a16:creationId xmlns:a16="http://schemas.microsoft.com/office/drawing/2014/main" id="{326CE251-B4A2-4367-B81D-D0BD2642EF2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47497" y="2349016"/>
            <a:ext cx="2451036" cy="2368205"/>
          </a:xfrm>
          <a:prstGeom prst="rect">
            <a:avLst/>
          </a:prstGeom>
          <a:noFill/>
          <a:ln>
            <a:noFill/>
          </a:ln>
        </p:spPr>
      </p:pic>
      <p:sp>
        <p:nvSpPr>
          <p:cNvPr id="13" name="Text Box 1">
            <a:extLst>
              <a:ext uri="{FF2B5EF4-FFF2-40B4-BE49-F238E27FC236}">
                <a16:creationId xmlns:a16="http://schemas.microsoft.com/office/drawing/2014/main" id="{B063BFC6-9425-4696-9C61-453F34EA0217}"/>
              </a:ext>
            </a:extLst>
          </p:cNvPr>
          <p:cNvSpPr txBox="1"/>
          <p:nvPr/>
        </p:nvSpPr>
        <p:spPr>
          <a:xfrm>
            <a:off x="1247497" y="4853866"/>
            <a:ext cx="2451036" cy="60839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mixed nuts</a:t>
            </a:r>
            <a:endParaRPr lang="en-US" dirty="0">
              <a:effectLst/>
              <a:latin typeface="Times New Roman" panose="02020603050405020304" pitchFamily="18" charset="0"/>
              <a:ea typeface="MS Mincho" panose="02020609040205080304" pitchFamily="49" charset="-128"/>
            </a:endParaRPr>
          </a:p>
        </p:txBody>
      </p:sp>
      <p:pic>
        <p:nvPicPr>
          <p:cNvPr id="17" name="Picture 16">
            <a:extLst>
              <a:ext uri="{FF2B5EF4-FFF2-40B4-BE49-F238E27FC236}">
                <a16:creationId xmlns:a16="http://schemas.microsoft.com/office/drawing/2014/main" id="{EABE0C66-F5B4-469A-8ACF-29022CD04EC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32869" y="2349014"/>
            <a:ext cx="2451036" cy="2373567"/>
          </a:xfrm>
          <a:prstGeom prst="rect">
            <a:avLst/>
          </a:prstGeom>
          <a:noFill/>
          <a:ln>
            <a:noFill/>
          </a:ln>
        </p:spPr>
      </p:pic>
      <p:sp>
        <p:nvSpPr>
          <p:cNvPr id="16" name="Text Box 21">
            <a:extLst>
              <a:ext uri="{FF2B5EF4-FFF2-40B4-BE49-F238E27FC236}">
                <a16:creationId xmlns:a16="http://schemas.microsoft.com/office/drawing/2014/main" id="{66087FB2-27DA-450F-B60F-74BC688805FA}"/>
              </a:ext>
            </a:extLst>
          </p:cNvPr>
          <p:cNvSpPr txBox="1"/>
          <p:nvPr/>
        </p:nvSpPr>
        <p:spPr>
          <a:xfrm>
            <a:off x="5132520" y="4853865"/>
            <a:ext cx="2451735" cy="60839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sunflower seeds</a:t>
            </a:r>
            <a:endParaRPr lang="en-US" dirty="0">
              <a:effectLst/>
              <a:latin typeface="Times New Roman" panose="02020603050405020304" pitchFamily="18" charset="0"/>
              <a:ea typeface="MS Mincho" panose="02020609040205080304" pitchFamily="49" charset="-128"/>
            </a:endParaRPr>
          </a:p>
        </p:txBody>
      </p:sp>
      <p:pic>
        <p:nvPicPr>
          <p:cNvPr id="20" name="Picture 19">
            <a:extLst>
              <a:ext uri="{FF2B5EF4-FFF2-40B4-BE49-F238E27FC236}">
                <a16:creationId xmlns:a16="http://schemas.microsoft.com/office/drawing/2014/main" id="{1B674BFA-676F-4DD2-83A4-F511A011D4DB}"/>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17327" y="2349014"/>
            <a:ext cx="1728093" cy="2368205"/>
          </a:xfrm>
          <a:prstGeom prst="rect">
            <a:avLst/>
          </a:prstGeom>
          <a:noFill/>
          <a:ln>
            <a:noFill/>
          </a:ln>
        </p:spPr>
      </p:pic>
      <p:sp>
        <p:nvSpPr>
          <p:cNvPr id="19" name="Text Box 15">
            <a:extLst>
              <a:ext uri="{FF2B5EF4-FFF2-40B4-BE49-F238E27FC236}">
                <a16:creationId xmlns:a16="http://schemas.microsoft.com/office/drawing/2014/main" id="{6662505A-74E6-4290-9DB6-1B47E1655D64}"/>
              </a:ext>
            </a:extLst>
          </p:cNvPr>
          <p:cNvSpPr txBox="1"/>
          <p:nvPr/>
        </p:nvSpPr>
        <p:spPr>
          <a:xfrm>
            <a:off x="9018243" y="4853864"/>
            <a:ext cx="1926261" cy="30491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hard boiled egg</a:t>
            </a:r>
            <a:endParaRPr lang="en-US" dirty="0">
              <a:effectLst/>
              <a:latin typeface="Times New Roman" panose="02020603050405020304" pitchFamily="18" charset="0"/>
              <a:ea typeface="MS Mincho" panose="02020609040205080304" pitchFamily="49" charset="-128"/>
            </a:endParaRPr>
          </a:p>
        </p:txBody>
      </p:sp>
      <p:sp>
        <p:nvSpPr>
          <p:cNvPr id="5" name="Slide Number Placeholder 13">
            <a:extLst>
              <a:ext uri="{FF2B5EF4-FFF2-40B4-BE49-F238E27FC236}">
                <a16:creationId xmlns:a16="http://schemas.microsoft.com/office/drawing/2014/main" id="{8896652D-9B9E-C940-D542-5F0E645754A3}"/>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15</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8081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FF83F3-1AD9-1B7D-73A1-661C926F2CB6}"/>
              </a:ext>
            </a:extLst>
          </p:cNvPr>
          <p:cNvSpPr>
            <a:spLocks noGrp="1"/>
          </p:cNvSpPr>
          <p:nvPr>
            <p:ph type="title"/>
          </p:nvPr>
        </p:nvSpPr>
        <p:spPr>
          <a:xfrm>
            <a:off x="838200" y="926265"/>
            <a:ext cx="10515600" cy="669925"/>
          </a:xfrm>
        </p:spPr>
        <p:txBody>
          <a:bodyPr anchor="t">
            <a:normAutofit fontScale="90000"/>
          </a:bodyPr>
          <a:lstStyle/>
          <a:p>
            <a:r>
              <a:rPr lang="en-US" dirty="0"/>
              <a:t>Case File #REVITUP-06: Keke</a:t>
            </a:r>
          </a:p>
        </p:txBody>
      </p:sp>
      <p:sp>
        <p:nvSpPr>
          <p:cNvPr id="5" name="Subtitle 4">
            <a:extLst>
              <a:ext uri="{FF2B5EF4-FFF2-40B4-BE49-F238E27FC236}">
                <a16:creationId xmlns:a16="http://schemas.microsoft.com/office/drawing/2014/main" id="{358DBC2E-0B24-FD9B-D131-0C2CBA43A9C2}"/>
              </a:ext>
            </a:extLst>
          </p:cNvPr>
          <p:cNvSpPr>
            <a:spLocks noGrp="1"/>
          </p:cNvSpPr>
          <p:nvPr>
            <p:ph idx="1"/>
          </p:nvPr>
        </p:nvSpPr>
        <p:spPr>
          <a:xfrm>
            <a:off x="838200" y="2275529"/>
            <a:ext cx="10515600" cy="3901433"/>
          </a:xfrm>
        </p:spPr>
        <p:txBody>
          <a:bodyPr anchor="ctr">
            <a:normAutofit/>
          </a:bodyPr>
          <a:lstStyle/>
          <a:p>
            <a:pPr marL="0" indent="0" algn="ctr">
              <a:buNone/>
            </a:pPr>
            <a:r>
              <a:rPr lang="en-US" sz="3200" dirty="0"/>
              <a:t>Keke suffers from a stomach problem called irritable bowel syndrome (IBS). People who have this problem need a lot of fiber in their diet. She already eats a lot of fruits and veggies. So, her doctor told her to add whole grain snacks. </a:t>
            </a:r>
          </a:p>
          <a:p>
            <a:pPr marL="0" indent="0" algn="ctr">
              <a:buNone/>
            </a:pPr>
            <a:endParaRPr lang="en-US" dirty="0"/>
          </a:p>
          <a:p>
            <a:pPr marL="0" indent="0" algn="ctr">
              <a:buNone/>
            </a:pPr>
            <a:r>
              <a:rPr lang="en-US" sz="4000" b="1" dirty="0">
                <a:solidFill>
                  <a:srgbClr val="0034A7"/>
                </a:solidFill>
              </a:rPr>
              <a:t>What are the best snacks for Keke?</a:t>
            </a:r>
          </a:p>
        </p:txBody>
      </p:sp>
      <p:sp>
        <p:nvSpPr>
          <p:cNvPr id="3" name="Slide Number Placeholder 13">
            <a:extLst>
              <a:ext uri="{FF2B5EF4-FFF2-40B4-BE49-F238E27FC236}">
                <a16:creationId xmlns:a16="http://schemas.microsoft.com/office/drawing/2014/main" id="{1963AF12-445C-2D8F-D020-F27D54F63D4A}"/>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16</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628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7F16DB4-DDDF-FF51-183D-E08F8C023DE5}"/>
              </a:ext>
            </a:extLst>
          </p:cNvPr>
          <p:cNvSpPr>
            <a:spLocks noGrp="1"/>
          </p:cNvSpPr>
          <p:nvPr>
            <p:ph type="title"/>
          </p:nvPr>
        </p:nvSpPr>
        <p:spPr>
          <a:xfrm>
            <a:off x="838200" y="922635"/>
            <a:ext cx="10515600" cy="669363"/>
          </a:xfrm>
        </p:spPr>
        <p:txBody>
          <a:bodyPr>
            <a:normAutofit fontScale="90000"/>
          </a:bodyPr>
          <a:lstStyle/>
          <a:p>
            <a:r>
              <a:rPr lang="en-US" dirty="0"/>
              <a:t>Best Answers:</a:t>
            </a:r>
            <a:r>
              <a:rPr lang="en-US" dirty="0">
                <a:solidFill>
                  <a:schemeClr val="tx1"/>
                </a:solidFill>
              </a:rPr>
              <a:t> #REVITUP-06: Keke</a:t>
            </a:r>
          </a:p>
        </p:txBody>
      </p:sp>
      <p:pic>
        <p:nvPicPr>
          <p:cNvPr id="12" name="Picture 11">
            <a:extLst>
              <a:ext uri="{FF2B5EF4-FFF2-40B4-BE49-F238E27FC236}">
                <a16:creationId xmlns:a16="http://schemas.microsoft.com/office/drawing/2014/main" id="{C8BB368A-9A19-4BD9-9528-694ACF724FA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4833" y="2400407"/>
            <a:ext cx="2622823" cy="2501948"/>
          </a:xfrm>
          <a:prstGeom prst="rect">
            <a:avLst/>
          </a:prstGeom>
          <a:noFill/>
          <a:ln>
            <a:noFill/>
          </a:ln>
        </p:spPr>
      </p:pic>
      <p:sp>
        <p:nvSpPr>
          <p:cNvPr id="11" name="Text Box 16">
            <a:extLst>
              <a:ext uri="{FF2B5EF4-FFF2-40B4-BE49-F238E27FC236}">
                <a16:creationId xmlns:a16="http://schemas.microsoft.com/office/drawing/2014/main" id="{5421C6B0-8D49-42EF-A29B-C690F75A8A4D}"/>
              </a:ext>
            </a:extLst>
          </p:cNvPr>
          <p:cNvSpPr txBox="1"/>
          <p:nvPr/>
        </p:nvSpPr>
        <p:spPr>
          <a:xfrm>
            <a:off x="814833" y="5104368"/>
            <a:ext cx="2622823" cy="60835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whole wheat crackers</a:t>
            </a:r>
            <a:endParaRPr lang="en-US" dirty="0">
              <a:effectLst/>
              <a:latin typeface="Times New Roman" panose="02020603050405020304" pitchFamily="18" charset="0"/>
              <a:ea typeface="MS Mincho" panose="02020609040205080304" pitchFamily="49" charset="-128"/>
            </a:endParaRPr>
          </a:p>
        </p:txBody>
      </p:sp>
      <p:pic>
        <p:nvPicPr>
          <p:cNvPr id="18" name="Picture 17">
            <a:extLst>
              <a:ext uri="{FF2B5EF4-FFF2-40B4-BE49-F238E27FC236}">
                <a16:creationId xmlns:a16="http://schemas.microsoft.com/office/drawing/2014/main" id="{E23AB97F-2D7B-46F1-8C2B-1FD94EC8C53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38201" y="2400407"/>
            <a:ext cx="2503511" cy="2501949"/>
          </a:xfrm>
          <a:prstGeom prst="rect">
            <a:avLst/>
          </a:prstGeom>
          <a:noFill/>
          <a:ln>
            <a:noFill/>
          </a:ln>
        </p:spPr>
      </p:pic>
      <p:sp>
        <p:nvSpPr>
          <p:cNvPr id="17" name="TextBox 16">
            <a:extLst>
              <a:ext uri="{FF2B5EF4-FFF2-40B4-BE49-F238E27FC236}">
                <a16:creationId xmlns:a16="http://schemas.microsoft.com/office/drawing/2014/main" id="{EEC92D24-73D2-4BB2-85F6-D63EFAB38170}"/>
              </a:ext>
            </a:extLst>
          </p:cNvPr>
          <p:cNvSpPr txBox="1"/>
          <p:nvPr/>
        </p:nvSpPr>
        <p:spPr>
          <a:xfrm>
            <a:off x="4638201" y="5104368"/>
            <a:ext cx="2503510" cy="830997"/>
          </a:xfrm>
          <a:prstGeom prst="rect">
            <a:avLst/>
          </a:prstGeom>
          <a:noFill/>
        </p:spPr>
        <p:txBody>
          <a:bodyPr wrap="square" lIns="0" tIns="0" rIns="0" bIns="0" rtlCol="0">
            <a:sp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whole grain cereal (with or without low-fat or fat-free milk)</a:t>
            </a:r>
            <a:endParaRPr lang="en-US" dirty="0">
              <a:effectLst/>
              <a:latin typeface="Times New Roman" panose="02020603050405020304" pitchFamily="18" charset="0"/>
              <a:ea typeface="MS Mincho" panose="02020609040205080304" pitchFamily="49" charset="-128"/>
            </a:endParaRPr>
          </a:p>
        </p:txBody>
      </p:sp>
      <p:pic>
        <p:nvPicPr>
          <p:cNvPr id="15" name="Picture 14">
            <a:extLst>
              <a:ext uri="{FF2B5EF4-FFF2-40B4-BE49-F238E27FC236}">
                <a16:creationId xmlns:a16="http://schemas.microsoft.com/office/drawing/2014/main" id="{6D894CC0-DD44-45F1-A3E8-31C33748B6F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42256" y="2433483"/>
            <a:ext cx="3034911" cy="2468872"/>
          </a:xfrm>
          <a:prstGeom prst="rect">
            <a:avLst/>
          </a:prstGeom>
          <a:noFill/>
          <a:ln>
            <a:noFill/>
          </a:ln>
        </p:spPr>
      </p:pic>
      <p:sp>
        <p:nvSpPr>
          <p:cNvPr id="14" name="Text Box 20">
            <a:extLst>
              <a:ext uri="{FF2B5EF4-FFF2-40B4-BE49-F238E27FC236}">
                <a16:creationId xmlns:a16="http://schemas.microsoft.com/office/drawing/2014/main" id="{9CFE9901-932F-43D7-AA77-35FB2A4E42DE}"/>
              </a:ext>
            </a:extLst>
          </p:cNvPr>
          <p:cNvSpPr txBox="1"/>
          <p:nvPr/>
        </p:nvSpPr>
        <p:spPr>
          <a:xfrm>
            <a:off x="8342256" y="5104368"/>
            <a:ext cx="3034911" cy="608355"/>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handful of unbuttered, salted popcorn</a:t>
            </a:r>
            <a:r>
              <a:rPr lang="en-US" dirty="0">
                <a:effectLst/>
                <a:latin typeface="Arial" panose="020B0604020202020204" pitchFamily="34" charset="0"/>
                <a:ea typeface="MS Mincho" panose="02020609040205080304" pitchFamily="49" charset="-128"/>
                <a:cs typeface="Arial" panose="020B0604020202020204" pitchFamily="34" charset="0"/>
              </a:rPr>
              <a:t> </a:t>
            </a:r>
          </a:p>
        </p:txBody>
      </p:sp>
      <p:sp>
        <p:nvSpPr>
          <p:cNvPr id="8" name="Slide Number Placeholder 13">
            <a:extLst>
              <a:ext uri="{FF2B5EF4-FFF2-40B4-BE49-F238E27FC236}">
                <a16:creationId xmlns:a16="http://schemas.microsoft.com/office/drawing/2014/main" id="{9A548B3B-1725-4DCD-395F-7599CE1F7D0B}"/>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17</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1335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FA6601-0335-400C-8900-90A42407E981}"/>
              </a:ext>
            </a:extLst>
          </p:cNvPr>
          <p:cNvSpPr>
            <a:spLocks noGrp="1"/>
          </p:cNvSpPr>
          <p:nvPr>
            <p:ph type="title"/>
          </p:nvPr>
        </p:nvSpPr>
        <p:spPr>
          <a:xfrm>
            <a:off x="838200" y="946890"/>
            <a:ext cx="10515600" cy="669925"/>
          </a:xfrm>
        </p:spPr>
        <p:txBody>
          <a:bodyPr lIns="0" tIns="0" rIns="0" bIns="0" anchor="t">
            <a:normAutofit/>
          </a:bodyPr>
          <a:lstStyle/>
          <a:p>
            <a:r>
              <a:rPr lang="en-US" dirty="0"/>
              <a:t>Case File #REVITUP-07: Harper</a:t>
            </a:r>
          </a:p>
        </p:txBody>
      </p:sp>
      <p:sp>
        <p:nvSpPr>
          <p:cNvPr id="5" name="Subtitle 4">
            <a:extLst>
              <a:ext uri="{FF2B5EF4-FFF2-40B4-BE49-F238E27FC236}">
                <a16:creationId xmlns:a16="http://schemas.microsoft.com/office/drawing/2014/main" id="{AB3528DC-F590-0D07-B190-A4C0E81C9FDD}"/>
              </a:ext>
            </a:extLst>
          </p:cNvPr>
          <p:cNvSpPr>
            <a:spLocks noGrp="1"/>
          </p:cNvSpPr>
          <p:nvPr>
            <p:ph idx="1"/>
          </p:nvPr>
        </p:nvSpPr>
        <p:spPr>
          <a:xfrm>
            <a:off x="838200" y="2184787"/>
            <a:ext cx="10515600" cy="3992175"/>
          </a:xfrm>
        </p:spPr>
        <p:txBody>
          <a:bodyPr lIns="0" tIns="0" rIns="0" bIns="0" anchor="ctr">
            <a:normAutofit/>
          </a:bodyPr>
          <a:lstStyle/>
          <a:p>
            <a:pPr marL="0" indent="0" algn="ctr">
              <a:buNone/>
            </a:pPr>
            <a:r>
              <a:rPr lang="en-US" sz="3200" dirty="0"/>
              <a:t>Harper has a snack attack on her way home. She stopped by a corner store and wants to buy some fruit, but she has no way to wash it before she gets home. </a:t>
            </a:r>
          </a:p>
          <a:p>
            <a:pPr marL="0" indent="0" algn="ctr">
              <a:buNone/>
            </a:pPr>
            <a:endParaRPr lang="en-US" sz="3200" dirty="0"/>
          </a:p>
          <a:p>
            <a:pPr marL="0" indent="0" algn="ctr">
              <a:buNone/>
            </a:pPr>
            <a:r>
              <a:rPr lang="en-US" sz="4000" b="1" dirty="0">
                <a:solidFill>
                  <a:srgbClr val="0034A7"/>
                </a:solidFill>
              </a:rPr>
              <a:t>What are the best snacks for Harper?</a:t>
            </a:r>
          </a:p>
        </p:txBody>
      </p:sp>
      <p:sp>
        <p:nvSpPr>
          <p:cNvPr id="2" name="Slide Number Placeholder 1">
            <a:extLst>
              <a:ext uri="{FF2B5EF4-FFF2-40B4-BE49-F238E27FC236}">
                <a16:creationId xmlns:a16="http://schemas.microsoft.com/office/drawing/2014/main" id="{0B5E80F4-5E13-14E6-DF5A-0743E1AFE438}"/>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18</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2368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4820365-7BD8-55C7-4641-D3A3B0A1BB2B}"/>
              </a:ext>
            </a:extLst>
          </p:cNvPr>
          <p:cNvSpPr>
            <a:spLocks noGrp="1"/>
          </p:cNvSpPr>
          <p:nvPr>
            <p:ph type="title"/>
          </p:nvPr>
        </p:nvSpPr>
        <p:spPr>
          <a:xfrm>
            <a:off x="838200" y="883111"/>
            <a:ext cx="10515600" cy="669363"/>
          </a:xfrm>
        </p:spPr>
        <p:txBody>
          <a:bodyPr>
            <a:normAutofit fontScale="90000"/>
          </a:bodyPr>
          <a:lstStyle/>
          <a:p>
            <a:r>
              <a:rPr lang="en-US" dirty="0"/>
              <a:t>Best Answers:</a:t>
            </a:r>
            <a:r>
              <a:rPr lang="en-US" dirty="0">
                <a:solidFill>
                  <a:schemeClr val="tx1"/>
                </a:solidFill>
              </a:rPr>
              <a:t> #REVITUP-07: Harper</a:t>
            </a:r>
          </a:p>
        </p:txBody>
      </p:sp>
      <p:pic>
        <p:nvPicPr>
          <p:cNvPr id="18" name="Picture 17">
            <a:extLst>
              <a:ext uri="{FF2B5EF4-FFF2-40B4-BE49-F238E27FC236}">
                <a16:creationId xmlns:a16="http://schemas.microsoft.com/office/drawing/2014/main" id="{CEF79E80-E8E8-4002-A359-2FE48CD7D72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0668" y="2557605"/>
            <a:ext cx="2454475" cy="1885569"/>
          </a:xfrm>
          <a:prstGeom prst="rect">
            <a:avLst/>
          </a:prstGeom>
          <a:noFill/>
          <a:ln>
            <a:noFill/>
          </a:ln>
        </p:spPr>
      </p:pic>
      <p:sp>
        <p:nvSpPr>
          <p:cNvPr id="17" name="Text Box 31">
            <a:extLst>
              <a:ext uri="{FF2B5EF4-FFF2-40B4-BE49-F238E27FC236}">
                <a16:creationId xmlns:a16="http://schemas.microsoft.com/office/drawing/2014/main" id="{32413892-05E8-4708-AEC6-815917854441}"/>
              </a:ext>
            </a:extLst>
          </p:cNvPr>
          <p:cNvSpPr txBox="1"/>
          <p:nvPr/>
        </p:nvSpPr>
        <p:spPr>
          <a:xfrm>
            <a:off x="1203105" y="4667294"/>
            <a:ext cx="2469600" cy="638232"/>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canned fruit in 100% juice</a:t>
            </a:r>
            <a:r>
              <a:rPr lang="en-US" dirty="0">
                <a:effectLst/>
                <a:latin typeface="Times New Roman" panose="02020603050405020304" pitchFamily="18" charset="0"/>
                <a:ea typeface="MS Mincho" panose="02020609040205080304" pitchFamily="49" charset="-128"/>
              </a:rPr>
              <a:t> </a:t>
            </a:r>
          </a:p>
        </p:txBody>
      </p:sp>
      <p:pic>
        <p:nvPicPr>
          <p:cNvPr id="13" name="Picture 12">
            <a:extLst>
              <a:ext uri="{FF2B5EF4-FFF2-40B4-BE49-F238E27FC236}">
                <a16:creationId xmlns:a16="http://schemas.microsoft.com/office/drawing/2014/main" id="{8C2473E5-8E6F-4769-8603-9A7DAC1E494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29316" y="2557606"/>
            <a:ext cx="1495425" cy="1881143"/>
          </a:xfrm>
          <a:prstGeom prst="rect">
            <a:avLst/>
          </a:prstGeom>
          <a:noFill/>
          <a:ln>
            <a:noFill/>
          </a:ln>
        </p:spPr>
      </p:pic>
      <p:sp>
        <p:nvSpPr>
          <p:cNvPr id="12" name="Text Box 36">
            <a:extLst>
              <a:ext uri="{FF2B5EF4-FFF2-40B4-BE49-F238E27FC236}">
                <a16:creationId xmlns:a16="http://schemas.microsoft.com/office/drawing/2014/main" id="{70FAB9EE-3FCE-4CAB-8920-62752853C9A1}"/>
              </a:ext>
            </a:extLst>
          </p:cNvPr>
          <p:cNvSpPr txBox="1"/>
          <p:nvPr/>
        </p:nvSpPr>
        <p:spPr>
          <a:xfrm>
            <a:off x="5163962" y="4667294"/>
            <a:ext cx="1826133" cy="638232"/>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any dried fruit</a:t>
            </a:r>
            <a:endParaRPr lang="en-US" dirty="0">
              <a:effectLst/>
              <a:latin typeface="Times New Roman" panose="02020603050405020304" pitchFamily="18" charset="0"/>
              <a:ea typeface="MS Mincho" panose="02020609040205080304" pitchFamily="49" charset="-128"/>
            </a:endParaRPr>
          </a:p>
        </p:txBody>
      </p:sp>
      <p:pic>
        <p:nvPicPr>
          <p:cNvPr id="21" name="Picture 20">
            <a:extLst>
              <a:ext uri="{FF2B5EF4-FFF2-40B4-BE49-F238E27FC236}">
                <a16:creationId xmlns:a16="http://schemas.microsoft.com/office/drawing/2014/main" id="{2AA57288-761B-4250-9C02-64D459346B43}"/>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56179" y="2557606"/>
            <a:ext cx="2390813" cy="1881143"/>
          </a:xfrm>
          <a:prstGeom prst="rect">
            <a:avLst/>
          </a:prstGeom>
          <a:noFill/>
          <a:ln>
            <a:noFill/>
          </a:ln>
        </p:spPr>
      </p:pic>
      <p:sp>
        <p:nvSpPr>
          <p:cNvPr id="20" name="Text Box 32">
            <a:extLst>
              <a:ext uri="{FF2B5EF4-FFF2-40B4-BE49-F238E27FC236}">
                <a16:creationId xmlns:a16="http://schemas.microsoft.com/office/drawing/2014/main" id="{6E0416EF-11AA-474C-89DE-5BDD33FEA4DF}"/>
              </a:ext>
            </a:extLst>
          </p:cNvPr>
          <p:cNvSpPr txBox="1"/>
          <p:nvPr/>
        </p:nvSpPr>
        <p:spPr>
          <a:xfrm>
            <a:off x="8314275" y="4667294"/>
            <a:ext cx="2674620" cy="638232"/>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unsweetened applesauce</a:t>
            </a:r>
            <a:endParaRPr lang="en-US" dirty="0">
              <a:effectLst/>
              <a:latin typeface="Times New Roman" panose="02020603050405020304" pitchFamily="18" charset="0"/>
              <a:ea typeface="MS Mincho" panose="02020609040205080304" pitchFamily="49" charset="-128"/>
            </a:endParaRPr>
          </a:p>
        </p:txBody>
      </p:sp>
      <p:sp>
        <p:nvSpPr>
          <p:cNvPr id="8" name="Slide Number Placeholder 13">
            <a:extLst>
              <a:ext uri="{FF2B5EF4-FFF2-40B4-BE49-F238E27FC236}">
                <a16:creationId xmlns:a16="http://schemas.microsoft.com/office/drawing/2014/main" id="{4484734A-3BB2-45B5-5CD2-6BDD2D41BC93}"/>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19</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6450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grpSp>
        <p:nvGrpSpPr>
          <p:cNvPr id="22" name="Group 21">
            <a:extLst>
              <a:ext uri="{FF2B5EF4-FFF2-40B4-BE49-F238E27FC236}">
                <a16:creationId xmlns:a16="http://schemas.microsoft.com/office/drawing/2014/main" id="{027E5C78-579D-479E-E499-A98460C42FF6}"/>
              </a:ext>
              <a:ext uri="{C183D7F6-B498-43B3-948B-1728B52AA6E4}">
                <adec:decorative xmlns:adec="http://schemas.microsoft.com/office/drawing/2017/decorative" val="1"/>
              </a:ext>
            </a:extLst>
          </p:cNvPr>
          <p:cNvGrpSpPr/>
          <p:nvPr/>
        </p:nvGrpSpPr>
        <p:grpSpPr>
          <a:xfrm>
            <a:off x="6807377" y="1539222"/>
            <a:ext cx="4899719" cy="4255620"/>
            <a:chOff x="6692806" y="1888565"/>
            <a:chExt cx="5349782" cy="4646519"/>
          </a:xfrm>
        </p:grpSpPr>
        <p:pic>
          <p:nvPicPr>
            <p:cNvPr id="15" name="Picture 14" descr="Shape&#10;&#10;Description automatically generated">
              <a:extLst>
                <a:ext uri="{FF2B5EF4-FFF2-40B4-BE49-F238E27FC236}">
                  <a16:creationId xmlns:a16="http://schemas.microsoft.com/office/drawing/2014/main" id="{E3EA3DB7-9ACF-5E55-ADD3-F55DE6AE3BA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692806" y="3972859"/>
              <a:ext cx="2619375" cy="2562225"/>
            </a:xfrm>
            <a:prstGeom prst="rect">
              <a:avLst/>
            </a:prstGeom>
          </p:spPr>
        </p:pic>
        <p:sp>
          <p:nvSpPr>
            <p:cNvPr id="17" name="Thought Bubble: Cloud 16">
              <a:extLst>
                <a:ext uri="{FF2B5EF4-FFF2-40B4-BE49-F238E27FC236}">
                  <a16:creationId xmlns:a16="http://schemas.microsoft.com/office/drawing/2014/main" id="{313B05FD-9DE8-FD72-07E4-C42346CD5E2A}"/>
                </a:ext>
              </a:extLst>
            </p:cNvPr>
            <p:cNvSpPr/>
            <p:nvPr/>
          </p:nvSpPr>
          <p:spPr>
            <a:xfrm>
              <a:off x="9006541" y="1888565"/>
              <a:ext cx="3036047" cy="2420470"/>
            </a:xfrm>
            <a:prstGeom prst="cloudCallout">
              <a:avLst>
                <a:gd name="adj1" fmla="val -62517"/>
                <a:gd name="adj2" fmla="val 68920"/>
              </a:avLst>
            </a:prstGeom>
            <a:solidFill>
              <a:schemeClr val="bg1"/>
            </a:solidFill>
            <a:ln w="28575">
              <a:solidFill>
                <a:schemeClr val="tx1"/>
              </a:solidFill>
              <a:extLst>
                <a:ext uri="{C807C97D-BFC1-408E-A445-0C87EB9F89A2}">
                  <ask:lineSketchStyleProps xmlns:ask="http://schemas.microsoft.com/office/drawing/2018/sketchyshapes" sd="2588890372">
                    <a:custGeom>
                      <a:avLst/>
                      <a:gdLst>
                        <a:gd name="connsiteX0" fmla="*/ 262757 w 2910541"/>
                        <a:gd name="connsiteY0" fmla="*/ 805142 h 2420470"/>
                        <a:gd name="connsiteX1" fmla="*/ 378841 w 2910541"/>
                        <a:gd name="connsiteY1" fmla="*/ 386995 h 2420470"/>
                        <a:gd name="connsiteX2" fmla="*/ 943567 w 2910541"/>
                        <a:gd name="connsiteY2" fmla="*/ 291464 h 2420470"/>
                        <a:gd name="connsiteX3" fmla="*/ 1512942 w 2910541"/>
                        <a:gd name="connsiteY3" fmla="*/ 192292 h 2420470"/>
                        <a:gd name="connsiteX4" fmla="*/ 1734803 w 2910541"/>
                        <a:gd name="connsiteY4" fmla="*/ 11205 h 2420470"/>
                        <a:gd name="connsiteX5" fmla="*/ 2009957 w 2910541"/>
                        <a:gd name="connsiteY5" fmla="*/ 139008 h 2420470"/>
                        <a:gd name="connsiteX6" fmla="*/ 2389271 w 2910541"/>
                        <a:gd name="connsiteY6" fmla="*/ 38660 h 2420470"/>
                        <a:gd name="connsiteX7" fmla="*/ 2581622 w 2910541"/>
                        <a:gd name="connsiteY7" fmla="*/ 312419 h 2420470"/>
                        <a:gd name="connsiteX8" fmla="*/ 2828479 w 2910541"/>
                        <a:gd name="connsiteY8" fmla="*/ 578111 h 2420470"/>
                        <a:gd name="connsiteX9" fmla="*/ 2817430 w 2910541"/>
                        <a:gd name="connsiteY9" fmla="*/ 866214 h 2420470"/>
                        <a:gd name="connsiteX10" fmla="*/ 2898144 w 2910541"/>
                        <a:gd name="connsiteY10" fmla="*/ 1306717 h 2420470"/>
                        <a:gd name="connsiteX11" fmla="*/ 2520043 w 2910541"/>
                        <a:gd name="connsiteY11" fmla="*/ 1692311 h 2420470"/>
                        <a:gd name="connsiteX12" fmla="*/ 2384689 w 2910541"/>
                        <a:gd name="connsiteY12" fmla="*/ 2022717 h 2420470"/>
                        <a:gd name="connsiteX13" fmla="*/ 1923854 w 2910541"/>
                        <a:gd name="connsiteY13" fmla="*/ 2062722 h 2420470"/>
                        <a:gd name="connsiteX14" fmla="*/ 1594531 w 2910541"/>
                        <a:gd name="connsiteY14" fmla="*/ 2415203 h 2420470"/>
                        <a:gd name="connsiteX15" fmla="*/ 1110317 w 2910541"/>
                        <a:gd name="connsiteY15" fmla="*/ 2200050 h 2420470"/>
                        <a:gd name="connsiteX16" fmla="*/ 391036 w 2910541"/>
                        <a:gd name="connsiteY16" fmla="*/ 1987474 h 2420470"/>
                        <a:gd name="connsiteX17" fmla="*/ 74784 w 2910541"/>
                        <a:gd name="connsiteY17" fmla="*/ 1750918 h 2420470"/>
                        <a:gd name="connsiteX18" fmla="*/ 142360 w 2910541"/>
                        <a:gd name="connsiteY18" fmla="*/ 1431607 h 2420470"/>
                        <a:gd name="connsiteX19" fmla="*/ -337 w 2910541"/>
                        <a:gd name="connsiteY19" fmla="*/ 1104003 h 2420470"/>
                        <a:gd name="connsiteX20" fmla="*/ 260264 w 2910541"/>
                        <a:gd name="connsiteY20" fmla="*/ 812818 h 2420470"/>
                        <a:gd name="connsiteX21" fmla="*/ 262757 w 2910541"/>
                        <a:gd name="connsiteY21" fmla="*/ 805142 h 2420470"/>
                        <a:gd name="connsiteX0" fmla="*/ -297077 w 2910541"/>
                        <a:gd name="connsiteY0" fmla="*/ 2878423 h 2420470"/>
                        <a:gd name="connsiteX1" fmla="*/ -364312 w 2910541"/>
                        <a:gd name="connsiteY1" fmla="*/ 2945658 h 2420470"/>
                        <a:gd name="connsiteX2" fmla="*/ -431547 w 2910541"/>
                        <a:gd name="connsiteY2" fmla="*/ 2878423 h 2420470"/>
                        <a:gd name="connsiteX3" fmla="*/ -364312 w 2910541"/>
                        <a:gd name="connsiteY3" fmla="*/ 2811188 h 2420470"/>
                        <a:gd name="connsiteX4" fmla="*/ -297077 w 2910541"/>
                        <a:gd name="connsiteY4" fmla="*/ 2878423 h 2420470"/>
                        <a:gd name="connsiteX0" fmla="*/ 17732 w 2910541"/>
                        <a:gd name="connsiteY0" fmla="*/ 2651448 h 2420470"/>
                        <a:gd name="connsiteX1" fmla="*/ -116739 w 2910541"/>
                        <a:gd name="connsiteY1" fmla="*/ 2785919 h 2420470"/>
                        <a:gd name="connsiteX2" fmla="*/ -251210 w 2910541"/>
                        <a:gd name="connsiteY2" fmla="*/ 2651448 h 2420470"/>
                        <a:gd name="connsiteX3" fmla="*/ -116739 w 2910541"/>
                        <a:gd name="connsiteY3" fmla="*/ 2516977 h 2420470"/>
                        <a:gd name="connsiteX4" fmla="*/ 17732 w 2910541"/>
                        <a:gd name="connsiteY4" fmla="*/ 2651448 h 2420470"/>
                        <a:gd name="connsiteX0" fmla="*/ 431660 w 2910541"/>
                        <a:gd name="connsiteY0" fmla="*/ 2333601 h 2420470"/>
                        <a:gd name="connsiteX1" fmla="*/ 229954 w 2910541"/>
                        <a:gd name="connsiteY1" fmla="*/ 2535307 h 2420470"/>
                        <a:gd name="connsiteX2" fmla="*/ 28248 w 2910541"/>
                        <a:gd name="connsiteY2" fmla="*/ 2333601 h 2420470"/>
                        <a:gd name="connsiteX3" fmla="*/ 229954 w 2910541"/>
                        <a:gd name="connsiteY3" fmla="*/ 2131895 h 2420470"/>
                        <a:gd name="connsiteX4" fmla="*/ 431660 w 2910541"/>
                        <a:gd name="connsiteY4" fmla="*/ 2333601 h 2420470"/>
                        <a:gd name="connsiteX0" fmla="*/ 316184 w 2910541"/>
                        <a:gd name="connsiteY0" fmla="*/ 1466681 h 2420470"/>
                        <a:gd name="connsiteX1" fmla="*/ 145527 w 2910541"/>
                        <a:gd name="connsiteY1" fmla="*/ 1422026 h 2420470"/>
                        <a:gd name="connsiteX2" fmla="*/ 466764 w 2910541"/>
                        <a:gd name="connsiteY2" fmla="*/ 1955369 h 2420470"/>
                        <a:gd name="connsiteX3" fmla="*/ 392114 w 2910541"/>
                        <a:gd name="connsiteY3" fmla="*/ 1976717 h 2420470"/>
                        <a:gd name="connsiteX4" fmla="*/ 1110182 w 2910541"/>
                        <a:gd name="connsiteY4" fmla="*/ 2190189 h 2420470"/>
                        <a:gd name="connsiteX5" fmla="*/ 1065177 w 2910541"/>
                        <a:gd name="connsiteY5" fmla="*/ 2092698 h 2420470"/>
                        <a:gd name="connsiteX6" fmla="*/ 1942179 w 2910541"/>
                        <a:gd name="connsiteY6" fmla="*/ 1947077 h 2420470"/>
                        <a:gd name="connsiteX7" fmla="*/ 1924190 w 2910541"/>
                        <a:gd name="connsiteY7" fmla="*/ 2054037 h 2420470"/>
                        <a:gd name="connsiteX8" fmla="*/ 2299394 w 2910541"/>
                        <a:gd name="connsiteY8" fmla="*/ 1286098 h 2420470"/>
                        <a:gd name="connsiteX9" fmla="*/ 2518426 w 2910541"/>
                        <a:gd name="connsiteY9" fmla="*/ 1685924 h 2420470"/>
                        <a:gd name="connsiteX10" fmla="*/ 2816083 w 2910541"/>
                        <a:gd name="connsiteY10" fmla="*/ 860275 h 2420470"/>
                        <a:gd name="connsiteX11" fmla="*/ 2718526 w 2910541"/>
                        <a:gd name="connsiteY11" fmla="*/ 1010210 h 2420470"/>
                        <a:gd name="connsiteX12" fmla="*/ 2582027 w 2910541"/>
                        <a:gd name="connsiteY12" fmla="*/ 304015 h 2420470"/>
                        <a:gd name="connsiteX13" fmla="*/ 2587147 w 2910541"/>
                        <a:gd name="connsiteY13" fmla="*/ 374836 h 2420470"/>
                        <a:gd name="connsiteX14" fmla="*/ 1959090 w 2910541"/>
                        <a:gd name="connsiteY14" fmla="*/ 221428 h 2420470"/>
                        <a:gd name="connsiteX15" fmla="*/ 2009081 w 2910541"/>
                        <a:gd name="connsiteY15" fmla="*/ 131108 h 2420470"/>
                        <a:gd name="connsiteX16" fmla="*/ 1491719 w 2910541"/>
                        <a:gd name="connsiteY16" fmla="*/ 264458 h 2420470"/>
                        <a:gd name="connsiteX17" fmla="*/ 1515906 w 2910541"/>
                        <a:gd name="connsiteY17" fmla="*/ 186577 h 2420470"/>
                        <a:gd name="connsiteX18" fmla="*/ 943230 w 2910541"/>
                        <a:gd name="connsiteY18" fmla="*/ 290904 h 2420470"/>
                        <a:gd name="connsiteX19" fmla="*/ 1030816 w 2910541"/>
                        <a:gd name="connsiteY19" fmla="*/ 366432 h 2420470"/>
                        <a:gd name="connsiteX20" fmla="*/ 278050 w 2910541"/>
                        <a:gd name="connsiteY20" fmla="*/ 884648 h 2420470"/>
                        <a:gd name="connsiteX21" fmla="*/ 262757 w 2910541"/>
                        <a:gd name="connsiteY21" fmla="*/ 805142 h 24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0541" h="2420470" fill="none" extrusionOk="0">
                          <a:moveTo>
                            <a:pt x="262757" y="805142"/>
                          </a:moveTo>
                          <a:cubicBezTo>
                            <a:pt x="223464" y="671791"/>
                            <a:pt x="264590" y="522306"/>
                            <a:pt x="378841" y="386995"/>
                          </a:cubicBezTo>
                          <a:cubicBezTo>
                            <a:pt x="519020" y="150622"/>
                            <a:pt x="772860" y="151718"/>
                            <a:pt x="943567" y="291464"/>
                          </a:cubicBezTo>
                          <a:cubicBezTo>
                            <a:pt x="1082018" y="84767"/>
                            <a:pt x="1368240" y="61202"/>
                            <a:pt x="1512942" y="192292"/>
                          </a:cubicBezTo>
                          <a:cubicBezTo>
                            <a:pt x="1530819" y="82086"/>
                            <a:pt x="1666805" y="29893"/>
                            <a:pt x="1734803" y="11205"/>
                          </a:cubicBezTo>
                          <a:cubicBezTo>
                            <a:pt x="1843531" y="-1839"/>
                            <a:pt x="1938550" y="42921"/>
                            <a:pt x="2009957" y="139008"/>
                          </a:cubicBezTo>
                          <a:cubicBezTo>
                            <a:pt x="2103499" y="-16075"/>
                            <a:pt x="2265113" y="-39270"/>
                            <a:pt x="2389271" y="38660"/>
                          </a:cubicBezTo>
                          <a:cubicBezTo>
                            <a:pt x="2500852" y="98487"/>
                            <a:pt x="2570856" y="196802"/>
                            <a:pt x="2581622" y="312419"/>
                          </a:cubicBezTo>
                          <a:cubicBezTo>
                            <a:pt x="2734392" y="333274"/>
                            <a:pt x="2784829" y="426324"/>
                            <a:pt x="2828479" y="578111"/>
                          </a:cubicBezTo>
                          <a:cubicBezTo>
                            <a:pt x="2847577" y="677260"/>
                            <a:pt x="2878884" y="780062"/>
                            <a:pt x="2817430" y="866214"/>
                          </a:cubicBezTo>
                          <a:cubicBezTo>
                            <a:pt x="2865941" y="994404"/>
                            <a:pt x="2945563" y="1137737"/>
                            <a:pt x="2898144" y="1306717"/>
                          </a:cubicBezTo>
                          <a:cubicBezTo>
                            <a:pt x="2846621" y="1513682"/>
                            <a:pt x="2695384" y="1655152"/>
                            <a:pt x="2520043" y="1692311"/>
                          </a:cubicBezTo>
                          <a:cubicBezTo>
                            <a:pt x="2540899" y="1822310"/>
                            <a:pt x="2467441" y="1955109"/>
                            <a:pt x="2384689" y="2022717"/>
                          </a:cubicBezTo>
                          <a:cubicBezTo>
                            <a:pt x="2251608" y="2145239"/>
                            <a:pt x="2067769" y="2159757"/>
                            <a:pt x="1923854" y="2062722"/>
                          </a:cubicBezTo>
                          <a:cubicBezTo>
                            <a:pt x="1851699" y="2205783"/>
                            <a:pt x="1724621" y="2354367"/>
                            <a:pt x="1594531" y="2415203"/>
                          </a:cubicBezTo>
                          <a:cubicBezTo>
                            <a:pt x="1417377" y="2448490"/>
                            <a:pt x="1224029" y="2369087"/>
                            <a:pt x="1110317" y="2200050"/>
                          </a:cubicBezTo>
                          <a:cubicBezTo>
                            <a:pt x="859668" y="2384472"/>
                            <a:pt x="502654" y="2186334"/>
                            <a:pt x="391036" y="1987474"/>
                          </a:cubicBezTo>
                          <a:cubicBezTo>
                            <a:pt x="206510" y="2006612"/>
                            <a:pt x="90299" y="1905903"/>
                            <a:pt x="74784" y="1750918"/>
                          </a:cubicBezTo>
                          <a:cubicBezTo>
                            <a:pt x="40201" y="1628105"/>
                            <a:pt x="65590" y="1513401"/>
                            <a:pt x="142360" y="1431607"/>
                          </a:cubicBezTo>
                          <a:cubicBezTo>
                            <a:pt x="45630" y="1374275"/>
                            <a:pt x="-4976" y="1271538"/>
                            <a:pt x="-337" y="1104003"/>
                          </a:cubicBezTo>
                          <a:cubicBezTo>
                            <a:pt x="56399" y="943584"/>
                            <a:pt x="129840" y="843359"/>
                            <a:pt x="260264" y="812818"/>
                          </a:cubicBezTo>
                          <a:cubicBezTo>
                            <a:pt x="261007" y="810665"/>
                            <a:pt x="262026" y="807193"/>
                            <a:pt x="262757" y="805142"/>
                          </a:cubicBezTo>
                          <a:close/>
                        </a:path>
                        <a:path w="2910541" h="2420470" fill="none" extrusionOk="0">
                          <a:moveTo>
                            <a:pt x="-297077" y="2878423"/>
                          </a:moveTo>
                          <a:cubicBezTo>
                            <a:pt x="-299824" y="2910952"/>
                            <a:pt x="-331881" y="2943655"/>
                            <a:pt x="-364312" y="2945658"/>
                          </a:cubicBezTo>
                          <a:cubicBezTo>
                            <a:pt x="-406459" y="2943962"/>
                            <a:pt x="-434566" y="2912709"/>
                            <a:pt x="-431547" y="2878423"/>
                          </a:cubicBezTo>
                          <a:cubicBezTo>
                            <a:pt x="-432206" y="2844620"/>
                            <a:pt x="-399001" y="2809738"/>
                            <a:pt x="-364312" y="2811188"/>
                          </a:cubicBezTo>
                          <a:cubicBezTo>
                            <a:pt x="-325808" y="2812610"/>
                            <a:pt x="-302166" y="2844470"/>
                            <a:pt x="-297077" y="2878423"/>
                          </a:cubicBezTo>
                          <a:close/>
                        </a:path>
                        <a:path w="2910541" h="2420470" fill="none" extrusionOk="0">
                          <a:moveTo>
                            <a:pt x="17732" y="2651448"/>
                          </a:moveTo>
                          <a:cubicBezTo>
                            <a:pt x="9259" y="2715458"/>
                            <a:pt x="-60064" y="2789242"/>
                            <a:pt x="-116739" y="2785919"/>
                          </a:cubicBezTo>
                          <a:cubicBezTo>
                            <a:pt x="-186147" y="2780237"/>
                            <a:pt x="-251793" y="2721055"/>
                            <a:pt x="-251210" y="2651448"/>
                          </a:cubicBezTo>
                          <a:cubicBezTo>
                            <a:pt x="-243746" y="2564137"/>
                            <a:pt x="-184424" y="2537366"/>
                            <a:pt x="-116739" y="2516977"/>
                          </a:cubicBezTo>
                          <a:cubicBezTo>
                            <a:pt x="-44515" y="2524312"/>
                            <a:pt x="9465" y="2574409"/>
                            <a:pt x="17732" y="2651448"/>
                          </a:cubicBezTo>
                          <a:close/>
                        </a:path>
                        <a:path w="2910541" h="2420470" fill="none" extrusionOk="0">
                          <a:moveTo>
                            <a:pt x="431660" y="2333601"/>
                          </a:moveTo>
                          <a:cubicBezTo>
                            <a:pt x="427177" y="2459537"/>
                            <a:pt x="346237" y="2524560"/>
                            <a:pt x="229954" y="2535307"/>
                          </a:cubicBezTo>
                          <a:cubicBezTo>
                            <a:pt x="121100" y="2537825"/>
                            <a:pt x="45047" y="2416839"/>
                            <a:pt x="28248" y="2333601"/>
                          </a:cubicBezTo>
                          <a:cubicBezTo>
                            <a:pt x="28838" y="2225823"/>
                            <a:pt x="100630" y="2128730"/>
                            <a:pt x="229954" y="2131895"/>
                          </a:cubicBezTo>
                          <a:cubicBezTo>
                            <a:pt x="355828" y="2148966"/>
                            <a:pt x="449794" y="2225359"/>
                            <a:pt x="431660" y="2333601"/>
                          </a:cubicBezTo>
                          <a:close/>
                        </a:path>
                        <a:path w="2910541" h="2420470" fill="none" extrusionOk="0">
                          <a:moveTo>
                            <a:pt x="316184" y="1466681"/>
                          </a:moveTo>
                          <a:cubicBezTo>
                            <a:pt x="249478" y="1464309"/>
                            <a:pt x="204174" y="1447440"/>
                            <a:pt x="145527" y="1422026"/>
                          </a:cubicBezTo>
                          <a:moveTo>
                            <a:pt x="466764" y="1955369"/>
                          </a:moveTo>
                          <a:cubicBezTo>
                            <a:pt x="439638" y="1963437"/>
                            <a:pt x="411415" y="1974449"/>
                            <a:pt x="392114" y="1976717"/>
                          </a:cubicBezTo>
                          <a:moveTo>
                            <a:pt x="1110182" y="2190189"/>
                          </a:moveTo>
                          <a:cubicBezTo>
                            <a:pt x="1092874" y="2163966"/>
                            <a:pt x="1069581" y="2133609"/>
                            <a:pt x="1065177" y="2092698"/>
                          </a:cubicBezTo>
                          <a:moveTo>
                            <a:pt x="1942179" y="1947077"/>
                          </a:moveTo>
                          <a:cubicBezTo>
                            <a:pt x="1947004" y="1977349"/>
                            <a:pt x="1933823" y="2020626"/>
                            <a:pt x="1924190" y="2054037"/>
                          </a:cubicBezTo>
                          <a:moveTo>
                            <a:pt x="2299394" y="1286098"/>
                          </a:moveTo>
                          <a:cubicBezTo>
                            <a:pt x="2453285" y="1366398"/>
                            <a:pt x="2479591" y="1536578"/>
                            <a:pt x="2518426" y="1685924"/>
                          </a:cubicBezTo>
                          <a:moveTo>
                            <a:pt x="2816083" y="860275"/>
                          </a:moveTo>
                          <a:cubicBezTo>
                            <a:pt x="2790686" y="927463"/>
                            <a:pt x="2766904" y="970113"/>
                            <a:pt x="2718526" y="1010210"/>
                          </a:cubicBezTo>
                          <a:moveTo>
                            <a:pt x="2582027" y="304015"/>
                          </a:moveTo>
                          <a:cubicBezTo>
                            <a:pt x="2587309" y="330442"/>
                            <a:pt x="2589591" y="353691"/>
                            <a:pt x="2587147" y="374836"/>
                          </a:cubicBezTo>
                          <a:moveTo>
                            <a:pt x="1959090" y="221428"/>
                          </a:moveTo>
                          <a:cubicBezTo>
                            <a:pt x="1969995" y="187653"/>
                            <a:pt x="1987619" y="158230"/>
                            <a:pt x="2009081" y="131108"/>
                          </a:cubicBezTo>
                          <a:moveTo>
                            <a:pt x="1491719" y="264458"/>
                          </a:moveTo>
                          <a:cubicBezTo>
                            <a:pt x="1494565" y="235618"/>
                            <a:pt x="1510955" y="211259"/>
                            <a:pt x="1515906" y="186577"/>
                          </a:cubicBezTo>
                          <a:moveTo>
                            <a:pt x="943230" y="290904"/>
                          </a:moveTo>
                          <a:cubicBezTo>
                            <a:pt x="977117" y="314288"/>
                            <a:pt x="997034" y="332851"/>
                            <a:pt x="1030816" y="366432"/>
                          </a:cubicBezTo>
                          <a:moveTo>
                            <a:pt x="278050" y="884648"/>
                          </a:moveTo>
                          <a:cubicBezTo>
                            <a:pt x="274107" y="863874"/>
                            <a:pt x="263121" y="830216"/>
                            <a:pt x="262757" y="805142"/>
                          </a:cubicBezTo>
                        </a:path>
                        <a:path w="2910541" h="2420470" stroke="0" extrusionOk="0">
                          <a:moveTo>
                            <a:pt x="262757" y="805142"/>
                          </a:moveTo>
                          <a:cubicBezTo>
                            <a:pt x="240277" y="633121"/>
                            <a:pt x="265677" y="504428"/>
                            <a:pt x="378841" y="386995"/>
                          </a:cubicBezTo>
                          <a:cubicBezTo>
                            <a:pt x="538028" y="192233"/>
                            <a:pt x="744609" y="165776"/>
                            <a:pt x="943567" y="291464"/>
                          </a:cubicBezTo>
                          <a:cubicBezTo>
                            <a:pt x="1052264" y="92460"/>
                            <a:pt x="1386046" y="-7279"/>
                            <a:pt x="1512942" y="192292"/>
                          </a:cubicBezTo>
                          <a:cubicBezTo>
                            <a:pt x="1540560" y="114196"/>
                            <a:pt x="1635514" y="21462"/>
                            <a:pt x="1734803" y="11205"/>
                          </a:cubicBezTo>
                          <a:cubicBezTo>
                            <a:pt x="1824125" y="21374"/>
                            <a:pt x="1942625" y="48869"/>
                            <a:pt x="2009957" y="139008"/>
                          </a:cubicBezTo>
                          <a:cubicBezTo>
                            <a:pt x="2100334" y="20421"/>
                            <a:pt x="2251184" y="-25803"/>
                            <a:pt x="2389271" y="38660"/>
                          </a:cubicBezTo>
                          <a:cubicBezTo>
                            <a:pt x="2514456" y="85233"/>
                            <a:pt x="2572972" y="200614"/>
                            <a:pt x="2581622" y="312419"/>
                          </a:cubicBezTo>
                          <a:cubicBezTo>
                            <a:pt x="2706041" y="346835"/>
                            <a:pt x="2786640" y="455701"/>
                            <a:pt x="2828479" y="578111"/>
                          </a:cubicBezTo>
                          <a:cubicBezTo>
                            <a:pt x="2856542" y="650335"/>
                            <a:pt x="2867459" y="790175"/>
                            <a:pt x="2817430" y="866214"/>
                          </a:cubicBezTo>
                          <a:cubicBezTo>
                            <a:pt x="2906507" y="993663"/>
                            <a:pt x="2959200" y="1124173"/>
                            <a:pt x="2898144" y="1306717"/>
                          </a:cubicBezTo>
                          <a:cubicBezTo>
                            <a:pt x="2843263" y="1484797"/>
                            <a:pt x="2720533" y="1707721"/>
                            <a:pt x="2520043" y="1692311"/>
                          </a:cubicBezTo>
                          <a:cubicBezTo>
                            <a:pt x="2516967" y="1852278"/>
                            <a:pt x="2475085" y="1974031"/>
                            <a:pt x="2384689" y="2022717"/>
                          </a:cubicBezTo>
                          <a:cubicBezTo>
                            <a:pt x="2228348" y="2181392"/>
                            <a:pt x="2057357" y="2132052"/>
                            <a:pt x="1923854" y="2062722"/>
                          </a:cubicBezTo>
                          <a:cubicBezTo>
                            <a:pt x="1873041" y="2241894"/>
                            <a:pt x="1762117" y="2356577"/>
                            <a:pt x="1594531" y="2415203"/>
                          </a:cubicBezTo>
                          <a:cubicBezTo>
                            <a:pt x="1447444" y="2484906"/>
                            <a:pt x="1216490" y="2441872"/>
                            <a:pt x="1110317" y="2200050"/>
                          </a:cubicBezTo>
                          <a:cubicBezTo>
                            <a:pt x="879673" y="2413180"/>
                            <a:pt x="574965" y="2226385"/>
                            <a:pt x="391036" y="1987474"/>
                          </a:cubicBezTo>
                          <a:cubicBezTo>
                            <a:pt x="274304" y="1999915"/>
                            <a:pt x="115009" y="1924971"/>
                            <a:pt x="74784" y="1750918"/>
                          </a:cubicBezTo>
                          <a:cubicBezTo>
                            <a:pt x="78535" y="1635130"/>
                            <a:pt x="78880" y="1511708"/>
                            <a:pt x="142360" y="1431607"/>
                          </a:cubicBezTo>
                          <a:cubicBezTo>
                            <a:pt x="30718" y="1362627"/>
                            <a:pt x="4606" y="1264452"/>
                            <a:pt x="-337" y="1104003"/>
                          </a:cubicBezTo>
                          <a:cubicBezTo>
                            <a:pt x="17628" y="956387"/>
                            <a:pt x="118395" y="855491"/>
                            <a:pt x="260264" y="812818"/>
                          </a:cubicBezTo>
                          <a:cubicBezTo>
                            <a:pt x="260961" y="810102"/>
                            <a:pt x="261799" y="807678"/>
                            <a:pt x="262757" y="805142"/>
                          </a:cubicBezTo>
                          <a:close/>
                        </a:path>
                        <a:path w="2910541" h="2420470" stroke="0" extrusionOk="0">
                          <a:moveTo>
                            <a:pt x="-297077" y="2878423"/>
                          </a:moveTo>
                          <a:cubicBezTo>
                            <a:pt x="-294469" y="2916247"/>
                            <a:pt x="-327615" y="2947713"/>
                            <a:pt x="-364312" y="2945658"/>
                          </a:cubicBezTo>
                          <a:cubicBezTo>
                            <a:pt x="-400274" y="2942477"/>
                            <a:pt x="-431548" y="2921588"/>
                            <a:pt x="-431547" y="2878423"/>
                          </a:cubicBezTo>
                          <a:cubicBezTo>
                            <a:pt x="-430717" y="2838046"/>
                            <a:pt x="-399984" y="2810781"/>
                            <a:pt x="-364312" y="2811188"/>
                          </a:cubicBezTo>
                          <a:cubicBezTo>
                            <a:pt x="-324494" y="2800947"/>
                            <a:pt x="-295319" y="2835671"/>
                            <a:pt x="-297077" y="2878423"/>
                          </a:cubicBezTo>
                          <a:close/>
                        </a:path>
                        <a:path w="2910541" h="2420470" stroke="0" extrusionOk="0">
                          <a:moveTo>
                            <a:pt x="17732" y="2651448"/>
                          </a:moveTo>
                          <a:cubicBezTo>
                            <a:pt x="22388" y="2745125"/>
                            <a:pt x="-35323" y="2789897"/>
                            <a:pt x="-116739" y="2785919"/>
                          </a:cubicBezTo>
                          <a:cubicBezTo>
                            <a:pt x="-192014" y="2779438"/>
                            <a:pt x="-248087" y="2740820"/>
                            <a:pt x="-251210" y="2651448"/>
                          </a:cubicBezTo>
                          <a:cubicBezTo>
                            <a:pt x="-253340" y="2570228"/>
                            <a:pt x="-204555" y="2503952"/>
                            <a:pt x="-116739" y="2516977"/>
                          </a:cubicBezTo>
                          <a:cubicBezTo>
                            <a:pt x="-50063" y="2511837"/>
                            <a:pt x="24107" y="2580189"/>
                            <a:pt x="17732" y="2651448"/>
                          </a:cubicBezTo>
                          <a:close/>
                        </a:path>
                        <a:path w="2910541" h="2420470" stroke="0" extrusionOk="0">
                          <a:moveTo>
                            <a:pt x="431660" y="2333601"/>
                          </a:moveTo>
                          <a:cubicBezTo>
                            <a:pt x="452346" y="2448297"/>
                            <a:pt x="353500" y="2562506"/>
                            <a:pt x="229954" y="2535307"/>
                          </a:cubicBezTo>
                          <a:cubicBezTo>
                            <a:pt x="112921" y="2565704"/>
                            <a:pt x="6525" y="2452241"/>
                            <a:pt x="28248" y="2333601"/>
                          </a:cubicBezTo>
                          <a:cubicBezTo>
                            <a:pt x="37296" y="2231404"/>
                            <a:pt x="121187" y="2162789"/>
                            <a:pt x="229954" y="2131895"/>
                          </a:cubicBezTo>
                          <a:cubicBezTo>
                            <a:pt x="337701" y="2131254"/>
                            <a:pt x="429055" y="2208493"/>
                            <a:pt x="431660" y="2333601"/>
                          </a:cubicBezTo>
                          <a:close/>
                        </a:path>
                        <a:path w="2910541" h="2420470" fill="none" stroke="0" extrusionOk="0">
                          <a:moveTo>
                            <a:pt x="316184" y="1466681"/>
                          </a:moveTo>
                          <a:cubicBezTo>
                            <a:pt x="251551" y="1475241"/>
                            <a:pt x="191738" y="1442314"/>
                            <a:pt x="145527" y="1422026"/>
                          </a:cubicBezTo>
                          <a:moveTo>
                            <a:pt x="466764" y="1955369"/>
                          </a:moveTo>
                          <a:cubicBezTo>
                            <a:pt x="442713" y="1970045"/>
                            <a:pt x="413996" y="1977454"/>
                            <a:pt x="392114" y="1976717"/>
                          </a:cubicBezTo>
                          <a:moveTo>
                            <a:pt x="1110182" y="2190189"/>
                          </a:moveTo>
                          <a:cubicBezTo>
                            <a:pt x="1094986" y="2157466"/>
                            <a:pt x="1073841" y="2130011"/>
                            <a:pt x="1065177" y="2092698"/>
                          </a:cubicBezTo>
                          <a:moveTo>
                            <a:pt x="1942179" y="1947077"/>
                          </a:moveTo>
                          <a:cubicBezTo>
                            <a:pt x="1940451" y="1991073"/>
                            <a:pt x="1928314" y="2018736"/>
                            <a:pt x="1924190" y="2054037"/>
                          </a:cubicBezTo>
                          <a:moveTo>
                            <a:pt x="2299394" y="1286098"/>
                          </a:moveTo>
                          <a:cubicBezTo>
                            <a:pt x="2403948" y="1384207"/>
                            <a:pt x="2500169" y="1494687"/>
                            <a:pt x="2518426" y="1685924"/>
                          </a:cubicBezTo>
                          <a:moveTo>
                            <a:pt x="2816083" y="860275"/>
                          </a:moveTo>
                          <a:cubicBezTo>
                            <a:pt x="2793775" y="926126"/>
                            <a:pt x="2767245" y="966000"/>
                            <a:pt x="2718526" y="1010210"/>
                          </a:cubicBezTo>
                          <a:moveTo>
                            <a:pt x="2582027" y="304015"/>
                          </a:moveTo>
                          <a:cubicBezTo>
                            <a:pt x="2585452" y="326367"/>
                            <a:pt x="2580646" y="352314"/>
                            <a:pt x="2587147" y="374836"/>
                          </a:cubicBezTo>
                          <a:moveTo>
                            <a:pt x="1959090" y="221428"/>
                          </a:moveTo>
                          <a:cubicBezTo>
                            <a:pt x="1981013" y="187246"/>
                            <a:pt x="1985730" y="152615"/>
                            <a:pt x="2009081" y="131108"/>
                          </a:cubicBezTo>
                          <a:moveTo>
                            <a:pt x="1491719" y="264458"/>
                          </a:moveTo>
                          <a:cubicBezTo>
                            <a:pt x="1502823" y="234885"/>
                            <a:pt x="1502528" y="210684"/>
                            <a:pt x="1515906" y="186577"/>
                          </a:cubicBezTo>
                          <a:moveTo>
                            <a:pt x="943230" y="290904"/>
                          </a:moveTo>
                          <a:cubicBezTo>
                            <a:pt x="968966" y="312233"/>
                            <a:pt x="1002316" y="337335"/>
                            <a:pt x="1030816" y="366432"/>
                          </a:cubicBezTo>
                          <a:moveTo>
                            <a:pt x="278050" y="884648"/>
                          </a:moveTo>
                          <a:cubicBezTo>
                            <a:pt x="267698" y="856888"/>
                            <a:pt x="267035" y="839189"/>
                            <a:pt x="262757" y="805142"/>
                          </a:cubicBezTo>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Pizza with solid fill">
              <a:extLst>
                <a:ext uri="{FF2B5EF4-FFF2-40B4-BE49-F238E27FC236}">
                  <a16:creationId xmlns:a16="http://schemas.microsoft.com/office/drawing/2014/main" id="{519CDF56-E14D-BC47-CB13-02926F179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0987971">
              <a:off x="9385921" y="2739994"/>
              <a:ext cx="914400" cy="914400"/>
            </a:xfrm>
            <a:prstGeom prst="rect">
              <a:avLst/>
            </a:prstGeom>
          </p:spPr>
        </p:pic>
        <p:pic>
          <p:nvPicPr>
            <p:cNvPr id="21" name="Graphic 20" descr="Hot dog with solid fill">
              <a:extLst>
                <a:ext uri="{FF2B5EF4-FFF2-40B4-BE49-F238E27FC236}">
                  <a16:creationId xmlns:a16="http://schemas.microsoft.com/office/drawing/2014/main" id="{BD303A5E-5B6A-4619-38DC-35FEB97DE05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93925" y="2666253"/>
              <a:ext cx="914400" cy="914400"/>
            </a:xfrm>
            <a:prstGeom prst="rect">
              <a:avLst/>
            </a:prstGeom>
          </p:spPr>
        </p:pic>
      </p:grpSp>
      <p:sp>
        <p:nvSpPr>
          <p:cNvPr id="2" name="Title 1">
            <a:extLst>
              <a:ext uri="{FF2B5EF4-FFF2-40B4-BE49-F238E27FC236}">
                <a16:creationId xmlns:a16="http://schemas.microsoft.com/office/drawing/2014/main" id="{10233A49-430A-48C9-3521-4DFD00DCFB44}"/>
              </a:ext>
            </a:extLst>
          </p:cNvPr>
          <p:cNvSpPr>
            <a:spLocks noGrp="1"/>
          </p:cNvSpPr>
          <p:nvPr>
            <p:ph type="title"/>
          </p:nvPr>
        </p:nvSpPr>
        <p:spPr>
          <a:xfrm>
            <a:off x="838200" y="1020763"/>
            <a:ext cx="10515600" cy="804861"/>
          </a:xfrm>
        </p:spPr>
        <p:txBody>
          <a:bodyPr anchor="t">
            <a:normAutofit/>
          </a:bodyPr>
          <a:lstStyle/>
          <a:p>
            <a:r>
              <a:rPr lang="en-US"/>
              <a:t>What is a Snack Attack?</a:t>
            </a:r>
            <a:endParaRPr lang="en-US" dirty="0"/>
          </a:p>
        </p:txBody>
      </p:sp>
      <p:sp>
        <p:nvSpPr>
          <p:cNvPr id="4" name="Subtitle 3">
            <a:extLst>
              <a:ext uri="{FF2B5EF4-FFF2-40B4-BE49-F238E27FC236}">
                <a16:creationId xmlns:a16="http://schemas.microsoft.com/office/drawing/2014/main" id="{E29F36F6-CEDD-7F2D-379B-CCE2C01CCA35}"/>
              </a:ext>
            </a:extLst>
          </p:cNvPr>
          <p:cNvSpPr>
            <a:spLocks noGrp="1"/>
          </p:cNvSpPr>
          <p:nvPr>
            <p:ph idx="1"/>
          </p:nvPr>
        </p:nvSpPr>
        <p:spPr>
          <a:xfrm>
            <a:off x="838200" y="1975383"/>
            <a:ext cx="6651504" cy="4201580"/>
          </a:xfrm>
        </p:spPr>
        <p:txBody>
          <a:bodyPr>
            <a:noAutofit/>
          </a:bodyPr>
          <a:lstStyle/>
          <a:p>
            <a:pPr marL="0" indent="0">
              <a:buNone/>
            </a:pPr>
            <a:r>
              <a:rPr lang="en-US" sz="3200" b="1"/>
              <a:t>Any time during the day that you suddenly crave something quick to eat.</a:t>
            </a:r>
            <a:endParaRPr lang="en-US" sz="3200" b="1" dirty="0"/>
          </a:p>
        </p:txBody>
      </p:sp>
      <p:sp>
        <p:nvSpPr>
          <p:cNvPr id="14" name="Slide Number Placeholder 13">
            <a:extLst>
              <a:ext uri="{FF2B5EF4-FFF2-40B4-BE49-F238E27FC236}">
                <a16:creationId xmlns:a16="http://schemas.microsoft.com/office/drawing/2014/main" id="{3B720A61-6516-71EA-C0A7-7F32F4949B91}"/>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a:t>
            </a:fld>
            <a:endParaRPr lang="en-US" dirty="0">
              <a:latin typeface="Arial" panose="020B0604020202020204" pitchFamily="34" charset="0"/>
              <a:cs typeface="Arial" panose="020B0604020202020204" pitchFamily="34" charset="0"/>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755D26-CE18-B860-A1E5-D2B0A9AD630D}"/>
              </a:ext>
            </a:extLst>
          </p:cNvPr>
          <p:cNvSpPr>
            <a:spLocks noGrp="1"/>
          </p:cNvSpPr>
          <p:nvPr>
            <p:ph type="title"/>
          </p:nvPr>
        </p:nvSpPr>
        <p:spPr>
          <a:xfrm>
            <a:off x="838200" y="879743"/>
            <a:ext cx="10515600" cy="669925"/>
          </a:xfrm>
        </p:spPr>
        <p:txBody>
          <a:bodyPr anchor="t">
            <a:normAutofit fontScale="90000"/>
          </a:bodyPr>
          <a:lstStyle/>
          <a:p>
            <a:r>
              <a:rPr lang="en-US" dirty="0"/>
              <a:t>Case File #REVITUP-08: Marina</a:t>
            </a:r>
          </a:p>
        </p:txBody>
      </p:sp>
      <p:sp>
        <p:nvSpPr>
          <p:cNvPr id="5" name="Subtitle 4">
            <a:extLst>
              <a:ext uri="{FF2B5EF4-FFF2-40B4-BE49-F238E27FC236}">
                <a16:creationId xmlns:a16="http://schemas.microsoft.com/office/drawing/2014/main" id="{A73B379A-F3A4-E0D9-7BEF-85D9A1DDA020}"/>
              </a:ext>
            </a:extLst>
          </p:cNvPr>
          <p:cNvSpPr>
            <a:spLocks noGrp="1"/>
          </p:cNvSpPr>
          <p:nvPr>
            <p:ph idx="1"/>
          </p:nvPr>
        </p:nvSpPr>
        <p:spPr>
          <a:xfrm>
            <a:off x="838200" y="1549669"/>
            <a:ext cx="10515600" cy="4627294"/>
          </a:xfrm>
        </p:spPr>
        <p:txBody>
          <a:bodyPr anchor="ctr">
            <a:normAutofit/>
          </a:bodyPr>
          <a:lstStyle/>
          <a:p>
            <a:pPr marL="0" indent="0" algn="ctr">
              <a:buNone/>
            </a:pPr>
            <a:r>
              <a:rPr lang="en-US" sz="3200" dirty="0"/>
              <a:t>Marina has celiac disease, which means she can not eat gluten. Gluten is found in snacks that contain wheat. She wants to keep a snack in her locker in case she has a snack attack during the school day.</a:t>
            </a:r>
          </a:p>
          <a:p>
            <a:pPr marL="0" indent="0" algn="ctr">
              <a:buNone/>
            </a:pPr>
            <a:endParaRPr lang="en-US" dirty="0"/>
          </a:p>
          <a:p>
            <a:pPr marL="0" indent="0" algn="ctr">
              <a:buNone/>
            </a:pPr>
            <a:r>
              <a:rPr lang="en-US" sz="4000" b="1" dirty="0">
                <a:solidFill>
                  <a:srgbClr val="0034A7"/>
                </a:solidFill>
              </a:rPr>
              <a:t>What snacks could she keep in her locker for the day?</a:t>
            </a:r>
          </a:p>
        </p:txBody>
      </p:sp>
      <p:sp>
        <p:nvSpPr>
          <p:cNvPr id="3" name="Slide Number Placeholder 13">
            <a:extLst>
              <a:ext uri="{FF2B5EF4-FFF2-40B4-BE49-F238E27FC236}">
                <a16:creationId xmlns:a16="http://schemas.microsoft.com/office/drawing/2014/main" id="{0EC8ACD3-36E7-7783-3E65-10ADC5DE9E7F}"/>
              </a:ext>
            </a:extLst>
          </p:cNvPr>
          <p:cNvSpPr txBox="1">
            <a:spLocks/>
          </p:cNvSpPr>
          <p:nvPr/>
        </p:nvSpPr>
        <p:spPr>
          <a:xfrm>
            <a:off x="8957235" y="6347817"/>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000" b="1" kern="1200">
                <a:solidFill>
                  <a:srgbClr val="5F6A6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7452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20093F4D-A1CD-83E1-09FA-9669FF4C9B93}"/>
              </a:ext>
            </a:extLst>
          </p:cNvPr>
          <p:cNvSpPr>
            <a:spLocks noGrp="1"/>
          </p:cNvSpPr>
          <p:nvPr>
            <p:ph type="title"/>
          </p:nvPr>
        </p:nvSpPr>
        <p:spPr>
          <a:xfrm>
            <a:off x="838200" y="885388"/>
            <a:ext cx="10515600" cy="669363"/>
          </a:xfrm>
        </p:spPr>
        <p:txBody>
          <a:bodyPr>
            <a:normAutofit fontScale="90000"/>
          </a:bodyPr>
          <a:lstStyle/>
          <a:p>
            <a:r>
              <a:rPr lang="en-US" dirty="0"/>
              <a:t>Best Answers:</a:t>
            </a:r>
            <a:r>
              <a:rPr lang="en-US" dirty="0">
                <a:solidFill>
                  <a:schemeClr val="tx1"/>
                </a:solidFill>
              </a:rPr>
              <a:t> #REVITUP-08: Marina</a:t>
            </a:r>
          </a:p>
        </p:txBody>
      </p:sp>
      <p:pic>
        <p:nvPicPr>
          <p:cNvPr id="16" name="Picture 15">
            <a:extLst>
              <a:ext uri="{FF2B5EF4-FFF2-40B4-BE49-F238E27FC236}">
                <a16:creationId xmlns:a16="http://schemas.microsoft.com/office/drawing/2014/main" id="{DC83A0D7-1077-4C99-84FF-DDBBD2F6AE8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97169" y="1744882"/>
            <a:ext cx="1914525" cy="1557448"/>
          </a:xfrm>
          <a:prstGeom prst="rect">
            <a:avLst/>
          </a:prstGeom>
          <a:noFill/>
          <a:ln>
            <a:noFill/>
          </a:ln>
        </p:spPr>
      </p:pic>
      <p:sp>
        <p:nvSpPr>
          <p:cNvPr id="15" name="Text Box 20">
            <a:extLst>
              <a:ext uri="{FF2B5EF4-FFF2-40B4-BE49-F238E27FC236}">
                <a16:creationId xmlns:a16="http://schemas.microsoft.com/office/drawing/2014/main" id="{818AC154-3C93-4467-8EEC-81741DE30643}"/>
              </a:ext>
            </a:extLst>
          </p:cNvPr>
          <p:cNvSpPr txBox="1"/>
          <p:nvPr/>
        </p:nvSpPr>
        <p:spPr>
          <a:xfrm>
            <a:off x="1611718" y="3399936"/>
            <a:ext cx="2685427" cy="607498"/>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handful of unbuttered, salted popcorn</a:t>
            </a:r>
            <a:r>
              <a:rPr lang="en-US" dirty="0">
                <a:effectLst/>
                <a:latin typeface="Arial" panose="020B0604020202020204" pitchFamily="34" charset="0"/>
                <a:ea typeface="MS Mincho" panose="02020609040205080304" pitchFamily="49" charset="-128"/>
                <a:cs typeface="Arial" panose="020B0604020202020204" pitchFamily="34" charset="0"/>
              </a:rPr>
              <a:t> </a:t>
            </a:r>
          </a:p>
        </p:txBody>
      </p:sp>
      <p:pic>
        <p:nvPicPr>
          <p:cNvPr id="29" name="Picture 28">
            <a:extLst>
              <a:ext uri="{FF2B5EF4-FFF2-40B4-BE49-F238E27FC236}">
                <a16:creationId xmlns:a16="http://schemas.microsoft.com/office/drawing/2014/main" id="{76DE92FE-ED64-4BE8-8EE3-4B2FAB3A3AD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65101" y="1842259"/>
            <a:ext cx="1890903" cy="1487803"/>
          </a:xfrm>
          <a:prstGeom prst="rect">
            <a:avLst/>
          </a:prstGeom>
          <a:noFill/>
          <a:ln>
            <a:noFill/>
          </a:ln>
        </p:spPr>
      </p:pic>
      <p:sp>
        <p:nvSpPr>
          <p:cNvPr id="24" name="Text Box 32">
            <a:extLst>
              <a:ext uri="{FF2B5EF4-FFF2-40B4-BE49-F238E27FC236}">
                <a16:creationId xmlns:a16="http://schemas.microsoft.com/office/drawing/2014/main" id="{C1DDD810-5148-4D0D-9F7C-C75CDC389E73}"/>
              </a:ext>
            </a:extLst>
          </p:cNvPr>
          <p:cNvSpPr txBox="1"/>
          <p:nvPr/>
        </p:nvSpPr>
        <p:spPr>
          <a:xfrm>
            <a:off x="4808754" y="3384288"/>
            <a:ext cx="2603597" cy="623145"/>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unsweetened applesauce</a:t>
            </a:r>
            <a:endParaRPr lang="en-US" dirty="0">
              <a:effectLst/>
              <a:latin typeface="Times New Roman" panose="02020603050405020304" pitchFamily="18" charset="0"/>
              <a:ea typeface="MS Mincho" panose="02020609040205080304" pitchFamily="49" charset="-128"/>
            </a:endParaRPr>
          </a:p>
        </p:txBody>
      </p:sp>
      <p:pic>
        <p:nvPicPr>
          <p:cNvPr id="19" name="Picture 18">
            <a:extLst>
              <a:ext uri="{FF2B5EF4-FFF2-40B4-BE49-F238E27FC236}">
                <a16:creationId xmlns:a16="http://schemas.microsoft.com/office/drawing/2014/main" id="{FAE882C7-98F5-47DF-9EE0-AEB58D9B298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65758" y="1744882"/>
            <a:ext cx="1914525" cy="1549707"/>
          </a:xfrm>
          <a:prstGeom prst="rect">
            <a:avLst/>
          </a:prstGeom>
          <a:noFill/>
          <a:ln>
            <a:noFill/>
          </a:ln>
        </p:spPr>
      </p:pic>
      <p:sp>
        <p:nvSpPr>
          <p:cNvPr id="18" name="Text Box 25">
            <a:extLst>
              <a:ext uri="{FF2B5EF4-FFF2-40B4-BE49-F238E27FC236}">
                <a16:creationId xmlns:a16="http://schemas.microsoft.com/office/drawing/2014/main" id="{FA6B9CA8-CB2D-4764-9E7B-24675047F09F}"/>
              </a:ext>
            </a:extLst>
          </p:cNvPr>
          <p:cNvSpPr txBox="1"/>
          <p:nvPr/>
        </p:nvSpPr>
        <p:spPr>
          <a:xfrm>
            <a:off x="8665758" y="3399935"/>
            <a:ext cx="1914525" cy="607498"/>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small bag of baked chips</a:t>
            </a:r>
            <a:endParaRPr lang="en-US" dirty="0">
              <a:effectLst/>
              <a:latin typeface="Times New Roman" panose="02020603050405020304" pitchFamily="18" charset="0"/>
              <a:ea typeface="MS Mincho" panose="02020609040205080304" pitchFamily="49" charset="-128"/>
            </a:endParaRPr>
          </a:p>
        </p:txBody>
      </p:sp>
      <p:pic>
        <p:nvPicPr>
          <p:cNvPr id="36" name="Picture 35">
            <a:extLst>
              <a:ext uri="{FF2B5EF4-FFF2-40B4-BE49-F238E27FC236}">
                <a16:creationId xmlns:a16="http://schemas.microsoft.com/office/drawing/2014/main" id="{EE2DF5E1-34DA-4104-970C-E1555ECD7BC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55913" y="4110154"/>
            <a:ext cx="1745901" cy="1690719"/>
          </a:xfrm>
          <a:prstGeom prst="rect">
            <a:avLst/>
          </a:prstGeom>
          <a:noFill/>
          <a:ln>
            <a:noFill/>
          </a:ln>
        </p:spPr>
      </p:pic>
      <p:sp>
        <p:nvSpPr>
          <p:cNvPr id="35" name="Text Box 21">
            <a:extLst>
              <a:ext uri="{FF2B5EF4-FFF2-40B4-BE49-F238E27FC236}">
                <a16:creationId xmlns:a16="http://schemas.microsoft.com/office/drawing/2014/main" id="{BD30F49E-45FF-4C74-8EA1-7A9F336566F1}"/>
              </a:ext>
            </a:extLst>
          </p:cNvPr>
          <p:cNvSpPr txBox="1"/>
          <p:nvPr/>
        </p:nvSpPr>
        <p:spPr>
          <a:xfrm>
            <a:off x="3515688" y="5898478"/>
            <a:ext cx="2026350" cy="60839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sunflower seeds</a:t>
            </a:r>
            <a:endParaRPr lang="en-US" dirty="0">
              <a:effectLst/>
              <a:latin typeface="Times New Roman" panose="02020603050405020304" pitchFamily="18" charset="0"/>
              <a:ea typeface="MS Mincho" panose="02020609040205080304" pitchFamily="49" charset="-128"/>
            </a:endParaRPr>
          </a:p>
        </p:txBody>
      </p:sp>
      <p:pic>
        <p:nvPicPr>
          <p:cNvPr id="39" name="Picture 38">
            <a:extLst>
              <a:ext uri="{FF2B5EF4-FFF2-40B4-BE49-F238E27FC236}">
                <a16:creationId xmlns:a16="http://schemas.microsoft.com/office/drawing/2014/main" id="{956D68BD-9A93-4302-8C1A-D15E3D27912D}"/>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67849" y="4111050"/>
            <a:ext cx="1790580" cy="1690719"/>
          </a:xfrm>
          <a:prstGeom prst="rect">
            <a:avLst/>
          </a:prstGeom>
          <a:noFill/>
          <a:ln>
            <a:noFill/>
          </a:ln>
        </p:spPr>
      </p:pic>
      <p:sp>
        <p:nvSpPr>
          <p:cNvPr id="38" name="TextBox 20">
            <a:extLst>
              <a:ext uri="{FF2B5EF4-FFF2-40B4-BE49-F238E27FC236}">
                <a16:creationId xmlns:a16="http://schemas.microsoft.com/office/drawing/2014/main" id="{D0CAC4BE-1A17-439A-A5CD-9012997FF640}"/>
              </a:ext>
            </a:extLst>
          </p:cNvPr>
          <p:cNvSpPr txBox="1"/>
          <p:nvPr/>
        </p:nvSpPr>
        <p:spPr>
          <a:xfrm>
            <a:off x="6649964" y="5899374"/>
            <a:ext cx="2026350" cy="607498"/>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1 cup of low-fat or fat-free pudding</a:t>
            </a:r>
            <a:endParaRPr lang="en-US" dirty="0">
              <a:effectLst/>
              <a:latin typeface="Cambria" panose="02040503050406030204" pitchFamily="18" charset="0"/>
              <a:ea typeface="MS Mincho" panose="02020609040205080304" pitchFamily="49" charset="-128"/>
              <a:cs typeface="Times New Roman" panose="02020603050405020304" pitchFamily="18" charset="0"/>
            </a:endParaRPr>
          </a:p>
        </p:txBody>
      </p:sp>
      <p:sp>
        <p:nvSpPr>
          <p:cNvPr id="3" name="TextBox 2"/>
          <p:cNvSpPr txBox="1"/>
          <p:nvPr/>
        </p:nvSpPr>
        <p:spPr>
          <a:xfrm>
            <a:off x="8845285" y="5134465"/>
            <a:ext cx="2912220"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en-US" sz="6000" b="1" spc="50" dirty="0">
                <a:ln w="11430">
                  <a:noFill/>
                </a:ln>
                <a:solidFill>
                  <a:srgbClr val="0034A7"/>
                </a:solidFill>
                <a:effectLst/>
                <a:latin typeface="Arial" panose="020B0604020202020204" pitchFamily="34" charset="0"/>
                <a:cs typeface="Arial" panose="020B0604020202020204" pitchFamily="34" charset="0"/>
              </a:rPr>
              <a:t>And </a:t>
            </a:r>
            <a:r>
              <a:rPr lang="mr-IN" sz="6000" b="1" spc="50" dirty="0">
                <a:ln w="11430">
                  <a:noFill/>
                </a:ln>
                <a:solidFill>
                  <a:srgbClr val="0034A7"/>
                </a:solidFill>
                <a:effectLst/>
                <a:latin typeface="Arial" panose="020B0604020202020204" pitchFamily="34" charset="0"/>
              </a:rPr>
              <a:t>…</a:t>
            </a:r>
            <a:endParaRPr lang="en-US" sz="6000" b="1" spc="50" dirty="0">
              <a:ln w="11430">
                <a:noFill/>
              </a:ln>
              <a:solidFill>
                <a:srgbClr val="0034A7"/>
              </a:solidFill>
              <a:effectLst/>
              <a:latin typeface="Arial" panose="020B0604020202020204" pitchFamily="34" charset="0"/>
              <a:cs typeface="Arial" panose="020B0604020202020204" pitchFamily="34" charset="0"/>
            </a:endParaRPr>
          </a:p>
        </p:txBody>
      </p:sp>
      <p:sp>
        <p:nvSpPr>
          <p:cNvPr id="11" name="Slide Number Placeholder 13">
            <a:extLst>
              <a:ext uri="{FF2B5EF4-FFF2-40B4-BE49-F238E27FC236}">
                <a16:creationId xmlns:a16="http://schemas.microsoft.com/office/drawing/2014/main" id="{38B013B6-B568-42B8-3DDA-50E501D5560C}"/>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443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E79CDB7C-D303-1481-D0F8-BBC904957884}"/>
              </a:ext>
            </a:extLst>
          </p:cNvPr>
          <p:cNvSpPr>
            <a:spLocks noGrp="1"/>
          </p:cNvSpPr>
          <p:nvPr>
            <p:ph type="title"/>
          </p:nvPr>
        </p:nvSpPr>
        <p:spPr>
          <a:xfrm>
            <a:off x="838200" y="880056"/>
            <a:ext cx="10515600" cy="669363"/>
          </a:xfrm>
        </p:spPr>
        <p:txBody>
          <a:bodyPr>
            <a:normAutofit fontScale="90000"/>
          </a:bodyPr>
          <a:lstStyle/>
          <a:p>
            <a:r>
              <a:rPr lang="en-US" dirty="0"/>
              <a:t>Best Answers:</a:t>
            </a:r>
            <a:r>
              <a:rPr lang="en-US" dirty="0">
                <a:solidFill>
                  <a:schemeClr val="tx1"/>
                </a:solidFill>
              </a:rPr>
              <a:t> #REVITUP-08: Marina,</a:t>
            </a:r>
            <a:r>
              <a:rPr lang="en-US" sz="2200" dirty="0">
                <a:solidFill>
                  <a:schemeClr val="tx1"/>
                </a:solidFill>
              </a:rPr>
              <a:t> continued</a:t>
            </a:r>
            <a:endParaRPr lang="en-US" sz="2200" dirty="0"/>
          </a:p>
        </p:txBody>
      </p:sp>
      <p:pic>
        <p:nvPicPr>
          <p:cNvPr id="22" name="Picture 21">
            <a:extLst>
              <a:ext uri="{FF2B5EF4-FFF2-40B4-BE49-F238E27FC236}">
                <a16:creationId xmlns:a16="http://schemas.microsoft.com/office/drawing/2014/main" id="{9886C511-FE89-425F-BE6D-C6FE95F0DE8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6004" y="1779078"/>
            <a:ext cx="1401705" cy="1763250"/>
          </a:xfrm>
          <a:prstGeom prst="rect">
            <a:avLst/>
          </a:prstGeom>
          <a:noFill/>
          <a:ln>
            <a:noFill/>
          </a:ln>
        </p:spPr>
      </p:pic>
      <p:sp>
        <p:nvSpPr>
          <p:cNvPr id="21" name="Text Box 36">
            <a:extLst>
              <a:ext uri="{FF2B5EF4-FFF2-40B4-BE49-F238E27FC236}">
                <a16:creationId xmlns:a16="http://schemas.microsoft.com/office/drawing/2014/main" id="{4551E9E9-2484-41A9-9D06-EA1B8F0A9CD9}"/>
              </a:ext>
            </a:extLst>
          </p:cNvPr>
          <p:cNvSpPr txBox="1"/>
          <p:nvPr/>
        </p:nvSpPr>
        <p:spPr>
          <a:xfrm>
            <a:off x="835788" y="3620217"/>
            <a:ext cx="1842137" cy="595866"/>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any dried fruit</a:t>
            </a:r>
            <a:endParaRPr lang="en-US" dirty="0">
              <a:effectLst/>
              <a:latin typeface="Times New Roman" panose="02020603050405020304" pitchFamily="18" charset="0"/>
              <a:ea typeface="MS Mincho" panose="02020609040205080304" pitchFamily="49" charset="-128"/>
            </a:endParaRPr>
          </a:p>
        </p:txBody>
      </p:sp>
      <p:pic>
        <p:nvPicPr>
          <p:cNvPr id="25" name="Picture 24">
            <a:extLst>
              <a:ext uri="{FF2B5EF4-FFF2-40B4-BE49-F238E27FC236}">
                <a16:creationId xmlns:a16="http://schemas.microsoft.com/office/drawing/2014/main" id="{DA106A34-6B2D-4CC1-A2B2-065B77194EB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16108" y="1779078"/>
            <a:ext cx="2295249" cy="1763249"/>
          </a:xfrm>
          <a:prstGeom prst="rect">
            <a:avLst/>
          </a:prstGeom>
          <a:noFill/>
          <a:ln>
            <a:noFill/>
          </a:ln>
        </p:spPr>
      </p:pic>
      <p:sp>
        <p:nvSpPr>
          <p:cNvPr id="24" name="Text Box 31">
            <a:extLst>
              <a:ext uri="{FF2B5EF4-FFF2-40B4-BE49-F238E27FC236}">
                <a16:creationId xmlns:a16="http://schemas.microsoft.com/office/drawing/2014/main" id="{5BA55381-4F26-42CE-B552-E72F4EA19C2B}"/>
              </a:ext>
            </a:extLst>
          </p:cNvPr>
          <p:cNvSpPr txBox="1"/>
          <p:nvPr/>
        </p:nvSpPr>
        <p:spPr>
          <a:xfrm>
            <a:off x="3306514" y="3620218"/>
            <a:ext cx="2314436" cy="60839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canned fruit in 100% juice</a:t>
            </a:r>
            <a:endParaRPr lang="en-US" dirty="0">
              <a:effectLst/>
              <a:latin typeface="Times New Roman" panose="02020603050405020304" pitchFamily="18" charset="0"/>
              <a:ea typeface="MS Mincho" panose="02020609040205080304" pitchFamily="49" charset="-128"/>
            </a:endParaRPr>
          </a:p>
        </p:txBody>
      </p:sp>
      <p:pic>
        <p:nvPicPr>
          <p:cNvPr id="28" name="Picture 27">
            <a:extLst>
              <a:ext uri="{FF2B5EF4-FFF2-40B4-BE49-F238E27FC236}">
                <a16:creationId xmlns:a16="http://schemas.microsoft.com/office/drawing/2014/main" id="{41E413D9-B7E9-4CF5-BB39-EB472F85CA9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75584" y="1779078"/>
            <a:ext cx="1821140" cy="1759596"/>
          </a:xfrm>
          <a:prstGeom prst="rect">
            <a:avLst/>
          </a:prstGeom>
          <a:noFill/>
          <a:ln>
            <a:noFill/>
          </a:ln>
        </p:spPr>
      </p:pic>
      <p:sp>
        <p:nvSpPr>
          <p:cNvPr id="27" name="Text Box 1">
            <a:extLst>
              <a:ext uri="{FF2B5EF4-FFF2-40B4-BE49-F238E27FC236}">
                <a16:creationId xmlns:a16="http://schemas.microsoft.com/office/drawing/2014/main" id="{EE71B59E-CF2B-4DEE-ABF8-6660D55FEECF}"/>
              </a:ext>
            </a:extLst>
          </p:cNvPr>
          <p:cNvSpPr txBox="1"/>
          <p:nvPr/>
        </p:nvSpPr>
        <p:spPr>
          <a:xfrm>
            <a:off x="6249539" y="3620218"/>
            <a:ext cx="2273231" cy="60839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mixed nuts</a:t>
            </a:r>
            <a:endParaRPr lang="en-US" dirty="0">
              <a:effectLst/>
              <a:latin typeface="Times New Roman" panose="02020603050405020304" pitchFamily="18" charset="0"/>
              <a:ea typeface="MS Mincho" panose="02020609040205080304" pitchFamily="49" charset="-128"/>
            </a:endParaRPr>
          </a:p>
        </p:txBody>
      </p:sp>
      <p:pic>
        <p:nvPicPr>
          <p:cNvPr id="40" name="Picture 39">
            <a:extLst>
              <a:ext uri="{FF2B5EF4-FFF2-40B4-BE49-F238E27FC236}">
                <a16:creationId xmlns:a16="http://schemas.microsoft.com/office/drawing/2014/main" id="{04C9499A-2D5F-45FD-B939-E300AAB15542}"/>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290570" y="1779078"/>
            <a:ext cx="1924018" cy="1764824"/>
          </a:xfrm>
          <a:prstGeom prst="rect">
            <a:avLst/>
          </a:prstGeom>
          <a:noFill/>
          <a:ln>
            <a:noFill/>
          </a:ln>
        </p:spPr>
      </p:pic>
      <p:sp>
        <p:nvSpPr>
          <p:cNvPr id="39" name="Text Box 42">
            <a:extLst>
              <a:ext uri="{FF2B5EF4-FFF2-40B4-BE49-F238E27FC236}">
                <a16:creationId xmlns:a16="http://schemas.microsoft.com/office/drawing/2014/main" id="{744E3D50-C692-493D-8BB8-919F8D2616D3}"/>
              </a:ext>
            </a:extLst>
          </p:cNvPr>
          <p:cNvSpPr txBox="1"/>
          <p:nvPr/>
        </p:nvSpPr>
        <p:spPr>
          <a:xfrm>
            <a:off x="9151358" y="3620218"/>
            <a:ext cx="2202442" cy="269030"/>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orange</a:t>
            </a:r>
            <a:endParaRPr lang="en-US" dirty="0">
              <a:effectLst/>
              <a:latin typeface="Times New Roman" panose="02020603050405020304" pitchFamily="18" charset="0"/>
              <a:ea typeface="MS Mincho" panose="02020609040205080304" pitchFamily="49" charset="-128"/>
            </a:endParaRPr>
          </a:p>
        </p:txBody>
      </p:sp>
      <p:pic>
        <p:nvPicPr>
          <p:cNvPr id="31" name="Picture 30">
            <a:extLst>
              <a:ext uri="{FF2B5EF4-FFF2-40B4-BE49-F238E27FC236}">
                <a16:creationId xmlns:a16="http://schemas.microsoft.com/office/drawing/2014/main" id="{35C9732E-7A86-4C77-BCA7-C87F0408F05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773443" y="4882300"/>
            <a:ext cx="2090547" cy="912046"/>
          </a:xfrm>
          <a:prstGeom prst="rect">
            <a:avLst/>
          </a:prstGeom>
          <a:noFill/>
          <a:ln>
            <a:noFill/>
          </a:ln>
        </p:spPr>
      </p:pic>
      <p:sp>
        <p:nvSpPr>
          <p:cNvPr id="30" name="Text Box 37">
            <a:extLst>
              <a:ext uri="{FF2B5EF4-FFF2-40B4-BE49-F238E27FC236}">
                <a16:creationId xmlns:a16="http://schemas.microsoft.com/office/drawing/2014/main" id="{1366C483-D3E8-4DB4-9391-28DF5F6DD879}"/>
              </a:ext>
            </a:extLst>
          </p:cNvPr>
          <p:cNvSpPr txBox="1"/>
          <p:nvPr/>
        </p:nvSpPr>
        <p:spPr>
          <a:xfrm>
            <a:off x="2758396" y="5931175"/>
            <a:ext cx="2103823" cy="365487"/>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banana</a:t>
            </a:r>
            <a:endParaRPr lang="en-US" dirty="0">
              <a:effectLst/>
              <a:latin typeface="Times New Roman" panose="02020603050405020304" pitchFamily="18" charset="0"/>
              <a:ea typeface="MS Mincho" panose="02020609040205080304" pitchFamily="49" charset="-128"/>
            </a:endParaRPr>
          </a:p>
        </p:txBody>
      </p:sp>
      <p:pic>
        <p:nvPicPr>
          <p:cNvPr id="34" name="Picture 33">
            <a:extLst>
              <a:ext uri="{FF2B5EF4-FFF2-40B4-BE49-F238E27FC236}">
                <a16:creationId xmlns:a16="http://schemas.microsoft.com/office/drawing/2014/main" id="{1DEDAE7F-4E2E-4CE9-A323-CBA52775081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79758" y="4348565"/>
            <a:ext cx="1677924" cy="2015372"/>
          </a:xfrm>
          <a:prstGeom prst="rect">
            <a:avLst/>
          </a:prstGeom>
          <a:noFill/>
          <a:ln>
            <a:noFill/>
          </a:ln>
        </p:spPr>
      </p:pic>
      <p:sp>
        <p:nvSpPr>
          <p:cNvPr id="33" name="Text Box 43">
            <a:extLst>
              <a:ext uri="{FF2B5EF4-FFF2-40B4-BE49-F238E27FC236}">
                <a16:creationId xmlns:a16="http://schemas.microsoft.com/office/drawing/2014/main" id="{281CB36E-A401-4D31-967F-54B1B8865BB9}"/>
              </a:ext>
            </a:extLst>
          </p:cNvPr>
          <p:cNvSpPr txBox="1"/>
          <p:nvPr/>
        </p:nvSpPr>
        <p:spPr>
          <a:xfrm>
            <a:off x="5379757" y="6452444"/>
            <a:ext cx="1669377" cy="269031"/>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pear</a:t>
            </a:r>
            <a:endParaRPr lang="en-US" dirty="0">
              <a:effectLst/>
              <a:latin typeface="Times New Roman" panose="02020603050405020304" pitchFamily="18" charset="0"/>
              <a:ea typeface="MS Mincho" panose="02020609040205080304" pitchFamily="49" charset="-128"/>
            </a:endParaRPr>
          </a:p>
        </p:txBody>
      </p:sp>
      <p:pic>
        <p:nvPicPr>
          <p:cNvPr id="37" name="Picture 36">
            <a:extLst>
              <a:ext uri="{FF2B5EF4-FFF2-40B4-BE49-F238E27FC236}">
                <a16:creationId xmlns:a16="http://schemas.microsoft.com/office/drawing/2014/main" id="{3E17FE13-0183-4730-A7C2-4AFA63E12B00}"/>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576992" y="4348565"/>
            <a:ext cx="1856613" cy="2015490"/>
          </a:xfrm>
          <a:prstGeom prst="rect">
            <a:avLst/>
          </a:prstGeom>
          <a:noFill/>
          <a:ln>
            <a:noFill/>
          </a:ln>
        </p:spPr>
      </p:pic>
      <p:sp>
        <p:nvSpPr>
          <p:cNvPr id="36" name="Text Box 26">
            <a:extLst>
              <a:ext uri="{FF2B5EF4-FFF2-40B4-BE49-F238E27FC236}">
                <a16:creationId xmlns:a16="http://schemas.microsoft.com/office/drawing/2014/main" id="{EBDCF380-0709-4043-9A15-4F155475291A}"/>
              </a:ext>
            </a:extLst>
          </p:cNvPr>
          <p:cNvSpPr txBox="1"/>
          <p:nvPr/>
        </p:nvSpPr>
        <p:spPr>
          <a:xfrm>
            <a:off x="7576992" y="6452445"/>
            <a:ext cx="1856613" cy="269030"/>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apple</a:t>
            </a:r>
            <a:endParaRPr lang="en-US" dirty="0">
              <a:effectLst/>
              <a:latin typeface="Times New Roman" panose="02020603050405020304" pitchFamily="18" charset="0"/>
              <a:ea typeface="MS Mincho" panose="02020609040205080304" pitchFamily="49" charset="-128"/>
            </a:endParaRPr>
          </a:p>
        </p:txBody>
      </p:sp>
      <p:sp>
        <p:nvSpPr>
          <p:cNvPr id="9" name="Slide Number Placeholder 13">
            <a:extLst>
              <a:ext uri="{FF2B5EF4-FFF2-40B4-BE49-F238E27FC236}">
                <a16:creationId xmlns:a16="http://schemas.microsoft.com/office/drawing/2014/main" id="{498D9AE8-2650-E3AA-06F0-CBA6AC517758}"/>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22</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45650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3CC850-D3EC-B2FE-C6F3-873E34311783}"/>
              </a:ext>
            </a:extLst>
          </p:cNvPr>
          <p:cNvSpPr>
            <a:spLocks noGrp="1"/>
          </p:cNvSpPr>
          <p:nvPr>
            <p:ph type="title"/>
          </p:nvPr>
        </p:nvSpPr>
        <p:spPr>
          <a:xfrm>
            <a:off x="838200" y="927764"/>
            <a:ext cx="10515600" cy="669925"/>
          </a:xfrm>
        </p:spPr>
        <p:txBody>
          <a:bodyPr lIns="0" tIns="0" rIns="0" bIns="0" anchor="t">
            <a:normAutofit/>
          </a:bodyPr>
          <a:lstStyle/>
          <a:p>
            <a:r>
              <a:rPr lang="en-US" dirty="0"/>
              <a:t>Case File #REVITUP-09: Emma</a:t>
            </a:r>
          </a:p>
        </p:txBody>
      </p:sp>
      <p:sp>
        <p:nvSpPr>
          <p:cNvPr id="5" name="Subtitle 4">
            <a:extLst>
              <a:ext uri="{FF2B5EF4-FFF2-40B4-BE49-F238E27FC236}">
                <a16:creationId xmlns:a16="http://schemas.microsoft.com/office/drawing/2014/main" id="{6B6A7BC6-2FEF-9516-0E96-E1D257F848F8}"/>
              </a:ext>
            </a:extLst>
          </p:cNvPr>
          <p:cNvSpPr>
            <a:spLocks noGrp="1"/>
          </p:cNvSpPr>
          <p:nvPr>
            <p:ph idx="1"/>
          </p:nvPr>
        </p:nvSpPr>
        <p:spPr>
          <a:xfrm>
            <a:off x="838200" y="2233649"/>
            <a:ext cx="10515600" cy="3943314"/>
          </a:xfrm>
        </p:spPr>
        <p:txBody>
          <a:bodyPr anchor="ctr">
            <a:normAutofit/>
          </a:bodyPr>
          <a:lstStyle/>
          <a:p>
            <a:pPr marL="0" indent="0" algn="ctr">
              <a:buNone/>
            </a:pPr>
            <a:r>
              <a:rPr lang="en-US" sz="3200" dirty="0"/>
              <a:t>Emma watches her little brother after school because her parents work late. Her brother is having a snack attack, but his teeth hurt because he’s losing his baby teeth. Emma gives him a glass of milk and needs a soft snack from another food group. </a:t>
            </a:r>
          </a:p>
          <a:p>
            <a:pPr marL="0" indent="0" algn="ctr">
              <a:buNone/>
            </a:pPr>
            <a:endParaRPr lang="en-US" sz="3200" dirty="0"/>
          </a:p>
          <a:p>
            <a:pPr marL="0" indent="0" algn="ctr">
              <a:buNone/>
            </a:pPr>
            <a:r>
              <a:rPr lang="en-US" sz="4000" b="1" dirty="0">
                <a:solidFill>
                  <a:srgbClr val="0034A7"/>
                </a:solidFill>
              </a:rPr>
              <a:t>Help her!</a:t>
            </a:r>
          </a:p>
        </p:txBody>
      </p:sp>
      <p:sp>
        <p:nvSpPr>
          <p:cNvPr id="3" name="Slide Number Placeholder 13">
            <a:extLst>
              <a:ext uri="{FF2B5EF4-FFF2-40B4-BE49-F238E27FC236}">
                <a16:creationId xmlns:a16="http://schemas.microsoft.com/office/drawing/2014/main" id="{EF8A6B75-B577-4341-4BB5-F9079F88926E}"/>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23</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0883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688A5E9-3CF3-C0D5-D06C-319D0B52E5DC}"/>
              </a:ext>
            </a:extLst>
          </p:cNvPr>
          <p:cNvSpPr>
            <a:spLocks noGrp="1"/>
          </p:cNvSpPr>
          <p:nvPr>
            <p:ph type="title"/>
          </p:nvPr>
        </p:nvSpPr>
        <p:spPr>
          <a:xfrm>
            <a:off x="838200" y="934686"/>
            <a:ext cx="10515600" cy="669363"/>
          </a:xfrm>
        </p:spPr>
        <p:txBody>
          <a:bodyPr>
            <a:normAutofit fontScale="90000"/>
          </a:bodyPr>
          <a:lstStyle/>
          <a:p>
            <a:r>
              <a:rPr lang="en-US" dirty="0"/>
              <a:t>Best Answers:</a:t>
            </a:r>
            <a:r>
              <a:rPr lang="en-US" dirty="0">
                <a:solidFill>
                  <a:schemeClr val="tx1"/>
                </a:solidFill>
              </a:rPr>
              <a:t> #REVITUP-09: Emma</a:t>
            </a:r>
          </a:p>
        </p:txBody>
      </p:sp>
      <p:pic>
        <p:nvPicPr>
          <p:cNvPr id="18" name="Picture 17">
            <a:extLst>
              <a:ext uri="{FF2B5EF4-FFF2-40B4-BE49-F238E27FC236}">
                <a16:creationId xmlns:a16="http://schemas.microsoft.com/office/drawing/2014/main" id="{AECC5519-E207-48FC-A16A-F84E8751992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060" y="2586893"/>
            <a:ext cx="2106146" cy="1657161"/>
          </a:xfrm>
          <a:prstGeom prst="rect">
            <a:avLst/>
          </a:prstGeom>
          <a:noFill/>
          <a:ln>
            <a:noFill/>
          </a:ln>
        </p:spPr>
      </p:pic>
      <p:sp>
        <p:nvSpPr>
          <p:cNvPr id="14" name="Text Box 32">
            <a:extLst>
              <a:ext uri="{FF2B5EF4-FFF2-40B4-BE49-F238E27FC236}">
                <a16:creationId xmlns:a16="http://schemas.microsoft.com/office/drawing/2014/main" id="{EC96DC8F-F7DB-4403-82CA-4522539A7042}"/>
              </a:ext>
            </a:extLst>
          </p:cNvPr>
          <p:cNvSpPr txBox="1"/>
          <p:nvPr/>
        </p:nvSpPr>
        <p:spPr>
          <a:xfrm>
            <a:off x="552525" y="4304452"/>
            <a:ext cx="2445216" cy="652921"/>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unsweetened applesauce</a:t>
            </a:r>
            <a:endParaRPr lang="en-US" dirty="0">
              <a:effectLst/>
              <a:latin typeface="Times New Roman" panose="02020603050405020304" pitchFamily="18" charset="0"/>
              <a:ea typeface="MS Mincho" panose="02020609040205080304" pitchFamily="49" charset="-128"/>
            </a:endParaRPr>
          </a:p>
        </p:txBody>
      </p:sp>
      <p:pic>
        <p:nvPicPr>
          <p:cNvPr id="21" name="Picture 20">
            <a:extLst>
              <a:ext uri="{FF2B5EF4-FFF2-40B4-BE49-F238E27FC236}">
                <a16:creationId xmlns:a16="http://schemas.microsoft.com/office/drawing/2014/main" id="{D2CD9E57-82EC-44DE-9962-F814310B13A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65080" y="2586893"/>
            <a:ext cx="1577028" cy="2161184"/>
          </a:xfrm>
          <a:prstGeom prst="rect">
            <a:avLst/>
          </a:prstGeom>
          <a:noFill/>
          <a:ln>
            <a:noFill/>
          </a:ln>
        </p:spPr>
      </p:pic>
      <p:sp>
        <p:nvSpPr>
          <p:cNvPr id="20" name="Text Box 15">
            <a:extLst>
              <a:ext uri="{FF2B5EF4-FFF2-40B4-BE49-F238E27FC236}">
                <a16:creationId xmlns:a16="http://schemas.microsoft.com/office/drawing/2014/main" id="{A18D198F-7002-4C01-914F-71B1E936E213}"/>
              </a:ext>
            </a:extLst>
          </p:cNvPr>
          <p:cNvSpPr txBox="1"/>
          <p:nvPr/>
        </p:nvSpPr>
        <p:spPr>
          <a:xfrm>
            <a:off x="3692593" y="4850963"/>
            <a:ext cx="1922002" cy="384152"/>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hard boiled egg</a:t>
            </a:r>
            <a:endParaRPr lang="en-US" dirty="0">
              <a:effectLst/>
              <a:latin typeface="Times New Roman" panose="02020603050405020304" pitchFamily="18" charset="0"/>
              <a:ea typeface="MS Mincho" panose="02020609040205080304" pitchFamily="49" charset="-128"/>
            </a:endParaRPr>
          </a:p>
        </p:txBody>
      </p:sp>
      <p:pic>
        <p:nvPicPr>
          <p:cNvPr id="27" name="Picture 26">
            <a:extLst>
              <a:ext uri="{FF2B5EF4-FFF2-40B4-BE49-F238E27FC236}">
                <a16:creationId xmlns:a16="http://schemas.microsoft.com/office/drawing/2014/main" id="{F2F982F9-ADE6-428F-909A-19BC16F5B25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09447" y="3083545"/>
            <a:ext cx="2328516" cy="1015865"/>
          </a:xfrm>
          <a:prstGeom prst="rect">
            <a:avLst/>
          </a:prstGeom>
          <a:noFill/>
          <a:ln>
            <a:noFill/>
          </a:ln>
        </p:spPr>
      </p:pic>
      <p:sp>
        <p:nvSpPr>
          <p:cNvPr id="26" name="Text Box 37">
            <a:extLst>
              <a:ext uri="{FF2B5EF4-FFF2-40B4-BE49-F238E27FC236}">
                <a16:creationId xmlns:a16="http://schemas.microsoft.com/office/drawing/2014/main" id="{29BEE74F-710D-4DFF-8D7F-8CE76B9839F0}"/>
              </a:ext>
            </a:extLst>
          </p:cNvPr>
          <p:cNvSpPr txBox="1"/>
          <p:nvPr/>
        </p:nvSpPr>
        <p:spPr>
          <a:xfrm>
            <a:off x="6309448" y="4251815"/>
            <a:ext cx="2328516" cy="349189"/>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banana</a:t>
            </a:r>
            <a:endParaRPr lang="en-US" dirty="0">
              <a:effectLst/>
              <a:latin typeface="Times New Roman" panose="02020603050405020304" pitchFamily="18" charset="0"/>
              <a:ea typeface="MS Mincho" panose="02020609040205080304" pitchFamily="49" charset="-128"/>
            </a:endParaRPr>
          </a:p>
        </p:txBody>
      </p:sp>
      <p:pic>
        <p:nvPicPr>
          <p:cNvPr id="24" name="Picture 23">
            <a:extLst>
              <a:ext uri="{FF2B5EF4-FFF2-40B4-BE49-F238E27FC236}">
                <a16:creationId xmlns:a16="http://schemas.microsoft.com/office/drawing/2014/main" id="{6FE2D1E5-AF9B-410B-B78C-1EFE1D52122D}"/>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332815" y="2586893"/>
            <a:ext cx="2137125" cy="1641775"/>
          </a:xfrm>
          <a:prstGeom prst="rect">
            <a:avLst/>
          </a:prstGeom>
          <a:noFill/>
          <a:ln>
            <a:noFill/>
          </a:ln>
        </p:spPr>
      </p:pic>
      <p:sp>
        <p:nvSpPr>
          <p:cNvPr id="23" name="Text Box 31">
            <a:extLst>
              <a:ext uri="{FF2B5EF4-FFF2-40B4-BE49-F238E27FC236}">
                <a16:creationId xmlns:a16="http://schemas.microsoft.com/office/drawing/2014/main" id="{FCAC8858-A7FE-47F1-99AB-0445CA63EC5F}"/>
              </a:ext>
            </a:extLst>
          </p:cNvPr>
          <p:cNvSpPr txBox="1"/>
          <p:nvPr/>
        </p:nvSpPr>
        <p:spPr>
          <a:xfrm>
            <a:off x="9332815" y="4413328"/>
            <a:ext cx="2137125" cy="646696"/>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canned fruit in 100% juice</a:t>
            </a:r>
            <a:r>
              <a:rPr lang="en-US" dirty="0">
                <a:effectLst/>
                <a:latin typeface="Times New Roman" panose="02020603050405020304" pitchFamily="18" charset="0"/>
                <a:ea typeface="MS Mincho" panose="02020609040205080304" pitchFamily="49" charset="-128"/>
              </a:rPr>
              <a:t> </a:t>
            </a:r>
          </a:p>
        </p:txBody>
      </p:sp>
      <p:sp>
        <p:nvSpPr>
          <p:cNvPr id="11" name="Slide Number Placeholder 13">
            <a:extLst>
              <a:ext uri="{FF2B5EF4-FFF2-40B4-BE49-F238E27FC236}">
                <a16:creationId xmlns:a16="http://schemas.microsoft.com/office/drawing/2014/main" id="{05661793-DF91-E04D-4759-0F36C81B4D98}"/>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24</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93404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D5A2D1-859C-0061-2181-589C304914A2}"/>
              </a:ext>
            </a:extLst>
          </p:cNvPr>
          <p:cNvSpPr>
            <a:spLocks noGrp="1"/>
          </p:cNvSpPr>
          <p:nvPr>
            <p:ph type="title"/>
          </p:nvPr>
        </p:nvSpPr>
        <p:spPr>
          <a:xfrm>
            <a:off x="838200" y="898763"/>
            <a:ext cx="10515600" cy="669925"/>
          </a:xfrm>
        </p:spPr>
        <p:txBody>
          <a:bodyPr anchor="t">
            <a:normAutofit fontScale="90000"/>
          </a:bodyPr>
          <a:lstStyle/>
          <a:p>
            <a:r>
              <a:rPr lang="en-US" dirty="0"/>
              <a:t>Case File #REVITUP-10: Maya</a:t>
            </a:r>
          </a:p>
        </p:txBody>
      </p:sp>
      <p:sp>
        <p:nvSpPr>
          <p:cNvPr id="5" name="Subtitle 4">
            <a:extLst>
              <a:ext uri="{FF2B5EF4-FFF2-40B4-BE49-F238E27FC236}">
                <a16:creationId xmlns:a16="http://schemas.microsoft.com/office/drawing/2014/main" id="{0C02C0FB-6C43-F3B3-F057-6F2BA9ABE389}"/>
              </a:ext>
            </a:extLst>
          </p:cNvPr>
          <p:cNvSpPr>
            <a:spLocks noGrp="1"/>
          </p:cNvSpPr>
          <p:nvPr>
            <p:ph idx="1"/>
          </p:nvPr>
        </p:nvSpPr>
        <p:spPr>
          <a:xfrm>
            <a:off x="838200" y="1568689"/>
            <a:ext cx="10515600" cy="4608274"/>
          </a:xfrm>
        </p:spPr>
        <p:txBody>
          <a:bodyPr anchor="ctr">
            <a:normAutofit/>
          </a:bodyPr>
          <a:lstStyle/>
          <a:p>
            <a:pPr marL="0" indent="0" algn="ctr">
              <a:buNone/>
            </a:pPr>
            <a:r>
              <a:rPr lang="en-US" sz="3200" dirty="0"/>
              <a:t>Maya is stressed out about school and work. When she is stressed, she has a snack attack! She eats a lot of ice cream, but she thinks eating healthier might make her feel better. She needs a healthier dairy snack. </a:t>
            </a:r>
          </a:p>
          <a:p>
            <a:pPr marL="0" indent="0" algn="ctr">
              <a:buNone/>
            </a:pPr>
            <a:endParaRPr lang="en-US" sz="3200" dirty="0"/>
          </a:p>
          <a:p>
            <a:pPr marL="0" indent="0" algn="ctr">
              <a:buNone/>
            </a:pPr>
            <a:r>
              <a:rPr lang="en-US" sz="4000" b="1" dirty="0">
                <a:solidFill>
                  <a:srgbClr val="0034A7"/>
                </a:solidFill>
              </a:rPr>
              <a:t>What are the best snacks for Maya?</a:t>
            </a:r>
          </a:p>
        </p:txBody>
      </p:sp>
      <p:sp>
        <p:nvSpPr>
          <p:cNvPr id="3" name="Slide Number Placeholder 13">
            <a:extLst>
              <a:ext uri="{FF2B5EF4-FFF2-40B4-BE49-F238E27FC236}">
                <a16:creationId xmlns:a16="http://schemas.microsoft.com/office/drawing/2014/main" id="{BEE06885-D349-A871-9D00-7FBB4F098CE4}"/>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25</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6684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F960DC1-976E-2BCC-2525-D5B64BEDED49}"/>
              </a:ext>
            </a:extLst>
          </p:cNvPr>
          <p:cNvSpPr>
            <a:spLocks noGrp="1"/>
          </p:cNvSpPr>
          <p:nvPr>
            <p:ph type="title"/>
          </p:nvPr>
        </p:nvSpPr>
        <p:spPr>
          <a:xfrm>
            <a:off x="838200" y="889201"/>
            <a:ext cx="10515600" cy="669363"/>
          </a:xfrm>
        </p:spPr>
        <p:txBody>
          <a:bodyPr>
            <a:normAutofit fontScale="90000"/>
          </a:bodyPr>
          <a:lstStyle/>
          <a:p>
            <a:r>
              <a:rPr lang="en-US" dirty="0"/>
              <a:t>Best Answers:</a:t>
            </a:r>
            <a:r>
              <a:rPr lang="en-US" dirty="0">
                <a:solidFill>
                  <a:schemeClr val="tx1"/>
                </a:solidFill>
              </a:rPr>
              <a:t> #REVITUP-10: Maya</a:t>
            </a:r>
          </a:p>
        </p:txBody>
      </p:sp>
      <p:pic>
        <p:nvPicPr>
          <p:cNvPr id="22" name="Picture 21">
            <a:extLst>
              <a:ext uri="{FF2B5EF4-FFF2-40B4-BE49-F238E27FC236}">
                <a16:creationId xmlns:a16="http://schemas.microsoft.com/office/drawing/2014/main" id="{63099C71-E678-43A3-901E-5510C59467F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1378" y="2447760"/>
            <a:ext cx="747395" cy="2152992"/>
          </a:xfrm>
          <a:prstGeom prst="rect">
            <a:avLst/>
          </a:prstGeom>
          <a:noFill/>
          <a:ln>
            <a:noFill/>
          </a:ln>
        </p:spPr>
      </p:pic>
      <p:sp>
        <p:nvSpPr>
          <p:cNvPr id="15" name="Text Box 8">
            <a:extLst>
              <a:ext uri="{FF2B5EF4-FFF2-40B4-BE49-F238E27FC236}">
                <a16:creationId xmlns:a16="http://schemas.microsoft.com/office/drawing/2014/main" id="{C7FA6E3F-8D7F-46A7-B3EC-0D6B5B6CE044}"/>
              </a:ext>
            </a:extLst>
          </p:cNvPr>
          <p:cNvSpPr txBox="1"/>
          <p:nvPr/>
        </p:nvSpPr>
        <p:spPr>
          <a:xfrm>
            <a:off x="712858" y="4691080"/>
            <a:ext cx="1684434" cy="608356"/>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low-fat chocolate milk</a:t>
            </a:r>
            <a:endParaRPr lang="en-US" dirty="0">
              <a:effectLst/>
              <a:latin typeface="Times New Roman" panose="02020603050405020304" pitchFamily="18" charset="0"/>
              <a:ea typeface="MS Mincho" panose="02020609040205080304" pitchFamily="49" charset="-128"/>
            </a:endParaRPr>
          </a:p>
        </p:txBody>
      </p:sp>
      <p:pic>
        <p:nvPicPr>
          <p:cNvPr id="28" name="Picture 27">
            <a:extLst>
              <a:ext uri="{FF2B5EF4-FFF2-40B4-BE49-F238E27FC236}">
                <a16:creationId xmlns:a16="http://schemas.microsoft.com/office/drawing/2014/main" id="{E1D31BFF-3707-4933-95B0-948EEDCCA2A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25048" y="2493903"/>
            <a:ext cx="550069" cy="2107942"/>
          </a:xfrm>
          <a:prstGeom prst="rect">
            <a:avLst/>
          </a:prstGeom>
          <a:noFill/>
          <a:ln>
            <a:noFill/>
          </a:ln>
        </p:spPr>
      </p:pic>
      <p:sp>
        <p:nvSpPr>
          <p:cNvPr id="27" name="Text Box 3">
            <a:extLst>
              <a:ext uri="{FF2B5EF4-FFF2-40B4-BE49-F238E27FC236}">
                <a16:creationId xmlns:a16="http://schemas.microsoft.com/office/drawing/2014/main" id="{F0A6DA4D-181F-41A5-91B6-60DF18889980}"/>
              </a:ext>
            </a:extLst>
          </p:cNvPr>
          <p:cNvSpPr txBox="1"/>
          <p:nvPr/>
        </p:nvSpPr>
        <p:spPr>
          <a:xfrm>
            <a:off x="2999521" y="4696204"/>
            <a:ext cx="2001123" cy="603232"/>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packet of low-fat string cheese</a:t>
            </a:r>
            <a:endParaRPr lang="en-US" dirty="0">
              <a:effectLst/>
              <a:latin typeface="Times New Roman" panose="02020603050405020304" pitchFamily="18" charset="0"/>
              <a:ea typeface="MS Mincho" panose="02020609040205080304" pitchFamily="49" charset="-128"/>
            </a:endParaRPr>
          </a:p>
        </p:txBody>
      </p:sp>
      <p:pic>
        <p:nvPicPr>
          <p:cNvPr id="25" name="Picture 24">
            <a:extLst>
              <a:ext uri="{FF2B5EF4-FFF2-40B4-BE49-F238E27FC236}">
                <a16:creationId xmlns:a16="http://schemas.microsoft.com/office/drawing/2014/main" id="{D59AE7CE-1295-493D-A1BB-D45D3EB49E90}"/>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02873" y="2493903"/>
            <a:ext cx="2280157" cy="2152992"/>
          </a:xfrm>
          <a:prstGeom prst="rect">
            <a:avLst/>
          </a:prstGeom>
          <a:noFill/>
          <a:ln>
            <a:noFill/>
          </a:ln>
        </p:spPr>
      </p:pic>
      <p:sp>
        <p:nvSpPr>
          <p:cNvPr id="24" name="TextBox 20">
            <a:extLst>
              <a:ext uri="{FF2B5EF4-FFF2-40B4-BE49-F238E27FC236}">
                <a16:creationId xmlns:a16="http://schemas.microsoft.com/office/drawing/2014/main" id="{7F4E1111-668D-497E-B509-0BEBA610509E}"/>
              </a:ext>
            </a:extLst>
          </p:cNvPr>
          <p:cNvSpPr txBox="1"/>
          <p:nvPr/>
        </p:nvSpPr>
        <p:spPr>
          <a:xfrm>
            <a:off x="5602873" y="4737223"/>
            <a:ext cx="2280156" cy="608357"/>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1 cup of low-fat or fat-free pudding</a:t>
            </a:r>
            <a:endParaRPr lang="en-US" dirty="0">
              <a:effectLst/>
              <a:latin typeface="Cambria" panose="02040503050406030204" pitchFamily="18" charset="0"/>
              <a:ea typeface="MS Mincho" panose="02020609040205080304" pitchFamily="49" charset="-128"/>
              <a:cs typeface="Times New Roman" panose="02020603050405020304" pitchFamily="18" charset="0"/>
            </a:endParaRPr>
          </a:p>
        </p:txBody>
      </p:sp>
      <p:pic>
        <p:nvPicPr>
          <p:cNvPr id="31" name="Picture 30">
            <a:extLst>
              <a:ext uri="{FF2B5EF4-FFF2-40B4-BE49-F238E27FC236}">
                <a16:creationId xmlns:a16="http://schemas.microsoft.com/office/drawing/2014/main" id="{606B8813-E1B3-4507-9A21-6D941541E4D2}"/>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85258" y="2493903"/>
            <a:ext cx="2993884" cy="2152991"/>
          </a:xfrm>
          <a:prstGeom prst="rect">
            <a:avLst/>
          </a:prstGeom>
          <a:noFill/>
          <a:ln>
            <a:noFill/>
          </a:ln>
        </p:spPr>
      </p:pic>
      <p:sp>
        <p:nvSpPr>
          <p:cNvPr id="30" name="Text Box 11">
            <a:extLst>
              <a:ext uri="{FF2B5EF4-FFF2-40B4-BE49-F238E27FC236}">
                <a16:creationId xmlns:a16="http://schemas.microsoft.com/office/drawing/2014/main" id="{DBCA1D79-1A1A-478D-8A7F-545B05206DBC}"/>
              </a:ext>
            </a:extLst>
          </p:cNvPr>
          <p:cNvSpPr txBox="1"/>
          <p:nvPr/>
        </p:nvSpPr>
        <p:spPr>
          <a:xfrm>
            <a:off x="8485258" y="4737224"/>
            <a:ext cx="2993884" cy="608357"/>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Low-fat or fat-free yogurt, small container</a:t>
            </a:r>
            <a:endParaRPr lang="en-US" dirty="0">
              <a:effectLst/>
              <a:latin typeface="Times New Roman" panose="02020603050405020304" pitchFamily="18" charset="0"/>
              <a:ea typeface="MS Mincho" panose="02020609040205080304" pitchFamily="49" charset="-128"/>
            </a:endParaRPr>
          </a:p>
        </p:txBody>
      </p:sp>
      <p:sp>
        <p:nvSpPr>
          <p:cNvPr id="4" name="Slide Number Placeholder 3">
            <a:extLst>
              <a:ext uri="{FF2B5EF4-FFF2-40B4-BE49-F238E27FC236}">
                <a16:creationId xmlns:a16="http://schemas.microsoft.com/office/drawing/2014/main" id="{4A0F03D7-8D7F-D7D6-F784-773B82E429E7}"/>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26</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65002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5159A6-42F1-5B06-5859-908A52EC9DF5}"/>
              </a:ext>
            </a:extLst>
          </p:cNvPr>
          <p:cNvSpPr>
            <a:spLocks noGrp="1"/>
          </p:cNvSpPr>
          <p:nvPr>
            <p:ph type="title"/>
          </p:nvPr>
        </p:nvSpPr>
        <p:spPr>
          <a:xfrm>
            <a:off x="838200" y="919389"/>
            <a:ext cx="10515600" cy="669925"/>
          </a:xfrm>
        </p:spPr>
        <p:txBody>
          <a:bodyPr lIns="0" tIns="0" rIns="0" bIns="0" anchor="t">
            <a:normAutofit/>
          </a:bodyPr>
          <a:lstStyle/>
          <a:p>
            <a:r>
              <a:rPr lang="en-US" dirty="0"/>
              <a:t>Case File #REVITUP-11: Ramon</a:t>
            </a:r>
          </a:p>
        </p:txBody>
      </p:sp>
      <p:sp>
        <p:nvSpPr>
          <p:cNvPr id="5" name="Subtitle 4">
            <a:extLst>
              <a:ext uri="{FF2B5EF4-FFF2-40B4-BE49-F238E27FC236}">
                <a16:creationId xmlns:a16="http://schemas.microsoft.com/office/drawing/2014/main" id="{FAEA230B-0EAA-4746-DA5B-9AEB04585813}"/>
              </a:ext>
            </a:extLst>
          </p:cNvPr>
          <p:cNvSpPr>
            <a:spLocks noGrp="1"/>
          </p:cNvSpPr>
          <p:nvPr>
            <p:ph idx="1"/>
          </p:nvPr>
        </p:nvSpPr>
        <p:spPr>
          <a:xfrm>
            <a:off x="838200" y="1416289"/>
            <a:ext cx="10515600" cy="4760673"/>
          </a:xfrm>
        </p:spPr>
        <p:txBody>
          <a:bodyPr anchor="ctr">
            <a:normAutofit/>
          </a:bodyPr>
          <a:lstStyle/>
          <a:p>
            <a:pPr marL="0" indent="0" algn="ctr">
              <a:buNone/>
            </a:pPr>
            <a:r>
              <a:rPr lang="en-US" sz="3200" dirty="0"/>
              <a:t>Ramon’s stomach is grumbling because he didn’t eat breakfast or lunch today. He wants a whole-grain snack because he knows they are filling.</a:t>
            </a:r>
          </a:p>
          <a:p>
            <a:pPr marL="0" indent="0" algn="ctr">
              <a:buNone/>
            </a:pPr>
            <a:endParaRPr lang="en-US" sz="3200" dirty="0"/>
          </a:p>
          <a:p>
            <a:pPr marL="0" indent="0" algn="ctr">
              <a:buNone/>
            </a:pPr>
            <a:r>
              <a:rPr lang="en-US" sz="4000" b="1" dirty="0">
                <a:solidFill>
                  <a:srgbClr val="0034A7"/>
                </a:solidFill>
              </a:rPr>
              <a:t>What are the best snacks for Ramon?</a:t>
            </a:r>
          </a:p>
        </p:txBody>
      </p:sp>
      <p:sp>
        <p:nvSpPr>
          <p:cNvPr id="3" name="Slide Number Placeholder 13">
            <a:extLst>
              <a:ext uri="{FF2B5EF4-FFF2-40B4-BE49-F238E27FC236}">
                <a16:creationId xmlns:a16="http://schemas.microsoft.com/office/drawing/2014/main" id="{EA82AC08-D7E6-1D3F-858B-9CB7242733D9}"/>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27</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23950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648087AF-4441-D5DE-9247-55F2E2DDD60C}"/>
              </a:ext>
            </a:extLst>
          </p:cNvPr>
          <p:cNvSpPr>
            <a:spLocks noGrp="1"/>
          </p:cNvSpPr>
          <p:nvPr>
            <p:ph type="title"/>
          </p:nvPr>
        </p:nvSpPr>
        <p:spPr>
          <a:xfrm>
            <a:off x="838200" y="1021656"/>
            <a:ext cx="10515600" cy="669363"/>
          </a:xfrm>
        </p:spPr>
        <p:txBody>
          <a:bodyPr>
            <a:normAutofit fontScale="90000"/>
          </a:bodyPr>
          <a:lstStyle/>
          <a:p>
            <a:r>
              <a:rPr lang="en-US" dirty="0"/>
              <a:t>Best Answers:</a:t>
            </a:r>
            <a:r>
              <a:rPr lang="en-US" dirty="0">
                <a:solidFill>
                  <a:schemeClr val="tx1"/>
                </a:solidFill>
              </a:rPr>
              <a:t> #REVITUP-11: Ramon</a:t>
            </a:r>
          </a:p>
        </p:txBody>
      </p:sp>
      <p:pic>
        <p:nvPicPr>
          <p:cNvPr id="12" name="Picture 11">
            <a:extLst>
              <a:ext uri="{FF2B5EF4-FFF2-40B4-BE49-F238E27FC236}">
                <a16:creationId xmlns:a16="http://schemas.microsoft.com/office/drawing/2014/main" id="{91EEACD4-8BE1-4303-9E69-F4199759F4D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95396" y="2630184"/>
            <a:ext cx="1832229" cy="1831086"/>
          </a:xfrm>
          <a:prstGeom prst="rect">
            <a:avLst/>
          </a:prstGeom>
          <a:noFill/>
          <a:ln>
            <a:noFill/>
          </a:ln>
        </p:spPr>
      </p:pic>
      <p:sp>
        <p:nvSpPr>
          <p:cNvPr id="11" name="TextBox 10">
            <a:extLst>
              <a:ext uri="{FF2B5EF4-FFF2-40B4-BE49-F238E27FC236}">
                <a16:creationId xmlns:a16="http://schemas.microsoft.com/office/drawing/2014/main" id="{544BB1DA-B9E0-4250-BE5D-146136774558}"/>
              </a:ext>
            </a:extLst>
          </p:cNvPr>
          <p:cNvSpPr txBox="1"/>
          <p:nvPr/>
        </p:nvSpPr>
        <p:spPr>
          <a:xfrm>
            <a:off x="1178233" y="4585857"/>
            <a:ext cx="2866555" cy="830997"/>
          </a:xfrm>
          <a:prstGeom prst="rect">
            <a:avLst/>
          </a:prstGeom>
          <a:noFill/>
        </p:spPr>
        <p:txBody>
          <a:bodyPr wrap="square" lIns="0" tIns="0" rIns="0" bIns="0" rtlCol="0">
            <a:sp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whole grain cereal (with or without low-fat or fat-free milk)</a:t>
            </a:r>
            <a:endParaRPr lang="en-US" dirty="0">
              <a:effectLst/>
              <a:latin typeface="Times New Roman" panose="02020603050405020304" pitchFamily="18" charset="0"/>
              <a:ea typeface="MS Mincho" panose="02020609040205080304" pitchFamily="49" charset="-128"/>
            </a:endParaRPr>
          </a:p>
        </p:txBody>
      </p:sp>
      <p:pic>
        <p:nvPicPr>
          <p:cNvPr id="15" name="Picture 14">
            <a:extLst>
              <a:ext uri="{FF2B5EF4-FFF2-40B4-BE49-F238E27FC236}">
                <a16:creationId xmlns:a16="http://schemas.microsoft.com/office/drawing/2014/main" id="{57DD5C67-3485-4713-B224-785DC611F08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50264" y="2630184"/>
            <a:ext cx="1918010" cy="1829617"/>
          </a:xfrm>
          <a:prstGeom prst="rect">
            <a:avLst/>
          </a:prstGeom>
          <a:noFill/>
          <a:ln>
            <a:noFill/>
          </a:ln>
        </p:spPr>
      </p:pic>
      <p:sp>
        <p:nvSpPr>
          <p:cNvPr id="14" name="Text Box 16">
            <a:extLst>
              <a:ext uri="{FF2B5EF4-FFF2-40B4-BE49-F238E27FC236}">
                <a16:creationId xmlns:a16="http://schemas.microsoft.com/office/drawing/2014/main" id="{6ED7504F-1364-494A-AB3D-C49860958600}"/>
              </a:ext>
            </a:extLst>
          </p:cNvPr>
          <p:cNvSpPr txBox="1"/>
          <p:nvPr/>
        </p:nvSpPr>
        <p:spPr>
          <a:xfrm>
            <a:off x="5191705" y="4558626"/>
            <a:ext cx="2035128" cy="60835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whole </a:t>
            </a:r>
            <a:endParaRPr lang="en-US" dirty="0">
              <a:effectLst/>
              <a:latin typeface="Times New Roman" panose="02020603050405020304" pitchFamily="18" charset="0"/>
              <a:ea typeface="MS Mincho" panose="02020609040205080304" pitchFamily="49" charset="-128"/>
            </a:endParaRPr>
          </a:p>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wheat crackers</a:t>
            </a:r>
            <a:endParaRPr lang="en-US" dirty="0">
              <a:effectLst/>
              <a:latin typeface="Times New Roman" panose="02020603050405020304" pitchFamily="18" charset="0"/>
              <a:ea typeface="MS Mincho" panose="02020609040205080304" pitchFamily="49" charset="-128"/>
            </a:endParaRPr>
          </a:p>
        </p:txBody>
      </p:sp>
      <p:pic>
        <p:nvPicPr>
          <p:cNvPr id="18" name="Picture 17">
            <a:extLst>
              <a:ext uri="{FF2B5EF4-FFF2-40B4-BE49-F238E27FC236}">
                <a16:creationId xmlns:a16="http://schemas.microsoft.com/office/drawing/2014/main" id="{3914B821-58B7-4749-B4A9-2E15792A865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69211" y="2630184"/>
            <a:ext cx="2249094" cy="1829617"/>
          </a:xfrm>
          <a:prstGeom prst="rect">
            <a:avLst/>
          </a:prstGeom>
          <a:noFill/>
          <a:ln>
            <a:noFill/>
          </a:ln>
        </p:spPr>
      </p:pic>
      <p:sp>
        <p:nvSpPr>
          <p:cNvPr id="17" name="Text Box 20">
            <a:extLst>
              <a:ext uri="{FF2B5EF4-FFF2-40B4-BE49-F238E27FC236}">
                <a16:creationId xmlns:a16="http://schemas.microsoft.com/office/drawing/2014/main" id="{D0BB2C19-CC1B-4AFB-B9CE-A3E781732712}"/>
              </a:ext>
            </a:extLst>
          </p:cNvPr>
          <p:cNvSpPr txBox="1"/>
          <p:nvPr/>
        </p:nvSpPr>
        <p:spPr>
          <a:xfrm>
            <a:off x="8373750" y="4558627"/>
            <a:ext cx="2640017" cy="60835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unbuttered, salted popcorn</a:t>
            </a:r>
            <a:endParaRPr lang="en-US" dirty="0">
              <a:effectLst/>
              <a:latin typeface="Times New Roman" panose="02020603050405020304" pitchFamily="18" charset="0"/>
              <a:ea typeface="MS Mincho" panose="02020609040205080304" pitchFamily="49" charset="-128"/>
            </a:endParaRPr>
          </a:p>
        </p:txBody>
      </p:sp>
      <p:sp>
        <p:nvSpPr>
          <p:cNvPr id="7" name="Slide Number Placeholder 13">
            <a:extLst>
              <a:ext uri="{FF2B5EF4-FFF2-40B4-BE49-F238E27FC236}">
                <a16:creationId xmlns:a16="http://schemas.microsoft.com/office/drawing/2014/main" id="{0D720E76-139C-CDCD-4800-6FC1EBFBD692}"/>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28</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41904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6B0616-2DAC-FA55-3EAA-A156C57E4E05}"/>
              </a:ext>
            </a:extLst>
          </p:cNvPr>
          <p:cNvSpPr>
            <a:spLocks noGrp="1"/>
          </p:cNvSpPr>
          <p:nvPr>
            <p:ph type="title"/>
          </p:nvPr>
        </p:nvSpPr>
        <p:spPr>
          <a:xfrm>
            <a:off x="838200" y="953765"/>
            <a:ext cx="10515600" cy="669925"/>
          </a:xfrm>
        </p:spPr>
        <p:txBody>
          <a:bodyPr anchor="t">
            <a:normAutofit fontScale="90000"/>
          </a:bodyPr>
          <a:lstStyle/>
          <a:p>
            <a:r>
              <a:rPr lang="en-US" dirty="0"/>
              <a:t>Case File #REVITUP-12: Christa</a:t>
            </a:r>
          </a:p>
        </p:txBody>
      </p:sp>
      <p:sp>
        <p:nvSpPr>
          <p:cNvPr id="5" name="Subtitle 4">
            <a:extLst>
              <a:ext uri="{FF2B5EF4-FFF2-40B4-BE49-F238E27FC236}">
                <a16:creationId xmlns:a16="http://schemas.microsoft.com/office/drawing/2014/main" id="{8560009A-4564-3E6E-0252-1FB4EA4886D6}"/>
              </a:ext>
            </a:extLst>
          </p:cNvPr>
          <p:cNvSpPr>
            <a:spLocks noGrp="1"/>
          </p:cNvSpPr>
          <p:nvPr>
            <p:ph idx="1"/>
          </p:nvPr>
        </p:nvSpPr>
        <p:spPr>
          <a:xfrm>
            <a:off x="838200" y="1623690"/>
            <a:ext cx="10515600" cy="4553273"/>
          </a:xfrm>
        </p:spPr>
        <p:txBody>
          <a:bodyPr anchor="ctr">
            <a:normAutofit/>
          </a:bodyPr>
          <a:lstStyle/>
          <a:p>
            <a:pPr marL="0" indent="0" algn="ctr">
              <a:buNone/>
            </a:pPr>
            <a:r>
              <a:rPr lang="en-US" sz="3200" dirty="0"/>
              <a:t>When Christa has a snack attack after school, she usually buys fries. She can save money by bringing snacks with her to school. She needs to be careful that those snacks don’t go bad since she is there all day.</a:t>
            </a:r>
          </a:p>
          <a:p>
            <a:pPr marL="0" indent="0" algn="ctr">
              <a:buNone/>
            </a:pPr>
            <a:endParaRPr lang="en-US" sz="3200" dirty="0"/>
          </a:p>
          <a:p>
            <a:pPr marL="0" indent="0" algn="ctr">
              <a:buNone/>
            </a:pPr>
            <a:r>
              <a:rPr lang="en-US" sz="4000" b="1" dirty="0">
                <a:solidFill>
                  <a:srgbClr val="0034A7"/>
                </a:solidFill>
              </a:rPr>
              <a:t>What are the best snacks for Christa?</a:t>
            </a:r>
          </a:p>
        </p:txBody>
      </p:sp>
      <p:sp>
        <p:nvSpPr>
          <p:cNvPr id="3" name="Slide Number Placeholder 13">
            <a:extLst>
              <a:ext uri="{FF2B5EF4-FFF2-40B4-BE49-F238E27FC236}">
                <a16:creationId xmlns:a16="http://schemas.microsoft.com/office/drawing/2014/main" id="{5091D938-5608-4A93-9A0E-056AAA590778}"/>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29</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9524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2" name="Title 1">
            <a:extLst>
              <a:ext uri="{FF2B5EF4-FFF2-40B4-BE49-F238E27FC236}">
                <a16:creationId xmlns:a16="http://schemas.microsoft.com/office/drawing/2014/main" id="{1C667272-C52B-D434-458A-6DB653ACEBA9}"/>
              </a:ext>
            </a:extLst>
          </p:cNvPr>
          <p:cNvSpPr>
            <a:spLocks noGrp="1"/>
          </p:cNvSpPr>
          <p:nvPr>
            <p:ph type="title"/>
          </p:nvPr>
        </p:nvSpPr>
        <p:spPr>
          <a:xfrm>
            <a:off x="838200" y="563765"/>
            <a:ext cx="10515600" cy="5537232"/>
          </a:xfrm>
        </p:spPr>
        <p:txBody>
          <a:bodyPr lIns="0" tIns="0" rIns="0" bIns="0" anchor="ctr">
            <a:normAutofit/>
          </a:bodyPr>
          <a:lstStyle/>
          <a:p>
            <a:pPr algn="ctr"/>
            <a:r>
              <a:rPr lang="en-US" dirty="0">
                <a:solidFill>
                  <a:schemeClr val="tx1"/>
                </a:solidFill>
              </a:rPr>
              <a:t>As special agents, you will help the Rev It Up! Teen Bureau deal with snack attacks.</a:t>
            </a:r>
            <a:br>
              <a:rPr lang="en-US" dirty="0">
                <a:solidFill>
                  <a:schemeClr val="tx1"/>
                </a:solidFill>
              </a:rPr>
            </a:br>
            <a:br>
              <a:rPr lang="en-US" sz="3300" dirty="0">
                <a:solidFill>
                  <a:schemeClr val="tx1"/>
                </a:solidFill>
              </a:rPr>
            </a:br>
            <a:r>
              <a:rPr lang="en-US" sz="6000" dirty="0"/>
              <a:t>Mission:</a:t>
            </a:r>
            <a:br>
              <a:rPr lang="en-US" sz="6000" dirty="0"/>
            </a:br>
            <a:r>
              <a:rPr lang="en-US" sz="3800" b="0" dirty="0">
                <a:solidFill>
                  <a:schemeClr val="tx1"/>
                </a:solidFill>
              </a:rPr>
              <a:t>Help teens make healthy Snack Attack choices.</a:t>
            </a:r>
          </a:p>
        </p:txBody>
      </p:sp>
      <p:sp>
        <p:nvSpPr>
          <p:cNvPr id="5" name="Slide Number Placeholder 13">
            <a:extLst>
              <a:ext uri="{FF2B5EF4-FFF2-40B4-BE49-F238E27FC236}">
                <a16:creationId xmlns:a16="http://schemas.microsoft.com/office/drawing/2014/main" id="{E118B4A3-4ED1-E3F2-DFF9-D4D21E48BA43}"/>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3</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5953735"/>
      </p:ext>
    </p:extLst>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DB57D15E-965B-C695-A5B1-2A4601CEE8DF}"/>
              </a:ext>
            </a:extLst>
          </p:cNvPr>
          <p:cNvSpPr>
            <a:spLocks noGrp="1"/>
          </p:cNvSpPr>
          <p:nvPr>
            <p:ph type="title"/>
          </p:nvPr>
        </p:nvSpPr>
        <p:spPr>
          <a:xfrm>
            <a:off x="838200" y="946730"/>
            <a:ext cx="10515600" cy="669363"/>
          </a:xfrm>
        </p:spPr>
        <p:txBody>
          <a:bodyPr>
            <a:normAutofit fontScale="90000"/>
          </a:bodyPr>
          <a:lstStyle/>
          <a:p>
            <a:r>
              <a:rPr lang="en-US" dirty="0"/>
              <a:t>Best Answers:</a:t>
            </a:r>
            <a:r>
              <a:rPr lang="en-US" dirty="0">
                <a:solidFill>
                  <a:schemeClr val="tx1"/>
                </a:solidFill>
              </a:rPr>
              <a:t> #REVITUP-12: Christa</a:t>
            </a:r>
          </a:p>
        </p:txBody>
      </p:sp>
      <p:pic>
        <p:nvPicPr>
          <p:cNvPr id="23" name="Picture 22">
            <a:extLst>
              <a:ext uri="{FF2B5EF4-FFF2-40B4-BE49-F238E27FC236}">
                <a16:creationId xmlns:a16="http://schemas.microsoft.com/office/drawing/2014/main" id="{86B8972A-F17F-4B1A-9736-0C643F4C812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748" y="1806603"/>
            <a:ext cx="1781824" cy="1780711"/>
          </a:xfrm>
          <a:prstGeom prst="rect">
            <a:avLst/>
          </a:prstGeom>
          <a:noFill/>
          <a:ln>
            <a:noFill/>
          </a:ln>
        </p:spPr>
      </p:pic>
      <p:sp>
        <p:nvSpPr>
          <p:cNvPr id="21" name="TextBox 20">
            <a:extLst>
              <a:ext uri="{FF2B5EF4-FFF2-40B4-BE49-F238E27FC236}">
                <a16:creationId xmlns:a16="http://schemas.microsoft.com/office/drawing/2014/main" id="{76349131-671E-44B4-A361-5870F5D14E95}"/>
              </a:ext>
            </a:extLst>
          </p:cNvPr>
          <p:cNvSpPr txBox="1"/>
          <p:nvPr/>
        </p:nvSpPr>
        <p:spPr>
          <a:xfrm>
            <a:off x="355484" y="3684919"/>
            <a:ext cx="2240353" cy="553998"/>
          </a:xfrm>
          <a:prstGeom prst="rect">
            <a:avLst/>
          </a:prstGeom>
          <a:noFill/>
        </p:spPr>
        <p:txBody>
          <a:bodyPr wrap="square" lIns="0" tIns="0" rIns="0" bIns="0" rtlCol="0">
            <a:sp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cup of whole grain </a:t>
            </a:r>
            <a:r>
              <a:rPr lang="en-US" b="1" dirty="0">
                <a:effectLst/>
                <a:latin typeface="Arial" panose="020B0604020202020204" pitchFamily="34" charset="0"/>
                <a:ea typeface="Arial" panose="020B0604020202020204" pitchFamily="34" charset="0"/>
                <a:cs typeface="Arial" panose="020B0604020202020204" pitchFamily="34" charset="0"/>
              </a:rPr>
              <a:t>cereal (no milk)</a:t>
            </a:r>
            <a:endParaRPr lang="en-US" dirty="0">
              <a:effectLst/>
              <a:latin typeface="Arial" panose="020B0604020202020204" pitchFamily="34" charset="0"/>
              <a:ea typeface="MS Mincho" panose="02020609040205080304" pitchFamily="49" charset="-128"/>
              <a:cs typeface="Arial" panose="020B0604020202020204" pitchFamily="34" charset="0"/>
            </a:endParaRPr>
          </a:p>
        </p:txBody>
      </p:sp>
      <p:pic>
        <p:nvPicPr>
          <p:cNvPr id="16" name="Picture 15">
            <a:extLst>
              <a:ext uri="{FF2B5EF4-FFF2-40B4-BE49-F238E27FC236}">
                <a16:creationId xmlns:a16="http://schemas.microsoft.com/office/drawing/2014/main" id="{DC83A0D7-1077-4C99-84FF-DDBBD2F6AE8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9712" y="1806603"/>
            <a:ext cx="2184649" cy="1777192"/>
          </a:xfrm>
          <a:prstGeom prst="rect">
            <a:avLst/>
          </a:prstGeom>
          <a:noFill/>
          <a:ln>
            <a:noFill/>
          </a:ln>
        </p:spPr>
      </p:pic>
      <p:sp>
        <p:nvSpPr>
          <p:cNvPr id="15" name="Text Box 20">
            <a:extLst>
              <a:ext uri="{FF2B5EF4-FFF2-40B4-BE49-F238E27FC236}">
                <a16:creationId xmlns:a16="http://schemas.microsoft.com/office/drawing/2014/main" id="{818AC154-3C93-4467-8EEC-81741DE30643}"/>
              </a:ext>
            </a:extLst>
          </p:cNvPr>
          <p:cNvSpPr txBox="1"/>
          <p:nvPr/>
        </p:nvSpPr>
        <p:spPr>
          <a:xfrm>
            <a:off x="3338198" y="3684919"/>
            <a:ext cx="2647676" cy="553998"/>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handful of unbuttered, salted popcorn</a:t>
            </a:r>
            <a:r>
              <a:rPr lang="en-US" dirty="0">
                <a:effectLst/>
                <a:latin typeface="Arial" panose="020B0604020202020204" pitchFamily="34" charset="0"/>
                <a:ea typeface="MS Mincho" panose="02020609040205080304" pitchFamily="49" charset="-128"/>
                <a:cs typeface="Arial" panose="020B0604020202020204" pitchFamily="34" charset="0"/>
              </a:rPr>
              <a:t> </a:t>
            </a:r>
          </a:p>
        </p:txBody>
      </p:sp>
      <p:pic>
        <p:nvPicPr>
          <p:cNvPr id="19" name="Picture 18">
            <a:extLst>
              <a:ext uri="{FF2B5EF4-FFF2-40B4-BE49-F238E27FC236}">
                <a16:creationId xmlns:a16="http://schemas.microsoft.com/office/drawing/2014/main" id="{FAE882C7-98F5-47DF-9EE0-AEB58D9B298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28235" y="1806603"/>
            <a:ext cx="2195563" cy="1777192"/>
          </a:xfrm>
          <a:prstGeom prst="rect">
            <a:avLst/>
          </a:prstGeom>
          <a:noFill/>
          <a:ln>
            <a:noFill/>
          </a:ln>
        </p:spPr>
      </p:pic>
      <p:sp>
        <p:nvSpPr>
          <p:cNvPr id="18" name="Text Box 25">
            <a:extLst>
              <a:ext uri="{FF2B5EF4-FFF2-40B4-BE49-F238E27FC236}">
                <a16:creationId xmlns:a16="http://schemas.microsoft.com/office/drawing/2014/main" id="{FA6B9CA8-CB2D-4764-9E7B-24675047F09F}"/>
              </a:ext>
            </a:extLst>
          </p:cNvPr>
          <p:cNvSpPr txBox="1"/>
          <p:nvPr/>
        </p:nvSpPr>
        <p:spPr>
          <a:xfrm>
            <a:off x="6728235" y="3630563"/>
            <a:ext cx="2195563" cy="60835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small bag of baked chips</a:t>
            </a:r>
            <a:r>
              <a:rPr lang="en-US" dirty="0">
                <a:effectLst/>
                <a:latin typeface="Arial" panose="020B0604020202020204" pitchFamily="34" charset="0"/>
                <a:ea typeface="MS Mincho" panose="02020609040205080304" pitchFamily="49" charset="-128"/>
                <a:cs typeface="Arial" panose="020B0604020202020204" pitchFamily="34" charset="0"/>
              </a:rPr>
              <a:t> </a:t>
            </a:r>
          </a:p>
        </p:txBody>
      </p:sp>
      <p:pic>
        <p:nvPicPr>
          <p:cNvPr id="27" name="Picture 26">
            <a:extLst>
              <a:ext uri="{FF2B5EF4-FFF2-40B4-BE49-F238E27FC236}">
                <a16:creationId xmlns:a16="http://schemas.microsoft.com/office/drawing/2014/main" id="{A8D477F3-EF9B-48EE-811D-E29B54F23996}"/>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795770" y="1806603"/>
            <a:ext cx="1866742" cy="1780712"/>
          </a:xfrm>
          <a:prstGeom prst="rect">
            <a:avLst/>
          </a:prstGeom>
          <a:noFill/>
          <a:ln>
            <a:noFill/>
          </a:ln>
        </p:spPr>
      </p:pic>
      <p:sp>
        <p:nvSpPr>
          <p:cNvPr id="26" name="Text Box 16">
            <a:extLst>
              <a:ext uri="{FF2B5EF4-FFF2-40B4-BE49-F238E27FC236}">
                <a16:creationId xmlns:a16="http://schemas.microsoft.com/office/drawing/2014/main" id="{CBE5A7BF-02C9-4209-B4AB-5C15CCCC6784}"/>
              </a:ext>
            </a:extLst>
          </p:cNvPr>
          <p:cNvSpPr txBox="1"/>
          <p:nvPr/>
        </p:nvSpPr>
        <p:spPr>
          <a:xfrm>
            <a:off x="9666160" y="3735043"/>
            <a:ext cx="2170356" cy="60835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handful of whole wheat crackers</a:t>
            </a:r>
            <a:endParaRPr lang="en-US" dirty="0">
              <a:effectLst/>
              <a:latin typeface="Arial" panose="020B0604020202020204" pitchFamily="34" charset="0"/>
              <a:ea typeface="MS Mincho" panose="02020609040205080304" pitchFamily="49" charset="-128"/>
              <a:cs typeface="Arial" panose="020B0604020202020204" pitchFamily="34" charset="0"/>
            </a:endParaRPr>
          </a:p>
        </p:txBody>
      </p:sp>
      <p:pic>
        <p:nvPicPr>
          <p:cNvPr id="36" name="Picture 35">
            <a:extLst>
              <a:ext uri="{FF2B5EF4-FFF2-40B4-BE49-F238E27FC236}">
                <a16:creationId xmlns:a16="http://schemas.microsoft.com/office/drawing/2014/main" id="{EE2DF5E1-34DA-4104-970C-E1555ECD7BC9}"/>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61482" y="4349476"/>
            <a:ext cx="1520916" cy="1472845"/>
          </a:xfrm>
          <a:prstGeom prst="rect">
            <a:avLst/>
          </a:prstGeom>
          <a:noFill/>
          <a:ln>
            <a:noFill/>
          </a:ln>
        </p:spPr>
      </p:pic>
      <p:sp>
        <p:nvSpPr>
          <p:cNvPr id="35" name="Text Box 21">
            <a:extLst>
              <a:ext uri="{FF2B5EF4-FFF2-40B4-BE49-F238E27FC236}">
                <a16:creationId xmlns:a16="http://schemas.microsoft.com/office/drawing/2014/main" id="{BD30F49E-45FF-4C74-8EA1-7A9F336566F1}"/>
              </a:ext>
            </a:extLst>
          </p:cNvPr>
          <p:cNvSpPr txBox="1"/>
          <p:nvPr/>
        </p:nvSpPr>
        <p:spPr>
          <a:xfrm>
            <a:off x="1298625" y="5964675"/>
            <a:ext cx="2046630" cy="60839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sunflower seeds</a:t>
            </a:r>
            <a:endParaRPr lang="en-US" dirty="0">
              <a:effectLst/>
              <a:latin typeface="Times New Roman" panose="02020603050405020304" pitchFamily="18" charset="0"/>
              <a:ea typeface="MS Mincho" panose="02020609040205080304" pitchFamily="49" charset="-128"/>
            </a:endParaRPr>
          </a:p>
        </p:txBody>
      </p:sp>
      <p:pic>
        <p:nvPicPr>
          <p:cNvPr id="29" name="Picture 28">
            <a:extLst>
              <a:ext uri="{FF2B5EF4-FFF2-40B4-BE49-F238E27FC236}">
                <a16:creationId xmlns:a16="http://schemas.microsoft.com/office/drawing/2014/main" id="{76DE92FE-ED64-4BE8-8EE3-4B2FAB3A3AD2}"/>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049019" y="4360180"/>
            <a:ext cx="1890903" cy="1487803"/>
          </a:xfrm>
          <a:prstGeom prst="rect">
            <a:avLst/>
          </a:prstGeom>
          <a:noFill/>
          <a:ln>
            <a:noFill/>
          </a:ln>
        </p:spPr>
      </p:pic>
      <p:sp>
        <p:nvSpPr>
          <p:cNvPr id="24" name="Text Box 32">
            <a:extLst>
              <a:ext uri="{FF2B5EF4-FFF2-40B4-BE49-F238E27FC236}">
                <a16:creationId xmlns:a16="http://schemas.microsoft.com/office/drawing/2014/main" id="{C1DDD810-5148-4D0D-9F7C-C75CDC389E73}"/>
              </a:ext>
            </a:extLst>
          </p:cNvPr>
          <p:cNvSpPr txBox="1"/>
          <p:nvPr/>
        </p:nvSpPr>
        <p:spPr>
          <a:xfrm>
            <a:off x="3797329" y="5975331"/>
            <a:ext cx="2394283" cy="553998"/>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unsweetened applesauce</a:t>
            </a:r>
            <a:endParaRPr lang="en-US" dirty="0">
              <a:effectLst/>
              <a:latin typeface="Times New Roman" panose="02020603050405020304" pitchFamily="18" charset="0"/>
              <a:ea typeface="MS Mincho" panose="02020609040205080304" pitchFamily="49" charset="-128"/>
            </a:endParaRPr>
          </a:p>
        </p:txBody>
      </p:sp>
      <p:pic>
        <p:nvPicPr>
          <p:cNvPr id="39" name="Picture 38">
            <a:extLst>
              <a:ext uri="{FF2B5EF4-FFF2-40B4-BE49-F238E27FC236}">
                <a16:creationId xmlns:a16="http://schemas.microsoft.com/office/drawing/2014/main" id="{956D68BD-9A93-4302-8C1A-D15E3D27912D}"/>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845148" y="4360180"/>
            <a:ext cx="1575679" cy="1487803"/>
          </a:xfrm>
          <a:prstGeom prst="rect">
            <a:avLst/>
          </a:prstGeom>
          <a:noFill/>
          <a:ln>
            <a:noFill/>
          </a:ln>
        </p:spPr>
      </p:pic>
      <p:sp>
        <p:nvSpPr>
          <p:cNvPr id="38" name="TextBox 20">
            <a:extLst>
              <a:ext uri="{FF2B5EF4-FFF2-40B4-BE49-F238E27FC236}">
                <a16:creationId xmlns:a16="http://schemas.microsoft.com/office/drawing/2014/main" id="{D0CAC4BE-1A17-439A-A5CD-9012997FF640}"/>
              </a:ext>
            </a:extLst>
          </p:cNvPr>
          <p:cNvSpPr txBox="1"/>
          <p:nvPr/>
        </p:nvSpPr>
        <p:spPr>
          <a:xfrm>
            <a:off x="6643686" y="5975331"/>
            <a:ext cx="1978602" cy="59796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1 cup of low-fat or fat-free pudding</a:t>
            </a:r>
            <a:endParaRPr lang="en-US" dirty="0">
              <a:effectLst/>
              <a:latin typeface="Cambria" panose="02040503050406030204" pitchFamily="18" charset="0"/>
              <a:ea typeface="MS Mincho" panose="02020609040205080304" pitchFamily="49" charset="-128"/>
              <a:cs typeface="Times New Roman" panose="02020603050405020304" pitchFamily="18" charset="0"/>
            </a:endParaRPr>
          </a:p>
        </p:txBody>
      </p:sp>
      <p:sp>
        <p:nvSpPr>
          <p:cNvPr id="3" name="TextBox 2"/>
          <p:cNvSpPr txBox="1"/>
          <p:nvPr/>
        </p:nvSpPr>
        <p:spPr>
          <a:xfrm>
            <a:off x="8991348" y="4689085"/>
            <a:ext cx="2671164" cy="1015663"/>
          </a:xfrm>
          <a:prstGeom prst="rect">
            <a:avLst/>
          </a:prstGeom>
          <a:noFill/>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en-US" sz="6000" b="1" spc="50" dirty="0">
                <a:ln w="11430">
                  <a:noFill/>
                </a:ln>
                <a:solidFill>
                  <a:srgbClr val="0034A7"/>
                </a:solidFill>
                <a:effectLst/>
                <a:latin typeface="Arial" panose="020B0604020202020204" pitchFamily="34" charset="0"/>
                <a:cs typeface="Arial" panose="020B0604020202020204" pitchFamily="34" charset="0"/>
              </a:rPr>
              <a:t>And </a:t>
            </a:r>
            <a:r>
              <a:rPr lang="mr-IN" sz="6000" b="1" spc="50" dirty="0">
                <a:ln w="11430">
                  <a:noFill/>
                </a:ln>
                <a:solidFill>
                  <a:srgbClr val="0034A7"/>
                </a:solidFill>
                <a:effectLst/>
                <a:latin typeface="Arial" panose="020B0604020202020204" pitchFamily="34" charset="0"/>
              </a:rPr>
              <a:t>…</a:t>
            </a:r>
            <a:endParaRPr lang="en-US" sz="6000" b="1" spc="50" dirty="0">
              <a:ln w="11430">
                <a:noFill/>
              </a:ln>
              <a:solidFill>
                <a:srgbClr val="0034A7"/>
              </a:solidFill>
              <a:effectLst/>
              <a:latin typeface="Arial" panose="020B0604020202020204" pitchFamily="34" charset="0"/>
              <a:cs typeface="Arial" panose="020B0604020202020204" pitchFamily="34" charset="0"/>
            </a:endParaRPr>
          </a:p>
        </p:txBody>
      </p:sp>
      <p:sp>
        <p:nvSpPr>
          <p:cNvPr id="13" name="Slide Number Placeholder 13">
            <a:extLst>
              <a:ext uri="{FF2B5EF4-FFF2-40B4-BE49-F238E27FC236}">
                <a16:creationId xmlns:a16="http://schemas.microsoft.com/office/drawing/2014/main" id="{C75FC2F1-8E69-3029-2295-0F2C2E6F26A1}"/>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30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134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AED22286-32B0-38B8-EFAB-183A36206D29}"/>
              </a:ext>
            </a:extLst>
          </p:cNvPr>
          <p:cNvSpPr>
            <a:spLocks noGrp="1"/>
          </p:cNvSpPr>
          <p:nvPr>
            <p:ph type="title"/>
          </p:nvPr>
        </p:nvSpPr>
        <p:spPr>
          <a:xfrm>
            <a:off x="838200" y="917131"/>
            <a:ext cx="10515600" cy="669363"/>
          </a:xfrm>
        </p:spPr>
        <p:txBody>
          <a:bodyPr>
            <a:normAutofit fontScale="90000"/>
          </a:bodyPr>
          <a:lstStyle/>
          <a:p>
            <a:r>
              <a:rPr lang="en-US" dirty="0"/>
              <a:t>Best Answers:</a:t>
            </a:r>
            <a:r>
              <a:rPr lang="en-US" dirty="0">
                <a:solidFill>
                  <a:schemeClr val="tx1"/>
                </a:solidFill>
              </a:rPr>
              <a:t> #REVITUP-12: Christa, </a:t>
            </a:r>
            <a:r>
              <a:rPr lang="en-US" sz="2000" dirty="0">
                <a:solidFill>
                  <a:schemeClr val="tx1"/>
                </a:solidFill>
              </a:rPr>
              <a:t>continued</a:t>
            </a:r>
            <a:endParaRPr lang="en-US" sz="2000" dirty="0"/>
          </a:p>
        </p:txBody>
      </p:sp>
      <p:pic>
        <p:nvPicPr>
          <p:cNvPr id="22" name="Picture 21">
            <a:extLst>
              <a:ext uri="{FF2B5EF4-FFF2-40B4-BE49-F238E27FC236}">
                <a16:creationId xmlns:a16="http://schemas.microsoft.com/office/drawing/2014/main" id="{9886C511-FE89-425F-BE6D-C6FE95F0DE8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232" y="1923657"/>
            <a:ext cx="1334660" cy="1678911"/>
          </a:xfrm>
          <a:prstGeom prst="rect">
            <a:avLst/>
          </a:prstGeom>
          <a:noFill/>
          <a:ln>
            <a:noFill/>
          </a:ln>
        </p:spPr>
      </p:pic>
      <p:sp>
        <p:nvSpPr>
          <p:cNvPr id="21" name="Text Box 36">
            <a:extLst>
              <a:ext uri="{FF2B5EF4-FFF2-40B4-BE49-F238E27FC236}">
                <a16:creationId xmlns:a16="http://schemas.microsoft.com/office/drawing/2014/main" id="{4551E9E9-2484-41A9-9D06-EA1B8F0A9CD9}"/>
              </a:ext>
            </a:extLst>
          </p:cNvPr>
          <p:cNvSpPr txBox="1"/>
          <p:nvPr/>
        </p:nvSpPr>
        <p:spPr>
          <a:xfrm>
            <a:off x="701288" y="3689523"/>
            <a:ext cx="2090548" cy="58508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handful of any dried fruit</a:t>
            </a:r>
            <a:endParaRPr lang="en-US" dirty="0">
              <a:effectLst/>
              <a:latin typeface="Arial" panose="020B0604020202020204" pitchFamily="34" charset="0"/>
              <a:ea typeface="MS Mincho" panose="02020609040205080304" pitchFamily="49" charset="-128"/>
              <a:cs typeface="Arial" panose="020B0604020202020204" pitchFamily="34" charset="0"/>
            </a:endParaRPr>
          </a:p>
        </p:txBody>
      </p:sp>
      <p:pic>
        <p:nvPicPr>
          <p:cNvPr id="25" name="Picture 24">
            <a:extLst>
              <a:ext uri="{FF2B5EF4-FFF2-40B4-BE49-F238E27FC236}">
                <a16:creationId xmlns:a16="http://schemas.microsoft.com/office/drawing/2014/main" id="{DA106A34-6B2D-4CC1-A2B2-065B77194EB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4489" y="2026434"/>
            <a:ext cx="2021337" cy="1552825"/>
          </a:xfrm>
          <a:prstGeom prst="rect">
            <a:avLst/>
          </a:prstGeom>
          <a:noFill/>
          <a:ln>
            <a:noFill/>
          </a:ln>
        </p:spPr>
      </p:pic>
      <p:sp>
        <p:nvSpPr>
          <p:cNvPr id="24" name="Text Box 31">
            <a:extLst>
              <a:ext uri="{FF2B5EF4-FFF2-40B4-BE49-F238E27FC236}">
                <a16:creationId xmlns:a16="http://schemas.microsoft.com/office/drawing/2014/main" id="{5BA55381-4F26-42CE-B552-E72F4EA19C2B}"/>
              </a:ext>
            </a:extLst>
          </p:cNvPr>
          <p:cNvSpPr txBox="1"/>
          <p:nvPr/>
        </p:nvSpPr>
        <p:spPr>
          <a:xfrm>
            <a:off x="3744457" y="3666213"/>
            <a:ext cx="2001400" cy="646221"/>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cup of canned fruit in 100% juice</a:t>
            </a:r>
            <a:endParaRPr lang="en-US" dirty="0">
              <a:effectLst/>
              <a:latin typeface="Arial" panose="020B0604020202020204" pitchFamily="34" charset="0"/>
              <a:ea typeface="MS Mincho" panose="02020609040205080304" pitchFamily="49" charset="-128"/>
              <a:cs typeface="Arial" panose="020B0604020202020204" pitchFamily="34" charset="0"/>
            </a:endParaRPr>
          </a:p>
        </p:txBody>
      </p:sp>
      <p:pic>
        <p:nvPicPr>
          <p:cNvPr id="28" name="Picture 27">
            <a:extLst>
              <a:ext uri="{FF2B5EF4-FFF2-40B4-BE49-F238E27FC236}">
                <a16:creationId xmlns:a16="http://schemas.microsoft.com/office/drawing/2014/main" id="{41E413D9-B7E9-4CF5-BB39-EB472F85CA9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06014" y="1963157"/>
            <a:ext cx="1672628" cy="1616103"/>
          </a:xfrm>
          <a:prstGeom prst="rect">
            <a:avLst/>
          </a:prstGeom>
          <a:noFill/>
          <a:ln>
            <a:noFill/>
          </a:ln>
        </p:spPr>
      </p:pic>
      <p:sp>
        <p:nvSpPr>
          <p:cNvPr id="27" name="Text Box 1">
            <a:extLst>
              <a:ext uri="{FF2B5EF4-FFF2-40B4-BE49-F238E27FC236}">
                <a16:creationId xmlns:a16="http://schemas.microsoft.com/office/drawing/2014/main" id="{EE71B59E-CF2B-4DEE-ABF8-6660D55FEECF}"/>
              </a:ext>
            </a:extLst>
          </p:cNvPr>
          <p:cNvSpPr txBox="1"/>
          <p:nvPr/>
        </p:nvSpPr>
        <p:spPr>
          <a:xfrm>
            <a:off x="6698479" y="3666213"/>
            <a:ext cx="2087699" cy="60839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mixed nuts</a:t>
            </a:r>
            <a:endParaRPr lang="en-US" dirty="0">
              <a:effectLst/>
              <a:latin typeface="Times New Roman" panose="02020603050405020304" pitchFamily="18" charset="0"/>
              <a:ea typeface="MS Mincho" panose="02020609040205080304" pitchFamily="49" charset="-128"/>
            </a:endParaRPr>
          </a:p>
        </p:txBody>
      </p:sp>
      <p:pic>
        <p:nvPicPr>
          <p:cNvPr id="40" name="Picture 39">
            <a:extLst>
              <a:ext uri="{FF2B5EF4-FFF2-40B4-BE49-F238E27FC236}">
                <a16:creationId xmlns:a16="http://schemas.microsoft.com/office/drawing/2014/main" id="{04C9499A-2D5F-45FD-B939-E300AAB15542}"/>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28831" y="1963158"/>
            <a:ext cx="1761881" cy="1616102"/>
          </a:xfrm>
          <a:prstGeom prst="rect">
            <a:avLst/>
          </a:prstGeom>
          <a:noFill/>
          <a:ln>
            <a:noFill/>
          </a:ln>
        </p:spPr>
      </p:pic>
      <p:sp>
        <p:nvSpPr>
          <p:cNvPr id="39" name="Text Box 42">
            <a:extLst>
              <a:ext uri="{FF2B5EF4-FFF2-40B4-BE49-F238E27FC236}">
                <a16:creationId xmlns:a16="http://schemas.microsoft.com/office/drawing/2014/main" id="{744E3D50-C692-493D-8BB8-919F8D2616D3}"/>
              </a:ext>
            </a:extLst>
          </p:cNvPr>
          <p:cNvSpPr txBox="1"/>
          <p:nvPr/>
        </p:nvSpPr>
        <p:spPr>
          <a:xfrm>
            <a:off x="9728831" y="3666213"/>
            <a:ext cx="1761881" cy="28842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cs typeface="Arial" panose="020B0604020202020204" pitchFamily="34" charset="0"/>
              </a:rPr>
              <a:t>1 orange</a:t>
            </a:r>
            <a:endParaRPr lang="en-US" dirty="0">
              <a:effectLst/>
              <a:latin typeface="Arial" panose="020B0604020202020204" pitchFamily="34" charset="0"/>
              <a:ea typeface="MS Mincho" panose="02020609040205080304" pitchFamily="49" charset="-128"/>
              <a:cs typeface="Arial" panose="020B0604020202020204" pitchFamily="34" charset="0"/>
            </a:endParaRPr>
          </a:p>
        </p:txBody>
      </p:sp>
      <p:pic>
        <p:nvPicPr>
          <p:cNvPr id="31" name="Picture 30">
            <a:extLst>
              <a:ext uri="{FF2B5EF4-FFF2-40B4-BE49-F238E27FC236}">
                <a16:creationId xmlns:a16="http://schemas.microsoft.com/office/drawing/2014/main" id="{35C9732E-7A86-4C77-BCA7-C87F0408F05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20418" y="4957013"/>
            <a:ext cx="2090547" cy="912046"/>
          </a:xfrm>
          <a:prstGeom prst="rect">
            <a:avLst/>
          </a:prstGeom>
          <a:noFill/>
          <a:ln>
            <a:noFill/>
          </a:ln>
        </p:spPr>
      </p:pic>
      <p:sp>
        <p:nvSpPr>
          <p:cNvPr id="30" name="Text Box 37">
            <a:extLst>
              <a:ext uri="{FF2B5EF4-FFF2-40B4-BE49-F238E27FC236}">
                <a16:creationId xmlns:a16="http://schemas.microsoft.com/office/drawing/2014/main" id="{1366C483-D3E8-4DB4-9391-28DF5F6DD879}"/>
              </a:ext>
            </a:extLst>
          </p:cNvPr>
          <p:cNvSpPr txBox="1"/>
          <p:nvPr/>
        </p:nvSpPr>
        <p:spPr>
          <a:xfrm>
            <a:off x="2320417" y="5959674"/>
            <a:ext cx="2090548" cy="326876"/>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banana</a:t>
            </a:r>
            <a:endParaRPr lang="en-US" dirty="0">
              <a:effectLst/>
              <a:latin typeface="Times New Roman" panose="02020603050405020304" pitchFamily="18" charset="0"/>
              <a:ea typeface="MS Mincho" panose="02020609040205080304" pitchFamily="49" charset="-128"/>
            </a:endParaRPr>
          </a:p>
        </p:txBody>
      </p:sp>
      <p:pic>
        <p:nvPicPr>
          <p:cNvPr id="34" name="Picture 33">
            <a:extLst>
              <a:ext uri="{FF2B5EF4-FFF2-40B4-BE49-F238E27FC236}">
                <a16:creationId xmlns:a16="http://schemas.microsoft.com/office/drawing/2014/main" id="{1DEDAE7F-4E2E-4CE9-A323-CBA52775081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98345" y="4396397"/>
            <a:ext cx="1578137" cy="1895516"/>
          </a:xfrm>
          <a:prstGeom prst="rect">
            <a:avLst/>
          </a:prstGeom>
          <a:noFill/>
          <a:ln>
            <a:noFill/>
          </a:ln>
        </p:spPr>
      </p:pic>
      <p:sp>
        <p:nvSpPr>
          <p:cNvPr id="33" name="Text Box 43">
            <a:extLst>
              <a:ext uri="{FF2B5EF4-FFF2-40B4-BE49-F238E27FC236}">
                <a16:creationId xmlns:a16="http://schemas.microsoft.com/office/drawing/2014/main" id="{281CB36E-A401-4D31-967F-54B1B8865BB9}"/>
              </a:ext>
            </a:extLst>
          </p:cNvPr>
          <p:cNvSpPr txBox="1"/>
          <p:nvPr/>
        </p:nvSpPr>
        <p:spPr>
          <a:xfrm>
            <a:off x="5248451" y="6338162"/>
            <a:ext cx="1677925" cy="28842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pear</a:t>
            </a:r>
            <a:endParaRPr lang="en-US" dirty="0">
              <a:effectLst/>
              <a:latin typeface="Times New Roman" panose="02020603050405020304" pitchFamily="18" charset="0"/>
              <a:ea typeface="MS Mincho" panose="02020609040205080304" pitchFamily="49" charset="-128"/>
            </a:endParaRPr>
          </a:p>
        </p:txBody>
      </p:sp>
      <p:pic>
        <p:nvPicPr>
          <p:cNvPr id="37" name="Picture 36">
            <a:extLst>
              <a:ext uri="{FF2B5EF4-FFF2-40B4-BE49-F238E27FC236}">
                <a16:creationId xmlns:a16="http://schemas.microsoft.com/office/drawing/2014/main" id="{3E17FE13-0183-4730-A7C2-4AFA63E12B00}"/>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763862" y="4396397"/>
            <a:ext cx="1741156" cy="1890153"/>
          </a:xfrm>
          <a:prstGeom prst="rect">
            <a:avLst/>
          </a:prstGeom>
          <a:noFill/>
          <a:ln>
            <a:noFill/>
          </a:ln>
        </p:spPr>
      </p:pic>
      <p:sp>
        <p:nvSpPr>
          <p:cNvPr id="36" name="Text Box 26">
            <a:extLst>
              <a:ext uri="{FF2B5EF4-FFF2-40B4-BE49-F238E27FC236}">
                <a16:creationId xmlns:a16="http://schemas.microsoft.com/office/drawing/2014/main" id="{EBDCF380-0709-4043-9A15-4F155475291A}"/>
              </a:ext>
            </a:extLst>
          </p:cNvPr>
          <p:cNvSpPr txBox="1"/>
          <p:nvPr/>
        </p:nvSpPr>
        <p:spPr>
          <a:xfrm>
            <a:off x="7706134" y="6338162"/>
            <a:ext cx="1856613" cy="28842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apple</a:t>
            </a:r>
            <a:endParaRPr lang="en-US" dirty="0">
              <a:effectLst/>
              <a:latin typeface="Times New Roman" panose="02020603050405020304" pitchFamily="18" charset="0"/>
              <a:ea typeface="MS Mincho" panose="02020609040205080304" pitchFamily="49" charset="-128"/>
            </a:endParaRPr>
          </a:p>
        </p:txBody>
      </p:sp>
      <p:sp>
        <p:nvSpPr>
          <p:cNvPr id="13" name="Slide Number Placeholder 13">
            <a:extLst>
              <a:ext uri="{FF2B5EF4-FFF2-40B4-BE49-F238E27FC236}">
                <a16:creationId xmlns:a16="http://schemas.microsoft.com/office/drawing/2014/main" id="{C2454EB3-25C6-3D09-0A55-F6F589E45B2E}"/>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31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57942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9BBE1-45D6-BEAB-16AB-1F6438957C7D}"/>
              </a:ext>
            </a:extLst>
          </p:cNvPr>
          <p:cNvSpPr>
            <a:spLocks noGrp="1"/>
          </p:cNvSpPr>
          <p:nvPr>
            <p:ph type="title"/>
          </p:nvPr>
        </p:nvSpPr>
        <p:spPr>
          <a:xfrm>
            <a:off x="838200" y="570641"/>
            <a:ext cx="10515600" cy="5785709"/>
          </a:xfrm>
        </p:spPr>
        <p:txBody>
          <a:bodyPr>
            <a:normAutofit/>
          </a:bodyPr>
          <a:lstStyle/>
          <a:p>
            <a:pPr marL="0" indent="0" algn="ctr">
              <a:buNone/>
            </a:pPr>
            <a:r>
              <a:rPr lang="en-US" sz="4000" dirty="0">
                <a:solidFill>
                  <a:schemeClr val="tx1"/>
                </a:solidFill>
              </a:rPr>
              <a:t>As special agents, you will help the Rev It Up! Teen Bureau deal with snack attacks.</a:t>
            </a:r>
            <a:br>
              <a:rPr lang="en-US" sz="4000" dirty="0">
                <a:solidFill>
                  <a:schemeClr val="tx1"/>
                </a:solidFill>
              </a:rPr>
            </a:br>
            <a:br>
              <a:rPr lang="en-US" sz="4000" dirty="0">
                <a:solidFill>
                  <a:schemeClr val="tx1"/>
                </a:solidFill>
              </a:rPr>
            </a:br>
            <a:r>
              <a:rPr lang="en-US" sz="6000" dirty="0"/>
              <a:t>Mission:</a:t>
            </a:r>
            <a:br>
              <a:rPr lang="en-US" sz="5400" dirty="0"/>
            </a:br>
            <a:r>
              <a:rPr lang="en-US" sz="3600" b="0" dirty="0">
                <a:solidFill>
                  <a:schemeClr val="tx1"/>
                </a:solidFill>
              </a:rPr>
              <a:t>Create a </a:t>
            </a:r>
            <a:br>
              <a:rPr lang="en-US" sz="3600" dirty="0"/>
            </a:br>
            <a:r>
              <a:rPr lang="en-US" b="1" dirty="0">
                <a:solidFill>
                  <a:srgbClr val="0034A7"/>
                </a:solidFill>
              </a:rPr>
              <a:t>SNACK ATTACK SURVIVAL KIT</a:t>
            </a:r>
            <a:endParaRPr lang="en-US" dirty="0"/>
          </a:p>
        </p:txBody>
      </p:sp>
      <p:sp>
        <p:nvSpPr>
          <p:cNvPr id="4" name="Slide Number Placeholder 13">
            <a:extLst>
              <a:ext uri="{FF2B5EF4-FFF2-40B4-BE49-F238E27FC236}">
                <a16:creationId xmlns:a16="http://schemas.microsoft.com/office/drawing/2014/main" id="{75E02B33-70D6-69EA-89B1-AE7C8BEF4641}"/>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4</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3059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2" name="Title 1">
            <a:extLst>
              <a:ext uri="{FF2B5EF4-FFF2-40B4-BE49-F238E27FC236}">
                <a16:creationId xmlns:a16="http://schemas.microsoft.com/office/drawing/2014/main" id="{F0BC33E7-70BB-FBA8-F7FF-98B7E7D92376}"/>
              </a:ext>
            </a:extLst>
          </p:cNvPr>
          <p:cNvSpPr>
            <a:spLocks noGrp="1"/>
          </p:cNvSpPr>
          <p:nvPr>
            <p:ph type="title"/>
          </p:nvPr>
        </p:nvSpPr>
        <p:spPr>
          <a:xfrm>
            <a:off x="838200" y="976875"/>
            <a:ext cx="10515600" cy="669363"/>
          </a:xfrm>
        </p:spPr>
        <p:txBody>
          <a:bodyPr anchor="t">
            <a:normAutofit fontScale="90000"/>
          </a:bodyPr>
          <a:lstStyle/>
          <a:p>
            <a:r>
              <a:rPr lang="en-US" dirty="0"/>
              <a:t>Mission Conditions:</a:t>
            </a:r>
          </a:p>
        </p:txBody>
      </p:sp>
      <p:sp>
        <p:nvSpPr>
          <p:cNvPr id="3" name="Subtitle 2">
            <a:extLst>
              <a:ext uri="{FF2B5EF4-FFF2-40B4-BE49-F238E27FC236}">
                <a16:creationId xmlns:a16="http://schemas.microsoft.com/office/drawing/2014/main" id="{85CE9933-52AA-201A-CF81-E8E787FE72DE}"/>
              </a:ext>
            </a:extLst>
          </p:cNvPr>
          <p:cNvSpPr>
            <a:spLocks noGrp="1"/>
          </p:cNvSpPr>
          <p:nvPr>
            <p:ph idx="1"/>
          </p:nvPr>
        </p:nvSpPr>
        <p:spPr>
          <a:xfrm>
            <a:off x="838200" y="1825625"/>
            <a:ext cx="10515600" cy="4351338"/>
          </a:xfrm>
        </p:spPr>
        <p:txBody>
          <a:bodyPr>
            <a:noAutofit/>
          </a:bodyPr>
          <a:lstStyle/>
          <a:p>
            <a:r>
              <a:rPr lang="en-US" dirty="0"/>
              <a:t>30 seconds to answer</a:t>
            </a:r>
          </a:p>
          <a:p>
            <a:r>
              <a:rPr lang="en-US" dirty="0"/>
              <a:t>Choose the </a:t>
            </a:r>
            <a:r>
              <a:rPr lang="en-US" b="1" dirty="0">
                <a:solidFill>
                  <a:srgbClr val="0034A7"/>
                </a:solidFill>
              </a:rPr>
              <a:t>BEST ANSWERS:</a:t>
            </a:r>
            <a:r>
              <a:rPr lang="en-US" dirty="0"/>
              <a:t> there are clues in each case</a:t>
            </a:r>
          </a:p>
          <a:p>
            <a:r>
              <a:rPr lang="en-US" dirty="0"/>
              <a:t>Team Captain presents cards</a:t>
            </a:r>
          </a:p>
          <a:p>
            <a:r>
              <a:rPr lang="en-US" dirty="0"/>
              <a:t>Correct answer = 1 point </a:t>
            </a:r>
          </a:p>
          <a:p>
            <a:r>
              <a:rPr lang="en-US" dirty="0"/>
              <a:t>Incorrect answers = 0 points</a:t>
            </a:r>
          </a:p>
          <a:p>
            <a:r>
              <a:rPr lang="en-US" dirty="0"/>
              <a:t>Do not start until </a:t>
            </a:r>
            <a:r>
              <a:rPr lang="en-US" b="1" dirty="0">
                <a:solidFill>
                  <a:srgbClr val="0034A7"/>
                </a:solidFill>
              </a:rPr>
              <a:t>“GO”</a:t>
            </a:r>
          </a:p>
        </p:txBody>
      </p:sp>
      <p:sp>
        <p:nvSpPr>
          <p:cNvPr id="5" name="Slide Number Placeholder 13">
            <a:extLst>
              <a:ext uri="{FF2B5EF4-FFF2-40B4-BE49-F238E27FC236}">
                <a16:creationId xmlns:a16="http://schemas.microsoft.com/office/drawing/2014/main" id="{EF427131-5F8E-E051-A4BB-097DEC263C71}"/>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5</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8947703"/>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2" name="Title 1">
            <a:extLst>
              <a:ext uri="{FF2B5EF4-FFF2-40B4-BE49-F238E27FC236}">
                <a16:creationId xmlns:a16="http://schemas.microsoft.com/office/drawing/2014/main" id="{8D87852F-EC4B-78F6-EF32-738DEC56B468}"/>
              </a:ext>
            </a:extLst>
          </p:cNvPr>
          <p:cNvSpPr>
            <a:spLocks noGrp="1"/>
          </p:cNvSpPr>
          <p:nvPr>
            <p:ph type="title"/>
          </p:nvPr>
        </p:nvSpPr>
        <p:spPr>
          <a:xfrm>
            <a:off x="838200" y="952011"/>
            <a:ext cx="10515600" cy="625475"/>
          </a:xfrm>
        </p:spPr>
        <p:txBody>
          <a:bodyPr anchor="t">
            <a:normAutofit fontScale="90000"/>
          </a:bodyPr>
          <a:lstStyle/>
          <a:p>
            <a:r>
              <a:rPr lang="en-US" dirty="0"/>
              <a:t>Example: Case File #REVITUP-01: Hakeem</a:t>
            </a:r>
          </a:p>
        </p:txBody>
      </p:sp>
      <p:sp>
        <p:nvSpPr>
          <p:cNvPr id="3" name="Subtitle 2">
            <a:extLst>
              <a:ext uri="{FF2B5EF4-FFF2-40B4-BE49-F238E27FC236}">
                <a16:creationId xmlns:a16="http://schemas.microsoft.com/office/drawing/2014/main" id="{D14438FD-6D33-424E-095E-CA87C23B89C2}"/>
              </a:ext>
            </a:extLst>
          </p:cNvPr>
          <p:cNvSpPr>
            <a:spLocks noGrp="1"/>
          </p:cNvSpPr>
          <p:nvPr>
            <p:ph idx="1"/>
          </p:nvPr>
        </p:nvSpPr>
        <p:spPr>
          <a:xfrm>
            <a:off x="838200" y="1577486"/>
            <a:ext cx="10515600" cy="4599477"/>
          </a:xfrm>
        </p:spPr>
        <p:txBody>
          <a:bodyPr anchor="ctr">
            <a:normAutofit/>
          </a:bodyPr>
          <a:lstStyle/>
          <a:p>
            <a:pPr marL="0" indent="0" algn="ctr">
              <a:spcBef>
                <a:spcPts val="2800"/>
              </a:spcBef>
              <a:buNone/>
            </a:pPr>
            <a:r>
              <a:rPr lang="en-US" dirty="0"/>
              <a:t>Hakeem has 10 minutes before soccer practice. He’s feeling tired and he’s having a snack attack. </a:t>
            </a:r>
          </a:p>
          <a:p>
            <a:pPr marL="0" indent="0" algn="ctr">
              <a:spcBef>
                <a:spcPts val="2800"/>
              </a:spcBef>
              <a:buNone/>
            </a:pPr>
            <a:r>
              <a:rPr lang="en-US" dirty="0"/>
              <a:t>He needs to eat something small that won’t weigh him down. He also needs a snack that packs a punch of protein!</a:t>
            </a:r>
          </a:p>
          <a:p>
            <a:pPr marL="0" indent="0" algn="ctr">
              <a:spcBef>
                <a:spcPts val="2800"/>
              </a:spcBef>
              <a:buNone/>
            </a:pPr>
            <a:r>
              <a:rPr lang="en-US" sz="3600" b="1" dirty="0">
                <a:solidFill>
                  <a:srgbClr val="0034A7"/>
                </a:solidFill>
              </a:rPr>
              <a:t>What are the best snacks for Hakeem?</a:t>
            </a:r>
          </a:p>
        </p:txBody>
      </p:sp>
      <p:sp>
        <p:nvSpPr>
          <p:cNvPr id="5" name="Slide Number Placeholder 13">
            <a:extLst>
              <a:ext uri="{FF2B5EF4-FFF2-40B4-BE49-F238E27FC236}">
                <a16:creationId xmlns:a16="http://schemas.microsoft.com/office/drawing/2014/main" id="{217FE2D9-D43B-CB3C-CABE-3714A2C1B55D}"/>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6</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2136269"/>
      </p:ext>
    </p:extLst>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12" name="Title 11">
            <a:extLst>
              <a:ext uri="{FF2B5EF4-FFF2-40B4-BE49-F238E27FC236}">
                <a16:creationId xmlns:a16="http://schemas.microsoft.com/office/drawing/2014/main" id="{0FEF6838-A8C7-054D-F97A-9B52B8FE99F9}"/>
              </a:ext>
            </a:extLst>
          </p:cNvPr>
          <p:cNvSpPr>
            <a:spLocks noGrp="1"/>
          </p:cNvSpPr>
          <p:nvPr>
            <p:ph type="title"/>
          </p:nvPr>
        </p:nvSpPr>
        <p:spPr>
          <a:xfrm>
            <a:off x="838200" y="910631"/>
            <a:ext cx="10515600" cy="897890"/>
          </a:xfrm>
        </p:spPr>
        <p:txBody>
          <a:bodyPr>
            <a:normAutofit/>
          </a:bodyPr>
          <a:lstStyle/>
          <a:p>
            <a:r>
              <a:rPr lang="en-US" sz="3500" dirty="0"/>
              <a:t>Best Answers: </a:t>
            </a:r>
            <a:r>
              <a:rPr lang="en-US" sz="3500" dirty="0">
                <a:solidFill>
                  <a:schemeClr val="tx1"/>
                </a:solidFill>
              </a:rPr>
              <a:t>Case File #REVITUP-01: Hakeem</a:t>
            </a:r>
          </a:p>
        </p:txBody>
      </p:sp>
      <p:pic>
        <p:nvPicPr>
          <p:cNvPr id="20" name="Picture 19">
            <a:extLst>
              <a:ext uri="{FF2B5EF4-FFF2-40B4-BE49-F238E27FC236}">
                <a16:creationId xmlns:a16="http://schemas.microsoft.com/office/drawing/2014/main" id="{9DF182FF-5196-4C0D-AD53-CE35BACA4D1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8553" y="2571555"/>
            <a:ext cx="437073" cy="1674926"/>
          </a:xfrm>
          <a:prstGeom prst="rect">
            <a:avLst/>
          </a:prstGeom>
          <a:noFill/>
          <a:ln>
            <a:noFill/>
          </a:ln>
        </p:spPr>
      </p:pic>
      <p:sp>
        <p:nvSpPr>
          <p:cNvPr id="19" name="Text Box 3">
            <a:extLst>
              <a:ext uri="{FF2B5EF4-FFF2-40B4-BE49-F238E27FC236}">
                <a16:creationId xmlns:a16="http://schemas.microsoft.com/office/drawing/2014/main" id="{39FAE245-AE66-4791-9110-81835190CA9C}"/>
              </a:ext>
            </a:extLst>
          </p:cNvPr>
          <p:cNvSpPr txBox="1"/>
          <p:nvPr/>
        </p:nvSpPr>
        <p:spPr>
          <a:xfrm>
            <a:off x="490585" y="4321457"/>
            <a:ext cx="1613008" cy="822915"/>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packet of low-fat string cheese</a:t>
            </a:r>
            <a:endParaRPr lang="en-US" dirty="0">
              <a:effectLst/>
              <a:latin typeface="Times New Roman" panose="02020603050405020304" pitchFamily="18" charset="0"/>
              <a:ea typeface="MS Mincho" panose="02020609040205080304" pitchFamily="49" charset="-128"/>
            </a:endParaRPr>
          </a:p>
        </p:txBody>
      </p:sp>
      <p:pic>
        <p:nvPicPr>
          <p:cNvPr id="35" name="Picture 34">
            <a:extLst>
              <a:ext uri="{FF2B5EF4-FFF2-40B4-BE49-F238E27FC236}">
                <a16:creationId xmlns:a16="http://schemas.microsoft.com/office/drawing/2014/main" id="{06742662-6072-409A-86CC-0218E3B69D5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96883" y="2571555"/>
            <a:ext cx="1733509" cy="1674926"/>
          </a:xfrm>
          <a:prstGeom prst="rect">
            <a:avLst/>
          </a:prstGeom>
          <a:noFill/>
          <a:ln>
            <a:noFill/>
          </a:ln>
        </p:spPr>
      </p:pic>
      <p:sp>
        <p:nvSpPr>
          <p:cNvPr id="34" name="Text Box 1">
            <a:extLst>
              <a:ext uri="{FF2B5EF4-FFF2-40B4-BE49-F238E27FC236}">
                <a16:creationId xmlns:a16="http://schemas.microsoft.com/office/drawing/2014/main" id="{34A8ED11-1DE2-40D4-873D-FE13F62919FC}"/>
              </a:ext>
            </a:extLst>
          </p:cNvPr>
          <p:cNvSpPr txBox="1"/>
          <p:nvPr/>
        </p:nvSpPr>
        <p:spPr>
          <a:xfrm>
            <a:off x="2821108" y="4321457"/>
            <a:ext cx="1685059" cy="82291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mixed nuts</a:t>
            </a:r>
            <a:endParaRPr lang="en-US" dirty="0">
              <a:effectLst/>
              <a:latin typeface="Times New Roman" panose="02020603050405020304" pitchFamily="18" charset="0"/>
              <a:ea typeface="MS Mincho" panose="02020609040205080304" pitchFamily="49" charset="-128"/>
            </a:endParaRPr>
          </a:p>
        </p:txBody>
      </p:sp>
      <p:pic>
        <p:nvPicPr>
          <p:cNvPr id="26" name="Picture 25">
            <a:extLst>
              <a:ext uri="{FF2B5EF4-FFF2-40B4-BE49-F238E27FC236}">
                <a16:creationId xmlns:a16="http://schemas.microsoft.com/office/drawing/2014/main" id="{18E73F75-EB13-495A-AA29-87EB43D3FED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23682" y="2771527"/>
            <a:ext cx="1878660" cy="1351000"/>
          </a:xfrm>
          <a:prstGeom prst="rect">
            <a:avLst/>
          </a:prstGeom>
          <a:noFill/>
          <a:ln>
            <a:noFill/>
          </a:ln>
        </p:spPr>
      </p:pic>
      <p:sp>
        <p:nvSpPr>
          <p:cNvPr id="25" name="Text Box 11">
            <a:extLst>
              <a:ext uri="{FF2B5EF4-FFF2-40B4-BE49-F238E27FC236}">
                <a16:creationId xmlns:a16="http://schemas.microsoft.com/office/drawing/2014/main" id="{1B52325B-58F5-46D6-BA89-7559791F567A}"/>
              </a:ext>
            </a:extLst>
          </p:cNvPr>
          <p:cNvSpPr txBox="1"/>
          <p:nvPr/>
        </p:nvSpPr>
        <p:spPr>
          <a:xfrm>
            <a:off x="5223682" y="4246481"/>
            <a:ext cx="1878660" cy="897890"/>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Low-fat or fat-free yogurt, small container</a:t>
            </a:r>
            <a:endParaRPr lang="en-US" dirty="0">
              <a:effectLst/>
              <a:latin typeface="Times New Roman" panose="02020603050405020304" pitchFamily="18" charset="0"/>
              <a:ea typeface="MS Mincho" panose="02020609040205080304" pitchFamily="49" charset="-128"/>
            </a:endParaRPr>
          </a:p>
        </p:txBody>
      </p:sp>
      <p:pic>
        <p:nvPicPr>
          <p:cNvPr id="29" name="Picture 28">
            <a:extLst>
              <a:ext uri="{FF2B5EF4-FFF2-40B4-BE49-F238E27FC236}">
                <a16:creationId xmlns:a16="http://schemas.microsoft.com/office/drawing/2014/main" id="{A1843C03-0C06-4D09-8A3F-7A7F36231D9B}"/>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48355" y="2571555"/>
            <a:ext cx="593864" cy="1710722"/>
          </a:xfrm>
          <a:prstGeom prst="rect">
            <a:avLst/>
          </a:prstGeom>
          <a:noFill/>
          <a:ln>
            <a:noFill/>
          </a:ln>
        </p:spPr>
      </p:pic>
      <p:sp>
        <p:nvSpPr>
          <p:cNvPr id="28" name="Text Box 8">
            <a:extLst>
              <a:ext uri="{FF2B5EF4-FFF2-40B4-BE49-F238E27FC236}">
                <a16:creationId xmlns:a16="http://schemas.microsoft.com/office/drawing/2014/main" id="{40D3DD5F-9FC3-4B7A-A654-BBE21CC0D869}"/>
              </a:ext>
            </a:extLst>
          </p:cNvPr>
          <p:cNvSpPr txBox="1"/>
          <p:nvPr/>
        </p:nvSpPr>
        <p:spPr>
          <a:xfrm>
            <a:off x="7795632" y="4347384"/>
            <a:ext cx="1699310" cy="796987"/>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cup of low-fat chocolate milk</a:t>
            </a:r>
            <a:endParaRPr lang="en-US" dirty="0">
              <a:effectLst/>
              <a:latin typeface="Times New Roman" panose="02020603050405020304" pitchFamily="18" charset="0"/>
              <a:ea typeface="MS Mincho" panose="02020609040205080304" pitchFamily="49" charset="-128"/>
            </a:endParaRPr>
          </a:p>
        </p:txBody>
      </p:sp>
      <p:pic>
        <p:nvPicPr>
          <p:cNvPr id="32" name="Picture 31">
            <a:extLst>
              <a:ext uri="{FF2B5EF4-FFF2-40B4-BE49-F238E27FC236}">
                <a16:creationId xmlns:a16="http://schemas.microsoft.com/office/drawing/2014/main" id="{599EAF7B-3046-4298-8BF3-F2AC2D1C2B1F}"/>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188233" y="2571555"/>
            <a:ext cx="1248323" cy="1710721"/>
          </a:xfrm>
          <a:prstGeom prst="rect">
            <a:avLst/>
          </a:prstGeom>
          <a:noFill/>
          <a:ln>
            <a:noFill/>
          </a:ln>
        </p:spPr>
      </p:pic>
      <p:sp>
        <p:nvSpPr>
          <p:cNvPr id="31" name="Text Box 15">
            <a:extLst>
              <a:ext uri="{FF2B5EF4-FFF2-40B4-BE49-F238E27FC236}">
                <a16:creationId xmlns:a16="http://schemas.microsoft.com/office/drawing/2014/main" id="{AF6B5A5A-710F-4E42-9C9C-52C2250EAE69}"/>
              </a:ext>
            </a:extLst>
          </p:cNvPr>
          <p:cNvSpPr txBox="1"/>
          <p:nvPr/>
        </p:nvSpPr>
        <p:spPr>
          <a:xfrm>
            <a:off x="10188233" y="4347384"/>
            <a:ext cx="1248323" cy="699266"/>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hard boiled egg</a:t>
            </a:r>
            <a:endParaRPr lang="en-US" dirty="0">
              <a:effectLst/>
              <a:latin typeface="Times New Roman" panose="02020603050405020304" pitchFamily="18" charset="0"/>
              <a:ea typeface="MS Mincho" panose="02020609040205080304" pitchFamily="49" charset="-128"/>
            </a:endParaRPr>
          </a:p>
        </p:txBody>
      </p:sp>
      <p:sp>
        <p:nvSpPr>
          <p:cNvPr id="10" name="Slide Number Placeholder 13">
            <a:extLst>
              <a:ext uri="{FF2B5EF4-FFF2-40B4-BE49-F238E27FC236}">
                <a16:creationId xmlns:a16="http://schemas.microsoft.com/office/drawing/2014/main" id="{EEA3C604-CD7A-2FA1-77D9-7A56DEDB47AB}"/>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7</a:t>
            </a:fld>
            <a:endParaRPr lang="en-US" dirty="0">
              <a:latin typeface="Arial" panose="020B0604020202020204" pitchFamily="34" charset="0"/>
              <a:cs typeface="Arial" panose="020B0604020202020204" pitchFamily="34" charset="0"/>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B3359D-103B-9A6B-4C49-D42699B01ED9}"/>
              </a:ext>
            </a:extLst>
          </p:cNvPr>
          <p:cNvSpPr>
            <a:spLocks noGrp="1"/>
          </p:cNvSpPr>
          <p:nvPr>
            <p:ph type="title"/>
          </p:nvPr>
        </p:nvSpPr>
        <p:spPr>
          <a:xfrm>
            <a:off x="838200" y="976313"/>
            <a:ext cx="10515600" cy="669925"/>
          </a:xfrm>
        </p:spPr>
        <p:txBody>
          <a:bodyPr lIns="0" tIns="0" rIns="0" bIns="0" anchor="t">
            <a:normAutofit/>
          </a:bodyPr>
          <a:lstStyle/>
          <a:p>
            <a:r>
              <a:rPr lang="en-US" dirty="0"/>
              <a:t>Case File #REVITUP-02: Omar</a:t>
            </a:r>
          </a:p>
        </p:txBody>
      </p:sp>
      <p:sp>
        <p:nvSpPr>
          <p:cNvPr id="5" name="Subtitle 4">
            <a:extLst>
              <a:ext uri="{FF2B5EF4-FFF2-40B4-BE49-F238E27FC236}">
                <a16:creationId xmlns:a16="http://schemas.microsoft.com/office/drawing/2014/main" id="{5138D0C3-9261-EE48-F483-D13FD679EE57}"/>
              </a:ext>
            </a:extLst>
          </p:cNvPr>
          <p:cNvSpPr>
            <a:spLocks noGrp="1"/>
          </p:cNvSpPr>
          <p:nvPr>
            <p:ph idx="1"/>
          </p:nvPr>
        </p:nvSpPr>
        <p:spPr>
          <a:xfrm>
            <a:off x="838200" y="1478165"/>
            <a:ext cx="10515600" cy="4698798"/>
          </a:xfrm>
        </p:spPr>
        <p:txBody>
          <a:bodyPr lIns="0" tIns="0" rIns="0" bIns="0" anchor="ctr">
            <a:noAutofit/>
          </a:bodyPr>
          <a:lstStyle/>
          <a:p>
            <a:pPr marL="0" indent="0" algn="ctr">
              <a:buNone/>
            </a:pPr>
            <a:r>
              <a:rPr lang="en-US" dirty="0"/>
              <a:t>Omar is craving something salty and crunchy. He usually chooses regular potato chips, but he wants to swap them for another crunchy snack that is lower in fat.</a:t>
            </a:r>
          </a:p>
          <a:p>
            <a:pPr marL="0" indent="0" algn="ctr">
              <a:buNone/>
            </a:pPr>
            <a:endParaRPr lang="en-US" dirty="0"/>
          </a:p>
          <a:p>
            <a:pPr marL="0" indent="0" algn="ctr">
              <a:buNone/>
            </a:pPr>
            <a:r>
              <a:rPr lang="en-US" sz="3600" b="1" dirty="0">
                <a:solidFill>
                  <a:srgbClr val="0034A7"/>
                </a:solidFill>
              </a:rPr>
              <a:t>What are the best snacks for Omar?</a:t>
            </a:r>
          </a:p>
        </p:txBody>
      </p:sp>
      <p:sp>
        <p:nvSpPr>
          <p:cNvPr id="3" name="Slide Number Placeholder 13">
            <a:extLst>
              <a:ext uri="{FF2B5EF4-FFF2-40B4-BE49-F238E27FC236}">
                <a16:creationId xmlns:a16="http://schemas.microsoft.com/office/drawing/2014/main" id="{4826A3C0-E63C-8B81-AE95-396C3676E810}"/>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8</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9629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2A72FF3-A907-C914-8AA1-BC2CF9B3F8B2}"/>
              </a:ext>
            </a:extLst>
          </p:cNvPr>
          <p:cNvSpPr>
            <a:spLocks noGrp="1"/>
          </p:cNvSpPr>
          <p:nvPr>
            <p:ph type="title"/>
          </p:nvPr>
        </p:nvSpPr>
        <p:spPr>
          <a:xfrm>
            <a:off x="838200" y="873385"/>
            <a:ext cx="10515600" cy="669363"/>
          </a:xfrm>
        </p:spPr>
        <p:txBody>
          <a:bodyPr>
            <a:normAutofit fontScale="90000"/>
          </a:bodyPr>
          <a:lstStyle/>
          <a:p>
            <a:r>
              <a:rPr lang="en-US" dirty="0"/>
              <a:t>Best Answers:</a:t>
            </a:r>
            <a:r>
              <a:rPr lang="en-US" dirty="0">
                <a:solidFill>
                  <a:schemeClr val="tx1"/>
                </a:solidFill>
              </a:rPr>
              <a:t> #REVITUP-02: Omar</a:t>
            </a:r>
          </a:p>
        </p:txBody>
      </p:sp>
      <p:pic>
        <p:nvPicPr>
          <p:cNvPr id="20" name="Picture 19">
            <a:extLst>
              <a:ext uri="{FF2B5EF4-FFF2-40B4-BE49-F238E27FC236}">
                <a16:creationId xmlns:a16="http://schemas.microsoft.com/office/drawing/2014/main" id="{2AC7A8E3-2995-42DA-9BC9-E98DB019418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955" y="1916502"/>
            <a:ext cx="1862622" cy="1799676"/>
          </a:xfrm>
          <a:prstGeom prst="rect">
            <a:avLst/>
          </a:prstGeom>
          <a:noFill/>
          <a:ln>
            <a:noFill/>
          </a:ln>
        </p:spPr>
      </p:pic>
      <p:sp>
        <p:nvSpPr>
          <p:cNvPr id="19" name="Text Box 1">
            <a:extLst>
              <a:ext uri="{FF2B5EF4-FFF2-40B4-BE49-F238E27FC236}">
                <a16:creationId xmlns:a16="http://schemas.microsoft.com/office/drawing/2014/main" id="{C33C22E6-8070-4E34-8B3E-798D447F6F87}"/>
              </a:ext>
            </a:extLst>
          </p:cNvPr>
          <p:cNvSpPr txBox="1"/>
          <p:nvPr/>
        </p:nvSpPr>
        <p:spPr>
          <a:xfrm>
            <a:off x="413955" y="3787036"/>
            <a:ext cx="1862622" cy="608393"/>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mixed nuts</a:t>
            </a:r>
            <a:endParaRPr lang="en-US" dirty="0">
              <a:effectLst/>
              <a:latin typeface="Times New Roman" panose="02020603050405020304" pitchFamily="18" charset="0"/>
              <a:ea typeface="MS Mincho" panose="02020609040205080304" pitchFamily="49" charset="-128"/>
            </a:endParaRPr>
          </a:p>
        </p:txBody>
      </p:sp>
      <p:pic>
        <p:nvPicPr>
          <p:cNvPr id="23" name="Picture 22">
            <a:extLst>
              <a:ext uri="{FF2B5EF4-FFF2-40B4-BE49-F238E27FC236}">
                <a16:creationId xmlns:a16="http://schemas.microsoft.com/office/drawing/2014/main" id="{D90D8B8D-286C-4847-9391-AD91B2DD539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72419" y="1916540"/>
            <a:ext cx="1886581" cy="1799637"/>
          </a:xfrm>
          <a:prstGeom prst="rect">
            <a:avLst/>
          </a:prstGeom>
          <a:noFill/>
          <a:ln>
            <a:noFill/>
          </a:ln>
        </p:spPr>
      </p:pic>
      <p:sp>
        <p:nvSpPr>
          <p:cNvPr id="22" name="Text Box 16">
            <a:extLst>
              <a:ext uri="{FF2B5EF4-FFF2-40B4-BE49-F238E27FC236}">
                <a16:creationId xmlns:a16="http://schemas.microsoft.com/office/drawing/2014/main" id="{FB236042-95AA-4E20-A45E-A16660D6DA90}"/>
              </a:ext>
            </a:extLst>
          </p:cNvPr>
          <p:cNvSpPr txBox="1"/>
          <p:nvPr/>
        </p:nvSpPr>
        <p:spPr>
          <a:xfrm>
            <a:off x="4972420" y="3787075"/>
            <a:ext cx="1866742" cy="60835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whole wheat crackers</a:t>
            </a:r>
            <a:endParaRPr lang="en-US" dirty="0">
              <a:effectLst/>
              <a:latin typeface="Times New Roman" panose="02020603050405020304" pitchFamily="18" charset="0"/>
              <a:ea typeface="MS Mincho" panose="02020609040205080304" pitchFamily="49" charset="-128"/>
            </a:endParaRPr>
          </a:p>
        </p:txBody>
      </p:sp>
      <p:pic>
        <p:nvPicPr>
          <p:cNvPr id="26" name="Picture 25">
            <a:extLst>
              <a:ext uri="{FF2B5EF4-FFF2-40B4-BE49-F238E27FC236}">
                <a16:creationId xmlns:a16="http://schemas.microsoft.com/office/drawing/2014/main" id="{80D0D5F2-8614-4D96-ADA2-A259D00EEA6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61190" y="1916502"/>
            <a:ext cx="2212240" cy="1799637"/>
          </a:xfrm>
          <a:prstGeom prst="rect">
            <a:avLst/>
          </a:prstGeom>
          <a:noFill/>
          <a:ln>
            <a:noFill/>
          </a:ln>
        </p:spPr>
      </p:pic>
      <p:sp>
        <p:nvSpPr>
          <p:cNvPr id="25" name="Text Box 20">
            <a:extLst>
              <a:ext uri="{FF2B5EF4-FFF2-40B4-BE49-F238E27FC236}">
                <a16:creationId xmlns:a16="http://schemas.microsoft.com/office/drawing/2014/main" id="{051BAC7B-8B73-404F-BB7A-EC2F396173C9}"/>
              </a:ext>
            </a:extLst>
          </p:cNvPr>
          <p:cNvSpPr txBox="1"/>
          <p:nvPr/>
        </p:nvSpPr>
        <p:spPr>
          <a:xfrm>
            <a:off x="9554841" y="3787037"/>
            <a:ext cx="2195323" cy="854557"/>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unbuttered, salted popcorn</a:t>
            </a:r>
            <a:endParaRPr lang="en-US" dirty="0">
              <a:effectLst/>
              <a:latin typeface="Times New Roman" panose="02020603050405020304" pitchFamily="18" charset="0"/>
              <a:ea typeface="MS Mincho" panose="02020609040205080304" pitchFamily="49" charset="-128"/>
            </a:endParaRPr>
          </a:p>
          <a:p>
            <a:pPr marL="0" marR="0" algn="ctr">
              <a:spcBef>
                <a:spcPts val="0"/>
              </a:spcBef>
              <a:spcAft>
                <a:spcPts val="0"/>
              </a:spcAft>
            </a:pPr>
            <a:r>
              <a:rPr lang="en-US" sz="2800" dirty="0">
                <a:effectLst/>
                <a:latin typeface="Times New Roman" panose="02020603050405020304" pitchFamily="18" charset="0"/>
                <a:ea typeface="MS Mincho" panose="02020609040205080304" pitchFamily="49" charset="-128"/>
              </a:rPr>
              <a:t> </a:t>
            </a:r>
            <a:endParaRPr lang="en-US" sz="1000" dirty="0">
              <a:effectLst/>
              <a:latin typeface="Times New Roman" panose="02020603050405020304" pitchFamily="18" charset="0"/>
              <a:ea typeface="MS Mincho" panose="02020609040205080304" pitchFamily="49" charset="-128"/>
            </a:endParaRPr>
          </a:p>
        </p:txBody>
      </p:sp>
      <p:pic>
        <p:nvPicPr>
          <p:cNvPr id="29" name="Picture 28">
            <a:extLst>
              <a:ext uri="{FF2B5EF4-FFF2-40B4-BE49-F238E27FC236}">
                <a16:creationId xmlns:a16="http://schemas.microsoft.com/office/drawing/2014/main" id="{654C1A80-B2B7-4E8B-8264-C8BD1C17436D}"/>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693187" y="3920168"/>
            <a:ext cx="1862622" cy="1803751"/>
          </a:xfrm>
          <a:prstGeom prst="rect">
            <a:avLst/>
          </a:prstGeom>
          <a:noFill/>
          <a:ln>
            <a:noFill/>
          </a:ln>
        </p:spPr>
      </p:pic>
      <p:sp>
        <p:nvSpPr>
          <p:cNvPr id="28" name="Text Box 21">
            <a:extLst>
              <a:ext uri="{FF2B5EF4-FFF2-40B4-BE49-F238E27FC236}">
                <a16:creationId xmlns:a16="http://schemas.microsoft.com/office/drawing/2014/main" id="{1767B314-9A2C-4031-BB23-317108252B79}"/>
              </a:ext>
            </a:extLst>
          </p:cNvPr>
          <p:cNvSpPr txBox="1"/>
          <p:nvPr/>
        </p:nvSpPr>
        <p:spPr>
          <a:xfrm>
            <a:off x="2595147" y="5842389"/>
            <a:ext cx="2058702" cy="513961"/>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handful of salted sunflower seeds</a:t>
            </a:r>
            <a:endParaRPr lang="en-US" dirty="0">
              <a:effectLst/>
              <a:latin typeface="Times New Roman" panose="02020603050405020304" pitchFamily="18" charset="0"/>
              <a:ea typeface="MS Mincho" panose="02020609040205080304" pitchFamily="49" charset="-128"/>
            </a:endParaRPr>
          </a:p>
        </p:txBody>
      </p:sp>
      <p:pic>
        <p:nvPicPr>
          <p:cNvPr id="32" name="Picture 31">
            <a:extLst>
              <a:ext uri="{FF2B5EF4-FFF2-40B4-BE49-F238E27FC236}">
                <a16:creationId xmlns:a16="http://schemas.microsoft.com/office/drawing/2014/main" id="{842EE486-3F02-43D0-8BA0-9967B4FBD105}"/>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85356" y="3920168"/>
            <a:ext cx="2223290" cy="1799636"/>
          </a:xfrm>
          <a:prstGeom prst="rect">
            <a:avLst/>
          </a:prstGeom>
          <a:noFill/>
          <a:ln>
            <a:noFill/>
          </a:ln>
        </p:spPr>
      </p:pic>
      <p:sp>
        <p:nvSpPr>
          <p:cNvPr id="31" name="Text Box 25">
            <a:extLst>
              <a:ext uri="{FF2B5EF4-FFF2-40B4-BE49-F238E27FC236}">
                <a16:creationId xmlns:a16="http://schemas.microsoft.com/office/drawing/2014/main" id="{120E7C43-9D5F-47AB-AC62-E43621EDD094}"/>
              </a:ext>
            </a:extLst>
          </p:cNvPr>
          <p:cNvSpPr txBox="1"/>
          <p:nvPr/>
        </p:nvSpPr>
        <p:spPr>
          <a:xfrm>
            <a:off x="7151999" y="5797950"/>
            <a:ext cx="2090005" cy="608354"/>
          </a:xfrm>
          <a:prstGeom prst="rect">
            <a:avLst/>
          </a:prstGeom>
          <a:noFill/>
        </p:spPr>
        <p:txBody>
          <a:bodyPr wrap="square" lIns="0" tIns="0" rIns="0" bIns="0" rtlCol="0">
            <a:noAutofit/>
          </a:bodyPr>
          <a:lstStyle/>
          <a:p>
            <a:pPr marL="0" marR="0" algn="ctr">
              <a:spcBef>
                <a:spcPts val="0"/>
              </a:spcBef>
              <a:spcAft>
                <a:spcPts val="0"/>
              </a:spcAft>
            </a:pPr>
            <a:r>
              <a:rPr lang="en-US" b="1" dirty="0">
                <a:solidFill>
                  <a:srgbClr val="000000"/>
                </a:solidFill>
                <a:effectLst/>
                <a:latin typeface="Arial" panose="020B0604020202020204" pitchFamily="34" charset="0"/>
                <a:ea typeface="Arial" panose="020B0604020202020204" pitchFamily="34" charset="0"/>
              </a:rPr>
              <a:t>1 small bag of baked chips</a:t>
            </a:r>
            <a:r>
              <a:rPr lang="en-US" dirty="0">
                <a:effectLst/>
                <a:latin typeface="Times New Roman" panose="02020603050405020304" pitchFamily="18" charset="0"/>
                <a:ea typeface="MS Mincho" panose="02020609040205080304" pitchFamily="49" charset="-128"/>
              </a:rPr>
              <a:t> </a:t>
            </a:r>
          </a:p>
        </p:txBody>
      </p:sp>
      <p:sp>
        <p:nvSpPr>
          <p:cNvPr id="8" name="Slide Number Placeholder 13">
            <a:extLst>
              <a:ext uri="{FF2B5EF4-FFF2-40B4-BE49-F238E27FC236}">
                <a16:creationId xmlns:a16="http://schemas.microsoft.com/office/drawing/2014/main" id="{2749164E-B3B6-A2EA-31B4-AEC9EA2F2BC7}"/>
              </a:ext>
            </a:extLst>
          </p:cNvPr>
          <p:cNvSpPr>
            <a:spLocks noGrp="1"/>
          </p:cNvSpPr>
          <p:nvPr>
            <p:ph type="sldNum" sz="quarter" idx="12"/>
          </p:nvPr>
        </p:nvSpPr>
        <p:spPr>
          <a:xfrm>
            <a:off x="8610600" y="6356350"/>
            <a:ext cx="2743200" cy="365125"/>
          </a:xfrm>
        </p:spPr>
        <p:txBody>
          <a:bodyPr/>
          <a:lstStyle/>
          <a:p>
            <a:r>
              <a:rPr lang="en-US" dirty="0">
                <a:latin typeface="Arial" panose="020B0604020202020204" pitchFamily="34" charset="0"/>
                <a:cs typeface="Arial" panose="020B0604020202020204" pitchFamily="34" charset="0"/>
              </a:rPr>
              <a:t>Rev It Up – </a:t>
            </a:r>
            <a:fld id="{FAE8E2B3-5137-4643-A425-A42DF21A06C6}" type="slidenum">
              <a:rPr lang="en-US" smtClean="0">
                <a:latin typeface="Arial" panose="020B0604020202020204" pitchFamily="34" charset="0"/>
                <a:cs typeface="Arial" panose="020B0604020202020204" pitchFamily="34" charset="0"/>
              </a:rPr>
              <a:pPr/>
              <a:t>9</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50418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77EEBFDE2ACB640BD48191D055CB736" ma:contentTypeVersion="12" ma:contentTypeDescription="Create a new document." ma:contentTypeScope="" ma:versionID="636a4f6b143f9ce47b5e91f464bac6cc">
  <xsd:schema xmlns:xsd="http://www.w3.org/2001/XMLSchema" xmlns:xs="http://www.w3.org/2001/XMLSchema" xmlns:p="http://schemas.microsoft.com/office/2006/metadata/properties" xmlns:ns2="20b61137-d890-4967-8a0b-c5694ce450b9" xmlns:ns3="7b963326-7f8f-4710-b917-d58fc4d12621" targetNamespace="http://schemas.microsoft.com/office/2006/metadata/properties" ma:root="true" ma:fieldsID="2636c70942579ff028b9ec2f3a669b72" ns2:_="" ns3:_="">
    <xsd:import namespace="20b61137-d890-4967-8a0b-c5694ce450b9"/>
    <xsd:import namespace="7b963326-7f8f-4710-b917-d58fc4d126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b61137-d890-4967-8a0b-c5694ce450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963326-7f8f-4710-b917-d58fc4d1262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C576D5-953C-4635-97E4-DAA0C2994855}">
  <ds:schemaRefs>
    <ds:schemaRef ds:uri="http://schemas.microsoft.com/office/infopath/2007/PartnerControls"/>
    <ds:schemaRef ds:uri="7b963326-7f8f-4710-b917-d58fc4d12621"/>
    <ds:schemaRef ds:uri="http://schemas.microsoft.com/office/2006/documentManagement/types"/>
    <ds:schemaRef ds:uri="http://purl.org/dc/dcmitype/"/>
    <ds:schemaRef ds:uri="http://www.w3.org/XML/1998/namespace"/>
    <ds:schemaRef ds:uri="20b61137-d890-4967-8a0b-c5694ce450b9"/>
    <ds:schemaRef ds:uri="http://schemas.openxmlformats.org/package/2006/metadata/core-properties"/>
    <ds:schemaRef ds:uri="http://schemas.microsoft.com/office/2006/metadata/properties"/>
    <ds:schemaRef ds:uri="http://purl.org/dc/terms/"/>
    <ds:schemaRef ds:uri="http://purl.org/dc/elements/1.1/"/>
  </ds:schemaRefs>
</ds:datastoreItem>
</file>

<file path=customXml/itemProps2.xml><?xml version="1.0" encoding="utf-8"?>
<ds:datastoreItem xmlns:ds="http://schemas.openxmlformats.org/officeDocument/2006/customXml" ds:itemID="{461046CD-E329-4B39-82B3-E2FAE5CD1DC1}">
  <ds:schemaRefs>
    <ds:schemaRef ds:uri="http://schemas.microsoft.com/sharepoint/v3/contenttype/forms"/>
  </ds:schemaRefs>
</ds:datastoreItem>
</file>

<file path=customXml/itemProps3.xml><?xml version="1.0" encoding="utf-8"?>
<ds:datastoreItem xmlns:ds="http://schemas.openxmlformats.org/officeDocument/2006/customXml" ds:itemID="{48138182-A89B-4482-B22B-A0FF544E5C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b61137-d890-4967-8a0b-c5694ce450b9"/>
    <ds:schemaRef ds:uri="7b963326-7f8f-4710-b917-d58fc4d126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791</TotalTime>
  <Words>1728</Words>
  <Application>Microsoft Macintosh PowerPoint</Application>
  <PresentationFormat>Widescreen</PresentationFormat>
  <Paragraphs>207</Paragraphs>
  <Slides>31</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Calibri Light</vt:lpstr>
      <vt:lpstr>Cambria</vt:lpstr>
      <vt:lpstr>NimbusSanLig</vt:lpstr>
      <vt:lpstr>Times New Roman</vt:lpstr>
      <vt:lpstr>Office Theme</vt:lpstr>
      <vt:lpstr>Mission Possible!</vt:lpstr>
      <vt:lpstr>What is a Snack Attack?</vt:lpstr>
      <vt:lpstr>As special agents, you will help the Rev It Up! Teen Bureau deal with snack attacks.  Mission: Help teens make healthy Snack Attack choices.</vt:lpstr>
      <vt:lpstr>As special agents, you will help the Rev It Up! Teen Bureau deal with snack attacks.  Mission: Create a  SNACK ATTACK SURVIVAL KIT</vt:lpstr>
      <vt:lpstr>Mission Conditions:</vt:lpstr>
      <vt:lpstr>Example: Case File #REVITUP-01: Hakeem</vt:lpstr>
      <vt:lpstr>Best Answers: Case File #REVITUP-01: Hakeem</vt:lpstr>
      <vt:lpstr>Case File #REVITUP-02: Omar</vt:lpstr>
      <vt:lpstr>Best Answers: #REVITUP-02: Omar</vt:lpstr>
      <vt:lpstr>Case File #REVITUP-03: Carlos</vt:lpstr>
      <vt:lpstr>Best Answers: #REVITUP-03: Carlos</vt:lpstr>
      <vt:lpstr>Case File #REVITUP-04: Stephanie</vt:lpstr>
      <vt:lpstr>Best Answers: #REVITUP-04: Stephanie</vt:lpstr>
      <vt:lpstr>Case File #REVITUP-05: Dejah</vt:lpstr>
      <vt:lpstr>Best Answers: #REVITUP-05: Dejah</vt:lpstr>
      <vt:lpstr>Case File #REVITUP-06: Keke</vt:lpstr>
      <vt:lpstr>Best Answers: #REVITUP-06: Keke</vt:lpstr>
      <vt:lpstr>Case File #REVITUP-07: Harper</vt:lpstr>
      <vt:lpstr>Best Answers: #REVITUP-07: Harper</vt:lpstr>
      <vt:lpstr>Case File #REVITUP-08: Marina</vt:lpstr>
      <vt:lpstr>Best Answers: #REVITUP-08: Marina</vt:lpstr>
      <vt:lpstr>Best Answers: #REVITUP-08: Marina, continued</vt:lpstr>
      <vt:lpstr>Case File #REVITUP-09: Emma</vt:lpstr>
      <vt:lpstr>Best Answers: #REVITUP-09: Emma</vt:lpstr>
      <vt:lpstr>Case File #REVITUP-10: Maya</vt:lpstr>
      <vt:lpstr>Best Answers: #REVITUP-10: Maya</vt:lpstr>
      <vt:lpstr>Case File #REVITUP-11: Ramon</vt:lpstr>
      <vt:lpstr>Best Answers: #REVITUP-11: Ramon</vt:lpstr>
      <vt:lpstr>Case File #REVITUP-12: Christa</vt:lpstr>
      <vt:lpstr>Best Answers: #REVITUP-12: Christa</vt:lpstr>
      <vt:lpstr>Best Answers: #REVITUP-12: Christa,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Geb Bastian</dc:creator>
  <cp:lastModifiedBy>Cartney, Shelly</cp:lastModifiedBy>
  <cp:revision>38</cp:revision>
  <dcterms:created xsi:type="dcterms:W3CDTF">2019-07-12T16:39:36Z</dcterms:created>
  <dcterms:modified xsi:type="dcterms:W3CDTF">2024-04-08T16:16:47Z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0x010100277EEBFDE2ACB640BD48191D055CB736</vt:lpwstr>
  </property>
</Properties>
</file>