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7"/>
  </p:notesMasterIdLst>
  <p:sldIdLst>
    <p:sldId id="256" r:id="rId5"/>
    <p:sldId id="257" r:id="rId6"/>
    <p:sldId id="258" r:id="rId7"/>
    <p:sldId id="259" r:id="rId8"/>
    <p:sldId id="260" r:id="rId9"/>
    <p:sldId id="286" r:id="rId10"/>
    <p:sldId id="287" r:id="rId11"/>
    <p:sldId id="288" r:id="rId12"/>
    <p:sldId id="289" r:id="rId13"/>
    <p:sldId id="290" r:id="rId14"/>
    <p:sldId id="291" r:id="rId15"/>
    <p:sldId id="292" r:id="rId16"/>
    <p:sldId id="293" r:id="rId17"/>
    <p:sldId id="294" r:id="rId18"/>
    <p:sldId id="295" r:id="rId19"/>
    <p:sldId id="266" r:id="rId20"/>
    <p:sldId id="284" r:id="rId21"/>
    <p:sldId id="285" r:id="rId22"/>
    <p:sldId id="277" r:id="rId23"/>
    <p:sldId id="278" r:id="rId24"/>
    <p:sldId id="279" r:id="rId25"/>
    <p:sldId id="28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340"/>
    <a:srgbClr val="5F6A6D"/>
    <a:srgbClr val="0034A7"/>
    <a:srgbClr val="333333"/>
    <a:srgbClr val="FFABE9"/>
    <a:srgbClr val="88329C"/>
    <a:srgbClr val="6D287B"/>
    <a:srgbClr val="FFCC0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26" autoAdjust="0"/>
    <p:restoredTop sz="86518" autoAdjust="0"/>
  </p:normalViewPr>
  <p:slideViewPr>
    <p:cSldViewPr snapToGrid="0" snapToObjects="1">
      <p:cViewPr varScale="1">
        <p:scale>
          <a:sx n="160" d="100"/>
          <a:sy n="160" d="100"/>
        </p:scale>
        <p:origin x="184" y="4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7619F6-5E3A-D14E-BCF5-1EA63C03FEF1}" type="datetimeFigureOut">
              <a:rPr lang="en-US" smtClean="0"/>
              <a:t>4/8/24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C40171-0911-704C-8FA1-89F37EBC7EB9}" type="slidenum">
              <a:rPr lang="en-US" smtClean="0"/>
              <a:t>‹#›</a:t>
            </a:fld>
            <a:endParaRPr lang="en-US"/>
          </a:p>
        </p:txBody>
      </p:sp>
    </p:spTree>
    <p:extLst>
      <p:ext uri="{BB962C8B-B14F-4D97-AF65-F5344CB8AC3E}">
        <p14:creationId xmlns:p14="http://schemas.microsoft.com/office/powerpoint/2010/main" val="9924096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C40171-0911-704C-8FA1-89F37EBC7EB9}" type="slidenum">
              <a:rPr lang="en-US" smtClean="0"/>
              <a:t>1</a:t>
            </a:fld>
            <a:endParaRPr lang="en-US"/>
          </a:p>
        </p:txBody>
      </p:sp>
    </p:spTree>
    <p:extLst>
      <p:ext uri="{BB962C8B-B14F-4D97-AF65-F5344CB8AC3E}">
        <p14:creationId xmlns:p14="http://schemas.microsoft.com/office/powerpoint/2010/main" val="3675271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Over the</a:t>
            </a:r>
            <a:r>
              <a:rPr lang="en-US" baseline="0" dirty="0"/>
              <a:t> last few decades people have become more obese.  One of the big reasons why:  portion sizes of foods have increased over the last 20 years</a:t>
            </a:r>
          </a:p>
          <a:p>
            <a:endParaRPr lang="en-US" dirty="0"/>
          </a:p>
        </p:txBody>
      </p:sp>
      <p:sp>
        <p:nvSpPr>
          <p:cNvPr id="4" name="Slide Number Placeholder 3"/>
          <p:cNvSpPr>
            <a:spLocks noGrp="1"/>
          </p:cNvSpPr>
          <p:nvPr>
            <p:ph type="sldNum" sz="quarter" idx="10"/>
          </p:nvPr>
        </p:nvSpPr>
        <p:spPr/>
        <p:txBody>
          <a:bodyPr/>
          <a:lstStyle/>
          <a:p>
            <a:fld id="{D4C40171-0911-704C-8FA1-89F37EBC7EB9}" type="slidenum">
              <a:rPr lang="en-US" smtClean="0"/>
              <a:t>5</a:t>
            </a:fld>
            <a:endParaRPr lang="en-US"/>
          </a:p>
        </p:txBody>
      </p:sp>
    </p:spTree>
    <p:extLst>
      <p:ext uri="{BB962C8B-B14F-4D97-AF65-F5344CB8AC3E}">
        <p14:creationId xmlns:p14="http://schemas.microsoft.com/office/powerpoint/2010/main" val="402175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C40171-0911-704C-8FA1-89F37EBC7EB9}" type="slidenum">
              <a:rPr lang="en-US" smtClean="0"/>
              <a:t>12</a:t>
            </a:fld>
            <a:endParaRPr lang="en-US"/>
          </a:p>
        </p:txBody>
      </p:sp>
    </p:spTree>
    <p:extLst>
      <p:ext uri="{BB962C8B-B14F-4D97-AF65-F5344CB8AC3E}">
        <p14:creationId xmlns:p14="http://schemas.microsoft.com/office/powerpoint/2010/main" val="10878863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D4AB4BC-EFF0-AA63-253F-D97AC0DBE5F8}"/>
              </a:ext>
            </a:extLst>
          </p:cNvPr>
          <p:cNvGrpSpPr/>
          <p:nvPr userDrawn="1"/>
        </p:nvGrpSpPr>
        <p:grpSpPr>
          <a:xfrm>
            <a:off x="-91439" y="588152"/>
            <a:ext cx="12573000" cy="203479"/>
            <a:chOff x="2407701" y="586315"/>
            <a:chExt cx="9784299" cy="203479"/>
          </a:xfrm>
        </p:grpSpPr>
        <p:cxnSp>
          <p:nvCxnSpPr>
            <p:cNvPr id="5" name="Straight Connector 4">
              <a:extLst>
                <a:ext uri="{FF2B5EF4-FFF2-40B4-BE49-F238E27FC236}">
                  <a16:creationId xmlns:a16="http://schemas.microsoft.com/office/drawing/2014/main" id="{ED1B1E9E-4C1F-ADD8-642C-E2BFBA7B3DE3}"/>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4A82377-A2E1-4AE0-613C-0A455C13FCD0}"/>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3F95B46-3577-EB00-FCE9-0E25B1D05E41}"/>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
        <p:nvSpPr>
          <p:cNvPr id="11" name="Title 1">
            <a:extLst>
              <a:ext uri="{FF2B5EF4-FFF2-40B4-BE49-F238E27FC236}">
                <a16:creationId xmlns:a16="http://schemas.microsoft.com/office/drawing/2014/main" id="{401B90D0-893E-DA44-FC63-8D6B5CA0069D}"/>
              </a:ext>
            </a:extLst>
          </p:cNvPr>
          <p:cNvSpPr>
            <a:spLocks noGrp="1"/>
          </p:cNvSpPr>
          <p:nvPr>
            <p:ph type="ctrTitle"/>
          </p:nvPr>
        </p:nvSpPr>
        <p:spPr>
          <a:xfrm>
            <a:off x="1524000" y="1122363"/>
            <a:ext cx="9144000" cy="2387600"/>
          </a:xfrm>
        </p:spPr>
        <p:txBody>
          <a:bodyPr anchor="b"/>
          <a:lstStyle>
            <a:lvl1pPr algn="ctr">
              <a:defRPr sz="6000"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2" name="Subtitle 2">
            <a:extLst>
              <a:ext uri="{FF2B5EF4-FFF2-40B4-BE49-F238E27FC236}">
                <a16:creationId xmlns:a16="http://schemas.microsoft.com/office/drawing/2014/main" id="{7EB09EE6-101E-E29F-1508-CF8BFFCFAE9F}"/>
              </a:ext>
            </a:extLst>
          </p:cNvPr>
          <p:cNvSpPr>
            <a:spLocks noGrp="1"/>
          </p:cNvSpPr>
          <p:nvPr>
            <p:ph type="subTitle" idx="1"/>
          </p:nvPr>
        </p:nvSpPr>
        <p:spPr>
          <a:xfrm>
            <a:off x="1524000" y="3602038"/>
            <a:ext cx="9144000" cy="1443145"/>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3" name="Picture 12">
            <a:extLst>
              <a:ext uri="{FF2B5EF4-FFF2-40B4-BE49-F238E27FC236}">
                <a16:creationId xmlns:a16="http://schemas.microsoft.com/office/drawing/2014/main" id="{DE3356DC-3CA8-7353-94E2-6389D93317E8}"/>
              </a:ext>
            </a:extLst>
          </p:cNvPr>
          <p:cNvPicPr>
            <a:picLocks noChangeAspect="1"/>
          </p:cNvPicPr>
          <p:nvPr userDrawn="1"/>
        </p:nvPicPr>
        <p:blipFill>
          <a:blip r:embed="rId2"/>
          <a:stretch>
            <a:fillRect/>
          </a:stretch>
        </p:blipFill>
        <p:spPr>
          <a:xfrm>
            <a:off x="506044" y="5243303"/>
            <a:ext cx="1873781" cy="1209656"/>
          </a:xfrm>
          <a:prstGeom prst="rect">
            <a:avLst/>
          </a:prstGeom>
        </p:spPr>
      </p:pic>
      <p:pic>
        <p:nvPicPr>
          <p:cNvPr id="14" name="Picture 13">
            <a:extLst>
              <a:ext uri="{FF2B5EF4-FFF2-40B4-BE49-F238E27FC236}">
                <a16:creationId xmlns:a16="http://schemas.microsoft.com/office/drawing/2014/main" id="{16C6FBF2-668F-102B-B0D7-D880E2214772}"/>
              </a:ext>
            </a:extLst>
          </p:cNvPr>
          <p:cNvPicPr>
            <a:picLocks noChangeAspect="1"/>
          </p:cNvPicPr>
          <p:nvPr userDrawn="1"/>
        </p:nvPicPr>
        <p:blipFill>
          <a:blip r:embed="rId3"/>
          <a:stretch>
            <a:fillRect/>
          </a:stretch>
        </p:blipFill>
        <p:spPr>
          <a:xfrm>
            <a:off x="8860235" y="5550214"/>
            <a:ext cx="2825721" cy="820911"/>
          </a:xfrm>
          <a:prstGeom prst="rect">
            <a:avLst/>
          </a:prstGeom>
        </p:spPr>
      </p:pic>
      <p:sp>
        <p:nvSpPr>
          <p:cNvPr id="17" name="TextBox 16">
            <a:extLst>
              <a:ext uri="{FF2B5EF4-FFF2-40B4-BE49-F238E27FC236}">
                <a16:creationId xmlns:a16="http://schemas.microsoft.com/office/drawing/2014/main" id="{6ACBAEDF-32A2-5394-AA02-B08536D52153}"/>
              </a:ext>
            </a:extLst>
          </p:cNvPr>
          <p:cNvSpPr txBox="1"/>
          <p:nvPr userDrawn="1"/>
        </p:nvSpPr>
        <p:spPr>
          <a:xfrm>
            <a:off x="2560654" y="5659210"/>
            <a:ext cx="6166883" cy="861774"/>
          </a:xfrm>
          <a:prstGeom prst="rect">
            <a:avLst/>
          </a:prstGeom>
          <a:noFill/>
        </p:spPr>
        <p:txBody>
          <a:bodyPr wrap="square" rtlCol="0">
            <a:spAutoFit/>
          </a:bodyPr>
          <a:lstStyle/>
          <a:p>
            <a:pPr>
              <a:spcBef>
                <a:spcPts val="600"/>
              </a:spcBef>
            </a:pPr>
            <a:r>
              <a:rPr lang="en-US" sz="800" dirty="0">
                <a:solidFill>
                  <a:srgbClr val="767676"/>
                </a:solidFill>
                <a:effectLst/>
                <a:latin typeface="NimbusSanLig" pitchFamily="2" charset="77"/>
              </a:rPr>
              <a:t>This work is supported by the Expanded Food and Nutrition Education Program from the USDA National Institute of Food and Agriculture. USDA is an equal opportunity provider.</a:t>
            </a:r>
          </a:p>
          <a:p>
            <a:pPr>
              <a:spcBef>
                <a:spcPts val="600"/>
              </a:spcBef>
            </a:pPr>
            <a:r>
              <a:rPr lang="en-US" sz="800" dirty="0">
                <a:solidFill>
                  <a:srgbClr val="767676"/>
                </a:solidFill>
                <a:effectLst/>
                <a:latin typeface="NimbusSanLig" pitchFamily="2" charset="77"/>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rgbClr val="767676"/>
                </a:solidFill>
                <a:effectLst/>
                <a:latin typeface="NimbusSanLig" pitchFamily="2" charset="77"/>
              </a:rPr>
              <a:t>Learn more at </a:t>
            </a:r>
            <a:r>
              <a:rPr lang="en-US" sz="800" dirty="0">
                <a:solidFill>
                  <a:srgbClr val="767676"/>
                </a:solidFill>
                <a:effectLst/>
                <a:latin typeface="NimbusSanLig" pitchFamily="2" charset="77"/>
                <a:hlinkClick r:id="rId4"/>
              </a:rPr>
              <a:t>extension.sdstate.edu</a:t>
            </a:r>
            <a:r>
              <a:rPr lang="en-US" sz="800" dirty="0">
                <a:solidFill>
                  <a:srgbClr val="767676"/>
                </a:solidFill>
                <a:effectLst/>
                <a:latin typeface="NimbusSanLig" pitchFamily="2" charset="77"/>
              </a:rPr>
              <a:t>.  © 2024, South Dakota Board of Regents</a:t>
            </a:r>
          </a:p>
        </p:txBody>
      </p:sp>
    </p:spTree>
    <p:extLst>
      <p:ext uri="{BB962C8B-B14F-4D97-AF65-F5344CB8AC3E}">
        <p14:creationId xmlns:p14="http://schemas.microsoft.com/office/powerpoint/2010/main" val="32937018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EAD5604-0CE1-F5A1-521E-94431B2924A6}"/>
              </a:ext>
            </a:extLst>
          </p:cNvPr>
          <p:cNvSpPr>
            <a:spLocks noGrp="1"/>
          </p:cNvSpPr>
          <p:nvPr>
            <p:ph type="title"/>
          </p:nvPr>
        </p:nvSpPr>
        <p:spPr>
          <a:xfrm>
            <a:off x="838200" y="1021325"/>
            <a:ext cx="10515600" cy="669363"/>
          </a:xfrm>
        </p:spPr>
        <p:txBody>
          <a:bodyPr/>
          <a:lstStyle>
            <a:lvl1pPr>
              <a:defRPr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513A0A05-4C85-1FBD-4F0C-5CADF6609309}"/>
              </a:ext>
            </a:extLst>
          </p:cNvPr>
          <p:cNvSpPr>
            <a:spLocks noGrp="1"/>
          </p:cNvSpPr>
          <p:nvPr>
            <p:ph idx="1"/>
          </p:nvPr>
        </p:nvSpPr>
        <p:spPr>
          <a:xfrm>
            <a:off x="838200" y="1825625"/>
            <a:ext cx="10515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EFAC25A7-2881-DEE5-C4BF-86F5275D8AE5}"/>
              </a:ext>
            </a:extLst>
          </p:cNvPr>
          <p:cNvSpPr>
            <a:spLocks noGrp="1"/>
          </p:cNvSpPr>
          <p:nvPr>
            <p:ph type="sldNum" sz="quarter" idx="12"/>
          </p:nvPr>
        </p:nvSpPr>
        <p:spPr>
          <a:xfrm>
            <a:off x="8610600" y="6356350"/>
            <a:ext cx="2743200" cy="365125"/>
          </a:xfrm>
        </p:spPr>
        <p:txBody>
          <a:bodyPr/>
          <a:lstStyle>
            <a:lvl1pPr>
              <a:defRPr sz="1000" b="1">
                <a:solidFill>
                  <a:srgbClr val="5F6A6D"/>
                </a:solidFill>
                <a:latin typeface="Arial" panose="020B0604020202020204" pitchFamily="34" charset="0"/>
                <a:cs typeface="Arial" panose="020B0604020202020204" pitchFamily="34" charset="0"/>
              </a:defRPr>
            </a:lvl1pPr>
          </a:lstStyle>
          <a:p>
            <a:r>
              <a:rPr lang="en-US" dirty="0"/>
              <a:t>Rev It Up – </a:t>
            </a:r>
            <a:fld id="{FAE8E2B3-5137-4643-A425-A42DF21A06C6}" type="slidenum">
              <a:rPr lang="en-US" smtClean="0"/>
              <a:pPr/>
              <a:t>‹#›</a:t>
            </a:fld>
            <a:endParaRPr lang="en-US" dirty="0"/>
          </a:p>
        </p:txBody>
      </p:sp>
      <p:grpSp>
        <p:nvGrpSpPr>
          <p:cNvPr id="10" name="Group 9">
            <a:extLst>
              <a:ext uri="{FF2B5EF4-FFF2-40B4-BE49-F238E27FC236}">
                <a16:creationId xmlns:a16="http://schemas.microsoft.com/office/drawing/2014/main" id="{873CF220-D2CF-A946-C62D-F8331D54FCCA}"/>
              </a:ext>
            </a:extLst>
          </p:cNvPr>
          <p:cNvGrpSpPr/>
          <p:nvPr userDrawn="1"/>
        </p:nvGrpSpPr>
        <p:grpSpPr>
          <a:xfrm>
            <a:off x="-91439" y="588152"/>
            <a:ext cx="12573000" cy="203479"/>
            <a:chOff x="2407701" y="586315"/>
            <a:chExt cx="9784299" cy="203479"/>
          </a:xfrm>
        </p:grpSpPr>
        <p:cxnSp>
          <p:nvCxnSpPr>
            <p:cNvPr id="11" name="Straight Connector 10">
              <a:extLst>
                <a:ext uri="{FF2B5EF4-FFF2-40B4-BE49-F238E27FC236}">
                  <a16:creationId xmlns:a16="http://schemas.microsoft.com/office/drawing/2014/main" id="{514BCC89-EF49-ED9C-DEFB-1CF63BFF0F36}"/>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F9DA5A-5371-4F80-7734-4BCE082F6892}"/>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85DB793-6585-3340-EF35-E5970145D78D}"/>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14327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C6181-D972-604A-AFA7-2F6AFF4431F4}" type="slidenum">
              <a:rPr lang="en-US" smtClean="0"/>
              <a:t>‹#›</a:t>
            </a:fld>
            <a:endParaRPr lang="en-US"/>
          </a:p>
        </p:txBody>
      </p:sp>
    </p:spTree>
    <p:extLst>
      <p:ext uri="{BB962C8B-B14F-4D97-AF65-F5344CB8AC3E}">
        <p14:creationId xmlns:p14="http://schemas.microsoft.com/office/powerpoint/2010/main" val="300767383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D048B-054D-282E-A576-EE6EEA3C5766}"/>
              </a:ext>
            </a:extLst>
          </p:cNvPr>
          <p:cNvSpPr>
            <a:spLocks noGrp="1"/>
          </p:cNvSpPr>
          <p:nvPr>
            <p:ph type="ctrTitle"/>
          </p:nvPr>
        </p:nvSpPr>
        <p:spPr>
          <a:xfrm>
            <a:off x="1524000" y="1122362"/>
            <a:ext cx="9144000" cy="4019653"/>
          </a:xfrm>
        </p:spPr>
        <p:txBody>
          <a:bodyPr anchor="ctr">
            <a:normAutofit/>
          </a:bodyPr>
          <a:lstStyle/>
          <a:p>
            <a:r>
              <a:rPr lang="en-US" sz="8000" dirty="0" err="1">
                <a:solidFill>
                  <a:srgbClr val="0C2340"/>
                </a:solidFill>
              </a:rPr>
              <a:t>rev</a:t>
            </a:r>
            <a:r>
              <a:rPr lang="en-US" sz="8000" b="0" i="1" dirty="0" err="1">
                <a:solidFill>
                  <a:srgbClr val="5F6A6D"/>
                </a:solidFill>
              </a:rPr>
              <a:t>it</a:t>
            </a:r>
            <a:r>
              <a:rPr lang="en-US" sz="8000" dirty="0" err="1"/>
              <a:t>up</a:t>
            </a:r>
            <a:r>
              <a:rPr lang="en-US" sz="8000" dirty="0">
                <a:solidFill>
                  <a:schemeClr val="tx1"/>
                </a:solidFill>
              </a:rPr>
              <a:t> and Take Control of Your Portions!</a:t>
            </a:r>
          </a:p>
        </p:txBody>
      </p:sp>
    </p:spTree>
    <p:extLst>
      <p:ext uri="{BB962C8B-B14F-4D97-AF65-F5344CB8AC3E}">
        <p14:creationId xmlns:p14="http://schemas.microsoft.com/office/powerpoint/2010/main" val="1721602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lIns="0" tIns="0" rIns="0" bIns="0" anchor="t">
            <a:normAutofit fontScale="90000"/>
          </a:bodyPr>
          <a:lstStyle/>
          <a:p>
            <a:r>
              <a:rPr lang="en-US" altLang="en-US" b="1" dirty="0">
                <a:latin typeface="Arial" panose="020B0604020202020204" pitchFamily="34" charset="0"/>
                <a:cs typeface="Arial" panose="020B0604020202020204" pitchFamily="34" charset="0"/>
              </a:rPr>
              <a:t>French Fries</a:t>
            </a:r>
            <a:endParaRPr 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939451" y="1863216"/>
            <a:ext cx="4396639"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8" name="Picture 7" descr="plate of french fries">
            <a:extLst>
              <a:ext uri="{FF2B5EF4-FFF2-40B4-BE49-F238E27FC236}">
                <a16:creationId xmlns:a16="http://schemas.microsoft.com/office/drawing/2014/main" id="{6E5AF99F-03E9-450F-8C17-84E1B8058BEB}"/>
              </a:ext>
            </a:extLst>
          </p:cNvPr>
          <p:cNvPicPr>
            <a:picLocks noChangeAspect="1"/>
          </p:cNvPicPr>
          <p:nvPr/>
        </p:nvPicPr>
        <p:blipFill>
          <a:blip r:embed="rId2"/>
          <a:stretch>
            <a:fillRect/>
          </a:stretch>
        </p:blipFill>
        <p:spPr>
          <a:xfrm>
            <a:off x="1604806" y="2762035"/>
            <a:ext cx="3065929" cy="2369079"/>
          </a:xfrm>
          <a:prstGeom prst="rect">
            <a:avLst/>
          </a:prstGeom>
        </p:spPr>
      </p:pic>
      <p:sp>
        <p:nvSpPr>
          <p:cNvPr id="6" name="Rectangle 9">
            <a:extLst>
              <a:ext uri="{FF2B5EF4-FFF2-40B4-BE49-F238E27FC236}">
                <a16:creationId xmlns:a16="http://schemas.microsoft.com/office/drawing/2014/main" id="{FE0FA71F-E5AB-4F7D-A5ED-366CBDF16C99}"/>
              </a:ext>
            </a:extLst>
          </p:cNvPr>
          <p:cNvSpPr>
            <a:spLocks noChangeArrowheads="1"/>
          </p:cNvSpPr>
          <p:nvPr/>
        </p:nvSpPr>
        <p:spPr bwMode="auto">
          <a:xfrm>
            <a:off x="1604806" y="5198936"/>
            <a:ext cx="3065929"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cs typeface="Arial" panose="020B0604020202020204" pitchFamily="34" charset="0"/>
              </a:rPr>
              <a:t>230 calories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478002" y="1956665"/>
            <a:ext cx="306592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0" name="Picture 9" descr="A plate of french fries">
            <a:extLst>
              <a:ext uri="{FF2B5EF4-FFF2-40B4-BE49-F238E27FC236}">
                <a16:creationId xmlns:a16="http://schemas.microsoft.com/office/drawing/2014/main" id="{2D19E3C1-534B-4B40-A5CD-D2B962A29426}"/>
              </a:ext>
            </a:extLst>
          </p:cNvPr>
          <p:cNvPicPr>
            <a:picLocks noChangeAspect="1"/>
          </p:cNvPicPr>
          <p:nvPr/>
        </p:nvPicPr>
        <p:blipFill>
          <a:blip r:embed="rId3"/>
          <a:stretch>
            <a:fillRect/>
          </a:stretch>
        </p:blipFill>
        <p:spPr>
          <a:xfrm>
            <a:off x="7478002" y="2668143"/>
            <a:ext cx="3065929" cy="2369522"/>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6442551" y="5105487"/>
            <a:ext cx="5136831" cy="984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solidFill>
                  <a:srgbClr val="0034A7"/>
                </a:solidFill>
                <a:cs typeface="Arial" panose="020B0604020202020204" pitchFamily="34" charset="0"/>
              </a:rPr>
              <a:t>How many calories do you think are in these fries?</a:t>
            </a:r>
          </a:p>
        </p:txBody>
      </p:sp>
      <p:sp>
        <p:nvSpPr>
          <p:cNvPr id="3" name="Slide Number Placeholder 2">
            <a:extLst>
              <a:ext uri="{FF2B5EF4-FFF2-40B4-BE49-F238E27FC236}">
                <a16:creationId xmlns:a16="http://schemas.microsoft.com/office/drawing/2014/main" id="{A0793352-E215-247A-5116-A77A8BDF1115}"/>
              </a:ext>
            </a:extLst>
          </p:cNvPr>
          <p:cNvSpPr>
            <a:spLocks noGrp="1"/>
          </p:cNvSpPr>
          <p:nvPr>
            <p:ph type="sldNum" sz="quarter" idx="12"/>
          </p:nvPr>
        </p:nvSpPr>
        <p:spPr/>
        <p:txBody>
          <a:bodyPr/>
          <a:lstStyle/>
          <a:p>
            <a:r>
              <a:rPr lang="en-US" dirty="0"/>
              <a:t>Rev It Up – </a:t>
            </a:r>
            <a:fld id="{FAE8E2B3-5137-4643-A425-A42DF21A06C6}" type="slidenum">
              <a:rPr lang="en-US" smtClean="0"/>
              <a:pPr/>
              <a:t>10</a:t>
            </a:fld>
            <a:endParaRPr lang="en-US" dirty="0"/>
          </a:p>
        </p:txBody>
      </p:sp>
    </p:spTree>
    <p:extLst>
      <p:ext uri="{BB962C8B-B14F-4D97-AF65-F5344CB8AC3E}">
        <p14:creationId xmlns:p14="http://schemas.microsoft.com/office/powerpoint/2010/main" val="4142162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a:extLst>
              <a:ext uri="{FF2B5EF4-FFF2-40B4-BE49-F238E27FC236}">
                <a16:creationId xmlns:a16="http://schemas.microsoft.com/office/drawing/2014/main" id="{BA0093A9-B37B-9525-6173-19BF54FADC83}"/>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French Fries</a:t>
            </a:r>
            <a:br>
              <a:rPr lang="en-US" altLang="en-US" b="1" dirty="0">
                <a:latin typeface="Arial" panose="020B0604020202020204" pitchFamily="34" charset="0"/>
                <a:cs typeface="Arial" panose="020B0604020202020204" pitchFamily="34" charset="0"/>
              </a:rPr>
            </a:br>
            <a:r>
              <a:rPr lang="en-US" altLang="en-US" sz="4800" b="1" dirty="0">
                <a:solidFill>
                  <a:schemeClr val="bg1"/>
                </a:solidFill>
                <a:latin typeface="Arial" panose="020B0604020202020204" pitchFamily="34" charset="0"/>
                <a:cs typeface="Arial" panose="020B0604020202020204" pitchFamily="34" charset="0"/>
              </a:rPr>
              <a:t> (Answer)</a:t>
            </a:r>
            <a:endParaRPr lang="en-US" sz="4800" dirty="0">
              <a:latin typeface="Arial" panose="020B0604020202020204" pitchFamily="34" charset="0"/>
              <a:cs typeface="Arial" panose="020B0604020202020204" pitchFamily="34" charset="0"/>
            </a:endParaRPr>
          </a:p>
        </p:txBody>
      </p:sp>
      <p:sp>
        <p:nvSpPr>
          <p:cNvPr id="16" name="Rectangle 7">
            <a:extLst>
              <a:ext uri="{FF2B5EF4-FFF2-40B4-BE49-F238E27FC236}">
                <a16:creationId xmlns:a16="http://schemas.microsoft.com/office/drawing/2014/main" id="{6584394D-8F2F-6020-DEA8-FD9320FA2C57}"/>
              </a:ext>
            </a:extLst>
          </p:cNvPr>
          <p:cNvSpPr>
            <a:spLocks noChangeArrowheads="1"/>
          </p:cNvSpPr>
          <p:nvPr/>
        </p:nvSpPr>
        <p:spPr bwMode="auto">
          <a:xfrm>
            <a:off x="1308846" y="1780333"/>
            <a:ext cx="4440603"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7" name="Picture 16" descr="plant of french fries">
            <a:extLst>
              <a:ext uri="{FF2B5EF4-FFF2-40B4-BE49-F238E27FC236}">
                <a16:creationId xmlns:a16="http://schemas.microsoft.com/office/drawing/2014/main" id="{F792D86B-DD84-7F2A-510F-D9601C918F0E}"/>
              </a:ext>
            </a:extLst>
          </p:cNvPr>
          <p:cNvPicPr>
            <a:picLocks noChangeAspect="1"/>
          </p:cNvPicPr>
          <p:nvPr/>
        </p:nvPicPr>
        <p:blipFill>
          <a:blip r:embed="rId2"/>
          <a:stretch>
            <a:fillRect/>
          </a:stretch>
        </p:blipFill>
        <p:spPr>
          <a:xfrm>
            <a:off x="1996183" y="2679152"/>
            <a:ext cx="3065929" cy="2369079"/>
          </a:xfrm>
          <a:prstGeom prst="rect">
            <a:avLst/>
          </a:prstGeom>
        </p:spPr>
      </p:pic>
      <p:sp>
        <p:nvSpPr>
          <p:cNvPr id="14" name="Rectangle 9">
            <a:extLst>
              <a:ext uri="{FF2B5EF4-FFF2-40B4-BE49-F238E27FC236}">
                <a16:creationId xmlns:a16="http://schemas.microsoft.com/office/drawing/2014/main" id="{2324B647-2466-30D9-3C82-B62F8F64EBB0}"/>
              </a:ext>
            </a:extLst>
          </p:cNvPr>
          <p:cNvSpPr>
            <a:spLocks noChangeArrowheads="1"/>
          </p:cNvSpPr>
          <p:nvPr/>
        </p:nvSpPr>
        <p:spPr bwMode="auto">
          <a:xfrm>
            <a:off x="1996183" y="5116053"/>
            <a:ext cx="306592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cs typeface="Arial" panose="020B0604020202020204" pitchFamily="34" charset="0"/>
              </a:rPr>
              <a:t>230 calories</a:t>
            </a:r>
          </a:p>
        </p:txBody>
      </p:sp>
      <p:sp>
        <p:nvSpPr>
          <p:cNvPr id="13" name="Rectangle 8">
            <a:extLst>
              <a:ext uri="{FF2B5EF4-FFF2-40B4-BE49-F238E27FC236}">
                <a16:creationId xmlns:a16="http://schemas.microsoft.com/office/drawing/2014/main" id="{C21A5000-F4C8-AD0F-73CC-B6CEB02CB923}"/>
              </a:ext>
            </a:extLst>
          </p:cNvPr>
          <p:cNvSpPr>
            <a:spLocks noChangeArrowheads="1"/>
          </p:cNvSpPr>
          <p:nvPr/>
        </p:nvSpPr>
        <p:spPr bwMode="auto">
          <a:xfrm>
            <a:off x="7462941" y="1964999"/>
            <a:ext cx="306592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8" name="Picture 17" descr="plant of french fries">
            <a:extLst>
              <a:ext uri="{FF2B5EF4-FFF2-40B4-BE49-F238E27FC236}">
                <a16:creationId xmlns:a16="http://schemas.microsoft.com/office/drawing/2014/main" id="{E83E59A6-A338-CEDD-F10F-E43990097C61}"/>
              </a:ext>
            </a:extLst>
          </p:cNvPr>
          <p:cNvPicPr>
            <a:picLocks noChangeAspect="1"/>
          </p:cNvPicPr>
          <p:nvPr/>
        </p:nvPicPr>
        <p:blipFill>
          <a:blip r:embed="rId3"/>
          <a:stretch>
            <a:fillRect/>
          </a:stretch>
        </p:blipFill>
        <p:spPr>
          <a:xfrm>
            <a:off x="7462941" y="2679152"/>
            <a:ext cx="3065929" cy="2369522"/>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7462940" y="5116053"/>
            <a:ext cx="306593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3200" b="1" dirty="0">
                <a:solidFill>
                  <a:srgbClr val="0034A7"/>
                </a:solidFill>
                <a:cs typeface="Arial" panose="020B0604020202020204" pitchFamily="34" charset="0"/>
              </a:rPr>
              <a:t>510 calories</a:t>
            </a:r>
          </a:p>
        </p:txBody>
      </p:sp>
      <p:sp>
        <p:nvSpPr>
          <p:cNvPr id="9" name="Text Box 7">
            <a:extLst>
              <a:ext uri="{FF2B5EF4-FFF2-40B4-BE49-F238E27FC236}">
                <a16:creationId xmlns:a16="http://schemas.microsoft.com/office/drawing/2014/main" id="{81A45647-E884-47F1-B8D7-38D3E3C9C9A7}"/>
              </a:ext>
            </a:extLst>
          </p:cNvPr>
          <p:cNvSpPr txBox="1">
            <a:spLocks noChangeArrowheads="1"/>
          </p:cNvSpPr>
          <p:nvPr/>
        </p:nvSpPr>
        <p:spPr bwMode="auto">
          <a:xfrm>
            <a:off x="1064559" y="5712340"/>
            <a:ext cx="10062882" cy="646331"/>
          </a:xfrm>
          <a:prstGeom prst="rect">
            <a:avLst/>
          </a:prstGeom>
          <a:solidFill>
            <a:srgbClr val="0C234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 Difference: 280 calories</a:t>
            </a:r>
            <a:endParaRPr lang="en-US" altLang="en-US" sz="4000" dirty="0">
              <a:solidFill>
                <a:schemeClr val="bg1"/>
              </a:solidFill>
              <a:cs typeface="Arial" panose="020B0604020202020204" pitchFamily="34" charset="0"/>
            </a:endParaRPr>
          </a:p>
        </p:txBody>
      </p:sp>
      <p:sp>
        <p:nvSpPr>
          <p:cNvPr id="3" name="Slide Number Placeholder 2">
            <a:extLst>
              <a:ext uri="{FF2B5EF4-FFF2-40B4-BE49-F238E27FC236}">
                <a16:creationId xmlns:a16="http://schemas.microsoft.com/office/drawing/2014/main" id="{C693C06B-6608-92EB-154C-EB7B2090B6BE}"/>
              </a:ext>
            </a:extLst>
          </p:cNvPr>
          <p:cNvSpPr>
            <a:spLocks noGrp="1"/>
          </p:cNvSpPr>
          <p:nvPr>
            <p:ph type="sldNum" sz="quarter" idx="12"/>
          </p:nvPr>
        </p:nvSpPr>
        <p:spPr/>
        <p:txBody>
          <a:bodyPr/>
          <a:lstStyle/>
          <a:p>
            <a:r>
              <a:rPr lang="en-US" dirty="0"/>
              <a:t>Rev It Up – </a:t>
            </a:r>
            <a:fld id="{FAE8E2B3-5137-4643-A425-A42DF21A06C6}" type="slidenum">
              <a:rPr lang="en-US" smtClean="0"/>
              <a:pPr/>
              <a:t>11</a:t>
            </a:fld>
            <a:endParaRPr lang="en-US" dirty="0"/>
          </a:p>
        </p:txBody>
      </p:sp>
    </p:spTree>
    <p:extLst>
      <p:ext uri="{BB962C8B-B14F-4D97-AF65-F5344CB8AC3E}">
        <p14:creationId xmlns:p14="http://schemas.microsoft.com/office/powerpoint/2010/main" val="3960972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Juice</a:t>
            </a:r>
            <a:endParaRPr 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1077953" y="1842840"/>
            <a:ext cx="440474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3" name="Picture 2" descr="4 ounces of orange juice in a glass cup sitting on a table">
            <a:extLst>
              <a:ext uri="{FF2B5EF4-FFF2-40B4-BE49-F238E27FC236}">
                <a16:creationId xmlns:a16="http://schemas.microsoft.com/office/drawing/2014/main" id="{CCD499F3-AF85-4BFD-BF13-0704F9D22AB2}"/>
              </a:ext>
            </a:extLst>
          </p:cNvPr>
          <p:cNvPicPr>
            <a:picLocks noChangeAspect="1"/>
          </p:cNvPicPr>
          <p:nvPr/>
        </p:nvPicPr>
        <p:blipFill rotWithShape="1">
          <a:blip r:embed="rId3"/>
          <a:srcRect l="71" r="-71"/>
          <a:stretch/>
        </p:blipFill>
        <p:spPr>
          <a:xfrm>
            <a:off x="1747361" y="2720583"/>
            <a:ext cx="3065929" cy="2369469"/>
          </a:xfrm>
          <a:prstGeom prst="rect">
            <a:avLst/>
          </a:prstGeom>
        </p:spPr>
      </p:pic>
      <p:sp>
        <p:nvSpPr>
          <p:cNvPr id="6" name="Rectangle 9">
            <a:extLst>
              <a:ext uri="{FF2B5EF4-FFF2-40B4-BE49-F238E27FC236}">
                <a16:creationId xmlns:a16="http://schemas.microsoft.com/office/drawing/2014/main" id="{FE0FA71F-E5AB-4F7D-A5ED-366CBDF16C99}"/>
              </a:ext>
            </a:extLst>
          </p:cNvPr>
          <p:cNvSpPr>
            <a:spLocks noChangeArrowheads="1"/>
          </p:cNvSpPr>
          <p:nvPr/>
        </p:nvSpPr>
        <p:spPr bwMode="auto">
          <a:xfrm>
            <a:off x="1747361" y="5137498"/>
            <a:ext cx="3065929"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4 ounces</a:t>
            </a:r>
          </a:p>
          <a:p>
            <a:pPr algn="ctr" eaLnBrk="1" hangingPunct="1"/>
            <a:r>
              <a:rPr lang="en-US" altLang="en-US" sz="2400" b="1" dirty="0">
                <a:cs typeface="Arial" panose="020B0604020202020204" pitchFamily="34" charset="0"/>
              </a:rPr>
              <a:t>55 calories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247926" y="1983958"/>
            <a:ext cx="306074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9" name="Picture 8" descr="12 ounces of orange juice in a glass cup sitting on a table">
            <a:extLst>
              <a:ext uri="{FF2B5EF4-FFF2-40B4-BE49-F238E27FC236}">
                <a16:creationId xmlns:a16="http://schemas.microsoft.com/office/drawing/2014/main" id="{A7122DD7-4DBC-44D5-B65C-0EFFE38A46B9}"/>
              </a:ext>
            </a:extLst>
          </p:cNvPr>
          <p:cNvPicPr>
            <a:picLocks noChangeAspect="1"/>
          </p:cNvPicPr>
          <p:nvPr/>
        </p:nvPicPr>
        <p:blipFill>
          <a:blip r:embed="rId4"/>
          <a:stretch>
            <a:fillRect/>
          </a:stretch>
        </p:blipFill>
        <p:spPr>
          <a:xfrm>
            <a:off x="7247926" y="2677035"/>
            <a:ext cx="3060747" cy="2364933"/>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7247926" y="5093950"/>
            <a:ext cx="306074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12 ounces</a:t>
            </a:r>
          </a:p>
        </p:txBody>
      </p:sp>
      <p:sp>
        <p:nvSpPr>
          <p:cNvPr id="8" name="TextBox 7">
            <a:extLst>
              <a:ext uri="{FF2B5EF4-FFF2-40B4-BE49-F238E27FC236}">
                <a16:creationId xmlns:a16="http://schemas.microsoft.com/office/drawing/2014/main" id="{CC8CC86E-B210-9131-12F1-18DF36A167E6}"/>
              </a:ext>
            </a:extLst>
          </p:cNvPr>
          <p:cNvSpPr txBox="1"/>
          <p:nvPr/>
        </p:nvSpPr>
        <p:spPr>
          <a:xfrm>
            <a:off x="6442552" y="5520807"/>
            <a:ext cx="4671495" cy="738664"/>
          </a:xfrm>
          <a:prstGeom prst="rect">
            <a:avLst/>
          </a:prstGeom>
          <a:noFill/>
        </p:spPr>
        <p:txBody>
          <a:bodyPr wrap="square" lIns="0" tIns="0" rIns="0" bIns="0">
            <a:spAutoFit/>
          </a:bodyPr>
          <a:lstStyle/>
          <a:p>
            <a:pPr algn="ctr" eaLnBrk="1" hangingPunct="1"/>
            <a:r>
              <a:rPr lang="en-US" altLang="en-US" sz="2400" b="1" dirty="0">
                <a:solidFill>
                  <a:srgbClr val="0034A7"/>
                </a:solidFill>
                <a:latin typeface="Arial" panose="020B0604020202020204" pitchFamily="34" charset="0"/>
                <a:cs typeface="Arial" panose="020B0604020202020204" pitchFamily="34" charset="0"/>
              </a:rPr>
              <a:t>How many calories do you think are in the 12 ounces glass?</a:t>
            </a:r>
          </a:p>
        </p:txBody>
      </p:sp>
      <p:sp>
        <p:nvSpPr>
          <p:cNvPr id="4" name="Slide Number Placeholder 3">
            <a:extLst>
              <a:ext uri="{FF2B5EF4-FFF2-40B4-BE49-F238E27FC236}">
                <a16:creationId xmlns:a16="http://schemas.microsoft.com/office/drawing/2014/main" id="{0E8B7322-72A7-5E2A-0ADD-225EF98E64B2}"/>
              </a:ext>
            </a:extLst>
          </p:cNvPr>
          <p:cNvSpPr>
            <a:spLocks noGrp="1"/>
          </p:cNvSpPr>
          <p:nvPr>
            <p:ph type="sldNum" sz="quarter" idx="12"/>
          </p:nvPr>
        </p:nvSpPr>
        <p:spPr/>
        <p:txBody>
          <a:bodyPr/>
          <a:lstStyle/>
          <a:p>
            <a:r>
              <a:rPr lang="en-US" dirty="0"/>
              <a:t>Rev It Up – </a:t>
            </a:r>
            <a:fld id="{FAE8E2B3-5137-4643-A425-A42DF21A06C6}" type="slidenum">
              <a:rPr lang="en-US" smtClean="0"/>
              <a:pPr/>
              <a:t>12</a:t>
            </a:fld>
            <a:endParaRPr lang="en-US" dirty="0"/>
          </a:p>
        </p:txBody>
      </p:sp>
    </p:spTree>
    <p:extLst>
      <p:ext uri="{BB962C8B-B14F-4D97-AF65-F5344CB8AC3E}">
        <p14:creationId xmlns:p14="http://schemas.microsoft.com/office/powerpoint/2010/main" val="2767893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a:extLst>
              <a:ext uri="{FF2B5EF4-FFF2-40B4-BE49-F238E27FC236}">
                <a16:creationId xmlns:a16="http://schemas.microsoft.com/office/drawing/2014/main" id="{7CAD62AA-9D3E-32F3-5B94-51216FDC2643}"/>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Juice</a:t>
            </a:r>
            <a:br>
              <a:rPr lang="en-US" altLang="en-US" b="1" dirty="0">
                <a:latin typeface="Arial" panose="020B0604020202020204" pitchFamily="34" charset="0"/>
                <a:cs typeface="Arial" panose="020B0604020202020204" pitchFamily="34" charset="0"/>
              </a:rPr>
            </a:br>
            <a:r>
              <a:rPr lang="en-US" altLang="en-US" sz="4800" b="1" dirty="0">
                <a:solidFill>
                  <a:schemeClr val="bg1"/>
                </a:solidFill>
                <a:latin typeface="Arial" panose="020B0604020202020204" pitchFamily="34" charset="0"/>
                <a:cs typeface="Arial" panose="020B0604020202020204" pitchFamily="34" charset="0"/>
              </a:rPr>
              <a:t> (Answer)</a:t>
            </a:r>
            <a:endParaRPr lang="en-US" sz="4800" dirty="0">
              <a:latin typeface="Arial" panose="020B0604020202020204" pitchFamily="34" charset="0"/>
              <a:cs typeface="Arial" panose="020B0604020202020204" pitchFamily="34" charset="0"/>
            </a:endParaRPr>
          </a:p>
        </p:txBody>
      </p:sp>
      <p:sp>
        <p:nvSpPr>
          <p:cNvPr id="17" name="Rectangle 7">
            <a:extLst>
              <a:ext uri="{FF2B5EF4-FFF2-40B4-BE49-F238E27FC236}">
                <a16:creationId xmlns:a16="http://schemas.microsoft.com/office/drawing/2014/main" id="{12A99893-966D-F9B4-57DE-1648E3F1DADB}"/>
              </a:ext>
            </a:extLst>
          </p:cNvPr>
          <p:cNvSpPr>
            <a:spLocks noChangeArrowheads="1"/>
          </p:cNvSpPr>
          <p:nvPr/>
        </p:nvSpPr>
        <p:spPr bwMode="auto">
          <a:xfrm>
            <a:off x="838200" y="1655434"/>
            <a:ext cx="456039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8" name="Picture 17" descr="4 ounces of orange juice in a glass cup sitting on a table">
            <a:extLst>
              <a:ext uri="{FF2B5EF4-FFF2-40B4-BE49-F238E27FC236}">
                <a16:creationId xmlns:a16="http://schemas.microsoft.com/office/drawing/2014/main" id="{509C4F5B-1536-E7AC-9EEA-56ACC4468682}"/>
              </a:ext>
            </a:extLst>
          </p:cNvPr>
          <p:cNvPicPr>
            <a:picLocks noChangeAspect="1"/>
          </p:cNvPicPr>
          <p:nvPr/>
        </p:nvPicPr>
        <p:blipFill rotWithShape="1">
          <a:blip r:embed="rId2"/>
          <a:srcRect l="71" r="-71"/>
          <a:stretch/>
        </p:blipFill>
        <p:spPr>
          <a:xfrm>
            <a:off x="1585435" y="2533177"/>
            <a:ext cx="3065929" cy="2369469"/>
          </a:xfrm>
          <a:prstGeom prst="rect">
            <a:avLst/>
          </a:prstGeom>
        </p:spPr>
      </p:pic>
      <p:sp>
        <p:nvSpPr>
          <p:cNvPr id="14" name="Rectangle 9">
            <a:extLst>
              <a:ext uri="{FF2B5EF4-FFF2-40B4-BE49-F238E27FC236}">
                <a16:creationId xmlns:a16="http://schemas.microsoft.com/office/drawing/2014/main" id="{BDC6108A-A1CF-98E5-B860-832A80E44DEB}"/>
              </a:ext>
            </a:extLst>
          </p:cNvPr>
          <p:cNvSpPr>
            <a:spLocks noChangeArrowheads="1"/>
          </p:cNvSpPr>
          <p:nvPr/>
        </p:nvSpPr>
        <p:spPr bwMode="auto">
          <a:xfrm>
            <a:off x="1585435" y="4950092"/>
            <a:ext cx="3065929"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4 ounces</a:t>
            </a:r>
          </a:p>
          <a:p>
            <a:pPr algn="ctr" eaLnBrk="1" hangingPunct="1"/>
            <a:r>
              <a:rPr lang="en-US" altLang="en-US" sz="2400" b="1" dirty="0">
                <a:cs typeface="Arial" panose="020B0604020202020204" pitchFamily="34" charset="0"/>
              </a:rPr>
              <a:t>55 calories</a:t>
            </a:r>
          </a:p>
        </p:txBody>
      </p:sp>
      <p:sp>
        <p:nvSpPr>
          <p:cNvPr id="13" name="Rectangle 8">
            <a:extLst>
              <a:ext uri="{FF2B5EF4-FFF2-40B4-BE49-F238E27FC236}">
                <a16:creationId xmlns:a16="http://schemas.microsoft.com/office/drawing/2014/main" id="{E3CB7CD0-3491-D625-184D-F22878F38F9D}"/>
              </a:ext>
            </a:extLst>
          </p:cNvPr>
          <p:cNvSpPr>
            <a:spLocks noChangeArrowheads="1"/>
          </p:cNvSpPr>
          <p:nvPr/>
        </p:nvSpPr>
        <p:spPr bwMode="auto">
          <a:xfrm>
            <a:off x="7545818" y="1840100"/>
            <a:ext cx="306074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9" name="Picture 18" descr="12 ounces of orange juice in a glass cup sitting on a table">
            <a:extLst>
              <a:ext uri="{FF2B5EF4-FFF2-40B4-BE49-F238E27FC236}">
                <a16:creationId xmlns:a16="http://schemas.microsoft.com/office/drawing/2014/main" id="{CF9E860B-CC09-B73A-13D2-C9EB578416BB}"/>
              </a:ext>
            </a:extLst>
          </p:cNvPr>
          <p:cNvPicPr>
            <a:picLocks noChangeAspect="1"/>
          </p:cNvPicPr>
          <p:nvPr/>
        </p:nvPicPr>
        <p:blipFill>
          <a:blip r:embed="rId3"/>
          <a:stretch>
            <a:fillRect/>
          </a:stretch>
        </p:blipFill>
        <p:spPr>
          <a:xfrm>
            <a:off x="7545818" y="2533177"/>
            <a:ext cx="3060747" cy="2364933"/>
          </a:xfrm>
          <a:prstGeom prst="rect">
            <a:avLst/>
          </a:prstGeom>
        </p:spPr>
      </p:pic>
      <p:sp>
        <p:nvSpPr>
          <p:cNvPr id="15" name="Rectangle 15">
            <a:extLst>
              <a:ext uri="{FF2B5EF4-FFF2-40B4-BE49-F238E27FC236}">
                <a16:creationId xmlns:a16="http://schemas.microsoft.com/office/drawing/2014/main" id="{8CE9FD38-91CA-DC79-5D72-CFF7F939EE7E}"/>
              </a:ext>
            </a:extLst>
          </p:cNvPr>
          <p:cNvSpPr>
            <a:spLocks noChangeArrowheads="1"/>
          </p:cNvSpPr>
          <p:nvPr/>
        </p:nvSpPr>
        <p:spPr bwMode="auto">
          <a:xfrm>
            <a:off x="7545818" y="4950092"/>
            <a:ext cx="306074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12 ounces</a:t>
            </a:r>
          </a:p>
          <a:p>
            <a:pPr algn="ctr" eaLnBrk="1" hangingPunct="1"/>
            <a:r>
              <a:rPr lang="en-US" altLang="en-US" sz="2400" b="1" dirty="0">
                <a:cs typeface="Arial" panose="020B0604020202020204" pitchFamily="34" charset="0"/>
              </a:rPr>
              <a:t>166 calories</a:t>
            </a:r>
          </a:p>
        </p:txBody>
      </p:sp>
      <p:sp>
        <p:nvSpPr>
          <p:cNvPr id="10" name="Text Box 7">
            <a:extLst>
              <a:ext uri="{FF2B5EF4-FFF2-40B4-BE49-F238E27FC236}">
                <a16:creationId xmlns:a16="http://schemas.microsoft.com/office/drawing/2014/main" id="{0FBBB203-8154-40E9-B596-AFD3C9938B7F}"/>
              </a:ext>
            </a:extLst>
          </p:cNvPr>
          <p:cNvSpPr txBox="1">
            <a:spLocks noChangeArrowheads="1"/>
          </p:cNvSpPr>
          <p:nvPr/>
        </p:nvSpPr>
        <p:spPr bwMode="auto">
          <a:xfrm>
            <a:off x="1066800" y="5750767"/>
            <a:ext cx="10058400" cy="553998"/>
          </a:xfrm>
          <a:prstGeom prst="rect">
            <a:avLst/>
          </a:prstGeom>
          <a:solidFill>
            <a:srgbClr val="0C234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nchorCtr="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 Difference: 111 calories</a:t>
            </a:r>
            <a:endParaRPr lang="en-US" altLang="en-US" sz="4000" dirty="0">
              <a:solidFill>
                <a:schemeClr val="bg1"/>
              </a:solidFill>
              <a:cs typeface="Arial" panose="020B0604020202020204" pitchFamily="34" charset="0"/>
            </a:endParaRPr>
          </a:p>
        </p:txBody>
      </p:sp>
      <p:sp>
        <p:nvSpPr>
          <p:cNvPr id="3" name="Slide Number Placeholder 2">
            <a:extLst>
              <a:ext uri="{FF2B5EF4-FFF2-40B4-BE49-F238E27FC236}">
                <a16:creationId xmlns:a16="http://schemas.microsoft.com/office/drawing/2014/main" id="{175375EE-5277-7042-9693-8B412FFC1B69}"/>
              </a:ext>
            </a:extLst>
          </p:cNvPr>
          <p:cNvSpPr>
            <a:spLocks noGrp="1"/>
          </p:cNvSpPr>
          <p:nvPr>
            <p:ph type="sldNum" sz="quarter" idx="12"/>
          </p:nvPr>
        </p:nvSpPr>
        <p:spPr/>
        <p:txBody>
          <a:bodyPr/>
          <a:lstStyle/>
          <a:p>
            <a:r>
              <a:rPr lang="en-US" dirty="0"/>
              <a:t>Rev It Up – </a:t>
            </a:r>
            <a:fld id="{FAE8E2B3-5137-4643-A425-A42DF21A06C6}" type="slidenum">
              <a:rPr lang="en-US" smtClean="0"/>
              <a:pPr/>
              <a:t>13</a:t>
            </a:fld>
            <a:endParaRPr lang="en-US" dirty="0"/>
          </a:p>
        </p:txBody>
      </p:sp>
    </p:spTree>
    <p:extLst>
      <p:ext uri="{BB962C8B-B14F-4D97-AF65-F5344CB8AC3E}">
        <p14:creationId xmlns:p14="http://schemas.microsoft.com/office/powerpoint/2010/main" val="4247622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Turkey Sandwich</a:t>
            </a:r>
            <a:endParaRPr 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838200" y="2104323"/>
            <a:ext cx="4386815" cy="669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nchorCtr="0">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3" name="Picture 2" descr="small turkey sandwich on a white plate">
            <a:extLst>
              <a:ext uri="{FF2B5EF4-FFF2-40B4-BE49-F238E27FC236}">
                <a16:creationId xmlns:a16="http://schemas.microsoft.com/office/drawing/2014/main" id="{5BADF822-0344-4B21-839C-F1D9A598B090}"/>
              </a:ext>
            </a:extLst>
          </p:cNvPr>
          <p:cNvPicPr>
            <a:picLocks noChangeAspect="1"/>
          </p:cNvPicPr>
          <p:nvPr/>
        </p:nvPicPr>
        <p:blipFill>
          <a:blip r:embed="rId2"/>
          <a:stretch>
            <a:fillRect/>
          </a:stretch>
        </p:blipFill>
        <p:spPr>
          <a:xfrm>
            <a:off x="1499637" y="2946630"/>
            <a:ext cx="3063940" cy="2367590"/>
          </a:xfrm>
          <a:prstGeom prst="rect">
            <a:avLst/>
          </a:prstGeom>
        </p:spPr>
      </p:pic>
      <p:sp>
        <p:nvSpPr>
          <p:cNvPr id="6" name="Rectangle 9">
            <a:extLst>
              <a:ext uri="{FF2B5EF4-FFF2-40B4-BE49-F238E27FC236}">
                <a16:creationId xmlns:a16="http://schemas.microsoft.com/office/drawing/2014/main" id="{FE0FA71F-E5AB-4F7D-A5ED-366CBDF16C99}"/>
              </a:ext>
            </a:extLst>
          </p:cNvPr>
          <p:cNvSpPr>
            <a:spLocks noChangeArrowheads="1"/>
          </p:cNvSpPr>
          <p:nvPr/>
        </p:nvSpPr>
        <p:spPr bwMode="auto">
          <a:xfrm>
            <a:off x="1499637" y="5487164"/>
            <a:ext cx="306394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cs typeface="Arial" panose="020B0604020202020204" pitchFamily="34" charset="0"/>
              </a:rPr>
              <a:t>320 calories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825648" y="2104323"/>
            <a:ext cx="306394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9" name="Picture 8" descr="large turkey sandwich on a white plate">
            <a:extLst>
              <a:ext uri="{FF2B5EF4-FFF2-40B4-BE49-F238E27FC236}">
                <a16:creationId xmlns:a16="http://schemas.microsoft.com/office/drawing/2014/main" id="{3607575F-48EB-45BF-A722-718E491A81D5}"/>
              </a:ext>
            </a:extLst>
          </p:cNvPr>
          <p:cNvPicPr>
            <a:picLocks noChangeAspect="1"/>
          </p:cNvPicPr>
          <p:nvPr/>
        </p:nvPicPr>
        <p:blipFill>
          <a:blip r:embed="rId3"/>
          <a:stretch>
            <a:fillRect/>
          </a:stretch>
        </p:blipFill>
        <p:spPr>
          <a:xfrm>
            <a:off x="7825648" y="2796895"/>
            <a:ext cx="3063940" cy="2367310"/>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6966987" y="5337149"/>
            <a:ext cx="4781262"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solidFill>
                  <a:srgbClr val="0034A7"/>
                </a:solidFill>
                <a:cs typeface="Arial" panose="020B0604020202020204" pitchFamily="34" charset="0"/>
              </a:rPr>
              <a:t>How many calories do you think are in this turkey sub?</a:t>
            </a:r>
          </a:p>
        </p:txBody>
      </p:sp>
      <p:sp>
        <p:nvSpPr>
          <p:cNvPr id="4" name="Slide Number Placeholder 3">
            <a:extLst>
              <a:ext uri="{FF2B5EF4-FFF2-40B4-BE49-F238E27FC236}">
                <a16:creationId xmlns:a16="http://schemas.microsoft.com/office/drawing/2014/main" id="{706ACF66-E49B-5615-82AA-3F13DC5A098D}"/>
              </a:ext>
            </a:extLst>
          </p:cNvPr>
          <p:cNvSpPr>
            <a:spLocks noGrp="1"/>
          </p:cNvSpPr>
          <p:nvPr>
            <p:ph type="sldNum" sz="quarter" idx="12"/>
          </p:nvPr>
        </p:nvSpPr>
        <p:spPr/>
        <p:txBody>
          <a:bodyPr/>
          <a:lstStyle/>
          <a:p>
            <a:r>
              <a:rPr lang="en-US" dirty="0"/>
              <a:t>Rev It Up – </a:t>
            </a:r>
            <a:fld id="{FAE8E2B3-5137-4643-A425-A42DF21A06C6}" type="slidenum">
              <a:rPr lang="en-US" smtClean="0"/>
              <a:pPr/>
              <a:t>14</a:t>
            </a:fld>
            <a:endParaRPr lang="en-US" dirty="0"/>
          </a:p>
        </p:txBody>
      </p:sp>
    </p:spTree>
    <p:extLst>
      <p:ext uri="{BB962C8B-B14F-4D97-AF65-F5344CB8AC3E}">
        <p14:creationId xmlns:p14="http://schemas.microsoft.com/office/powerpoint/2010/main" val="1180263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a:extLst>
              <a:ext uri="{FF2B5EF4-FFF2-40B4-BE49-F238E27FC236}">
                <a16:creationId xmlns:a16="http://schemas.microsoft.com/office/drawing/2014/main" id="{49792D08-9D0B-592E-9CE9-BA1978313318}"/>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Turkey Sandwich</a:t>
            </a:r>
            <a:br>
              <a:rPr lang="en-US" altLang="en-US" b="1" dirty="0">
                <a:latin typeface="Arial" panose="020B0604020202020204" pitchFamily="34" charset="0"/>
                <a:cs typeface="Arial" panose="020B0604020202020204" pitchFamily="34" charset="0"/>
              </a:rPr>
            </a:br>
            <a:r>
              <a:rPr lang="en-US" altLang="en-US" sz="4800" b="1" dirty="0">
                <a:solidFill>
                  <a:schemeClr val="bg1"/>
                </a:solidFill>
                <a:latin typeface="Arial" panose="020B0604020202020204" pitchFamily="34" charset="0"/>
                <a:cs typeface="Arial" panose="020B0604020202020204" pitchFamily="34" charset="0"/>
              </a:rPr>
              <a:t> (Answer)</a:t>
            </a:r>
            <a:endParaRPr lang="en-US" sz="4800" dirty="0">
              <a:latin typeface="Arial" panose="020B0604020202020204" pitchFamily="34" charset="0"/>
              <a:cs typeface="Arial" panose="020B0604020202020204" pitchFamily="34" charset="0"/>
            </a:endParaRPr>
          </a:p>
        </p:txBody>
      </p:sp>
      <p:sp>
        <p:nvSpPr>
          <p:cNvPr id="16" name="Rectangle 7">
            <a:extLst>
              <a:ext uri="{FF2B5EF4-FFF2-40B4-BE49-F238E27FC236}">
                <a16:creationId xmlns:a16="http://schemas.microsoft.com/office/drawing/2014/main" id="{5CBC8AA8-021A-2F5A-5C29-7DDBAB896F15}"/>
              </a:ext>
            </a:extLst>
          </p:cNvPr>
          <p:cNvSpPr>
            <a:spLocks noChangeArrowheads="1"/>
          </p:cNvSpPr>
          <p:nvPr/>
        </p:nvSpPr>
        <p:spPr bwMode="auto">
          <a:xfrm>
            <a:off x="1362635" y="1690688"/>
            <a:ext cx="438681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7" name="Picture 16" descr="small turkey sandwich on a white plate">
            <a:extLst>
              <a:ext uri="{FF2B5EF4-FFF2-40B4-BE49-F238E27FC236}">
                <a16:creationId xmlns:a16="http://schemas.microsoft.com/office/drawing/2014/main" id="{FCA41E6F-EBDA-5D27-E2C6-459B08CFFEEC}"/>
              </a:ext>
            </a:extLst>
          </p:cNvPr>
          <p:cNvPicPr>
            <a:picLocks noChangeAspect="1"/>
          </p:cNvPicPr>
          <p:nvPr/>
        </p:nvPicPr>
        <p:blipFill>
          <a:blip r:embed="rId2"/>
          <a:stretch>
            <a:fillRect/>
          </a:stretch>
        </p:blipFill>
        <p:spPr>
          <a:xfrm>
            <a:off x="2024072" y="2553633"/>
            <a:ext cx="3063940" cy="2367590"/>
          </a:xfrm>
          <a:prstGeom prst="rect">
            <a:avLst/>
          </a:prstGeom>
        </p:spPr>
      </p:pic>
      <p:sp>
        <p:nvSpPr>
          <p:cNvPr id="14" name="Rectangle 9">
            <a:extLst>
              <a:ext uri="{FF2B5EF4-FFF2-40B4-BE49-F238E27FC236}">
                <a16:creationId xmlns:a16="http://schemas.microsoft.com/office/drawing/2014/main" id="{14421CBC-6754-E759-28B5-63E64BF46F3A}"/>
              </a:ext>
            </a:extLst>
          </p:cNvPr>
          <p:cNvSpPr>
            <a:spLocks noChangeArrowheads="1"/>
          </p:cNvSpPr>
          <p:nvPr/>
        </p:nvSpPr>
        <p:spPr bwMode="auto">
          <a:xfrm>
            <a:off x="2024072" y="5020012"/>
            <a:ext cx="306394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cs typeface="Arial" panose="020B0604020202020204" pitchFamily="34" charset="0"/>
              </a:rPr>
              <a:t>320 calories</a:t>
            </a:r>
          </a:p>
        </p:txBody>
      </p:sp>
      <p:sp>
        <p:nvSpPr>
          <p:cNvPr id="13" name="Rectangle 8">
            <a:extLst>
              <a:ext uri="{FF2B5EF4-FFF2-40B4-BE49-F238E27FC236}">
                <a16:creationId xmlns:a16="http://schemas.microsoft.com/office/drawing/2014/main" id="{27BCB97D-E002-CF16-8273-E36861DB8007}"/>
              </a:ext>
            </a:extLst>
          </p:cNvPr>
          <p:cNvSpPr>
            <a:spLocks noChangeArrowheads="1"/>
          </p:cNvSpPr>
          <p:nvPr/>
        </p:nvSpPr>
        <p:spPr bwMode="auto">
          <a:xfrm>
            <a:off x="7481290" y="1904605"/>
            <a:ext cx="306394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8" name="Picture 17" descr="large turkey sandwich on a white plate">
            <a:extLst>
              <a:ext uri="{FF2B5EF4-FFF2-40B4-BE49-F238E27FC236}">
                <a16:creationId xmlns:a16="http://schemas.microsoft.com/office/drawing/2014/main" id="{17B3CE5B-2414-BDD9-3BC1-3835900D0922}"/>
              </a:ext>
            </a:extLst>
          </p:cNvPr>
          <p:cNvPicPr>
            <a:picLocks noChangeAspect="1"/>
          </p:cNvPicPr>
          <p:nvPr/>
        </p:nvPicPr>
        <p:blipFill>
          <a:blip r:embed="rId3"/>
          <a:stretch>
            <a:fillRect/>
          </a:stretch>
        </p:blipFill>
        <p:spPr>
          <a:xfrm>
            <a:off x="7481290" y="2580652"/>
            <a:ext cx="3063940" cy="2367310"/>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7481290" y="5047031"/>
            <a:ext cx="306394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800" b="1" dirty="0">
                <a:solidFill>
                  <a:srgbClr val="0034A7"/>
                </a:solidFill>
                <a:cs typeface="Arial" panose="020B0604020202020204" pitchFamily="34" charset="0"/>
              </a:rPr>
              <a:t>820 calories</a:t>
            </a:r>
          </a:p>
        </p:txBody>
      </p:sp>
      <p:sp>
        <p:nvSpPr>
          <p:cNvPr id="10" name="Text Box 7">
            <a:extLst>
              <a:ext uri="{FF2B5EF4-FFF2-40B4-BE49-F238E27FC236}">
                <a16:creationId xmlns:a16="http://schemas.microsoft.com/office/drawing/2014/main" id="{7055C941-7396-4017-A738-C3B546389A73}"/>
              </a:ext>
            </a:extLst>
          </p:cNvPr>
          <p:cNvSpPr txBox="1">
            <a:spLocks noChangeArrowheads="1"/>
          </p:cNvSpPr>
          <p:nvPr/>
        </p:nvSpPr>
        <p:spPr bwMode="auto">
          <a:xfrm>
            <a:off x="1066801" y="5751293"/>
            <a:ext cx="10058399" cy="646331"/>
          </a:xfrm>
          <a:prstGeom prst="rect">
            <a:avLst/>
          </a:prstGeom>
          <a:solidFill>
            <a:srgbClr val="0C234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 Difference: 500 calories</a:t>
            </a:r>
            <a:endParaRPr lang="en-US" altLang="en-US" sz="4000" dirty="0">
              <a:solidFill>
                <a:schemeClr val="bg1"/>
              </a:solidFill>
              <a:cs typeface="Arial" panose="020B0604020202020204" pitchFamily="34" charset="0"/>
            </a:endParaRPr>
          </a:p>
        </p:txBody>
      </p:sp>
      <p:sp>
        <p:nvSpPr>
          <p:cNvPr id="3" name="Slide Number Placeholder 2">
            <a:extLst>
              <a:ext uri="{FF2B5EF4-FFF2-40B4-BE49-F238E27FC236}">
                <a16:creationId xmlns:a16="http://schemas.microsoft.com/office/drawing/2014/main" id="{2F988AB3-F3B8-7256-1FA4-3023A5617563}"/>
              </a:ext>
            </a:extLst>
          </p:cNvPr>
          <p:cNvSpPr>
            <a:spLocks noGrp="1"/>
          </p:cNvSpPr>
          <p:nvPr>
            <p:ph type="sldNum" sz="quarter" idx="12"/>
          </p:nvPr>
        </p:nvSpPr>
        <p:spPr/>
        <p:txBody>
          <a:bodyPr/>
          <a:lstStyle/>
          <a:p>
            <a:r>
              <a:rPr lang="en-US" dirty="0"/>
              <a:t>Rev It Up – </a:t>
            </a:r>
            <a:fld id="{FAE8E2B3-5137-4643-A425-A42DF21A06C6}" type="slidenum">
              <a:rPr lang="en-US" smtClean="0"/>
              <a:pPr/>
              <a:t>15</a:t>
            </a:fld>
            <a:endParaRPr lang="en-US" dirty="0"/>
          </a:p>
        </p:txBody>
      </p:sp>
    </p:spTree>
    <p:extLst>
      <p:ext uri="{BB962C8B-B14F-4D97-AF65-F5344CB8AC3E}">
        <p14:creationId xmlns:p14="http://schemas.microsoft.com/office/powerpoint/2010/main" val="3821509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Spaghetti and Meatballs</a:t>
            </a:r>
            <a:endParaRPr lang="en-US" alt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1362635" y="1756078"/>
            <a:ext cx="4386815"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0" name="Picture 9" descr="spaghetti with 3 meatballs and red sauce on a white plate with a blue edge">
            <a:extLst>
              <a:ext uri="{FF2B5EF4-FFF2-40B4-BE49-F238E27FC236}">
                <a16:creationId xmlns:a16="http://schemas.microsoft.com/office/drawing/2014/main" id="{FBE117A1-17B0-4B15-A8EC-53B4EB167C03}"/>
              </a:ext>
            </a:extLst>
          </p:cNvPr>
          <p:cNvPicPr>
            <a:picLocks noChangeAspect="1"/>
          </p:cNvPicPr>
          <p:nvPr/>
        </p:nvPicPr>
        <p:blipFill>
          <a:blip r:embed="rId2"/>
          <a:stretch>
            <a:fillRect/>
          </a:stretch>
        </p:blipFill>
        <p:spPr>
          <a:xfrm>
            <a:off x="2281368" y="2696072"/>
            <a:ext cx="2549348" cy="2405774"/>
          </a:xfrm>
          <a:prstGeom prst="rect">
            <a:avLst/>
          </a:prstGeom>
        </p:spPr>
      </p:pic>
      <p:sp>
        <p:nvSpPr>
          <p:cNvPr id="6" name="Rectangle 9">
            <a:extLst>
              <a:ext uri="{FF2B5EF4-FFF2-40B4-BE49-F238E27FC236}">
                <a16:creationId xmlns:a16="http://schemas.microsoft.com/office/drawing/2014/main" id="{FE0FA71F-E5AB-4F7D-A5ED-366CBDF16C99}"/>
              </a:ext>
            </a:extLst>
          </p:cNvPr>
          <p:cNvSpPr>
            <a:spLocks noChangeArrowheads="1"/>
          </p:cNvSpPr>
          <p:nvPr/>
        </p:nvSpPr>
        <p:spPr bwMode="auto">
          <a:xfrm>
            <a:off x="1915501" y="5210843"/>
            <a:ext cx="3281082" cy="1046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nchorCtr="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cs typeface="Arial" panose="020B0604020202020204" pitchFamily="34" charset="0"/>
              </a:rPr>
              <a:t>500 calories</a:t>
            </a:r>
          </a:p>
          <a:p>
            <a:pPr algn="ctr" eaLnBrk="1" hangingPunct="1"/>
            <a:r>
              <a:rPr lang="en-US" altLang="en-US" sz="2000" b="1" dirty="0">
                <a:cs typeface="Arial" panose="020B0604020202020204" pitchFamily="34" charset="0"/>
              </a:rPr>
              <a:t>1 cup spaghetti with sauce and 3 small meatballs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588293" y="1942976"/>
            <a:ext cx="2624992"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3" name="Picture 12" descr="spaghetti with 3 large meatballs and red sauce on a white plate with a blue edge">
            <a:extLst>
              <a:ext uri="{FF2B5EF4-FFF2-40B4-BE49-F238E27FC236}">
                <a16:creationId xmlns:a16="http://schemas.microsoft.com/office/drawing/2014/main" id="{A6D69B2F-E6B4-483A-99AD-AD6C9081799F}"/>
              </a:ext>
            </a:extLst>
          </p:cNvPr>
          <p:cNvPicPr>
            <a:picLocks noChangeAspect="1"/>
          </p:cNvPicPr>
          <p:nvPr/>
        </p:nvPicPr>
        <p:blipFill>
          <a:blip r:embed="rId3"/>
          <a:stretch>
            <a:fillRect/>
          </a:stretch>
        </p:blipFill>
        <p:spPr>
          <a:xfrm>
            <a:off x="7588293" y="2599748"/>
            <a:ext cx="2624992" cy="2405774"/>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6447778" y="5210843"/>
            <a:ext cx="4906022"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nchorCtr="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solidFill>
                  <a:srgbClr val="0034A7"/>
                </a:solidFill>
                <a:cs typeface="Arial" panose="020B0604020202020204" pitchFamily="34" charset="0"/>
              </a:rPr>
              <a:t>How many calories do you think are in this portion of spaghetti and meatballs?</a:t>
            </a:r>
          </a:p>
        </p:txBody>
      </p:sp>
      <p:sp>
        <p:nvSpPr>
          <p:cNvPr id="3" name="Slide Number Placeholder 2">
            <a:extLst>
              <a:ext uri="{FF2B5EF4-FFF2-40B4-BE49-F238E27FC236}">
                <a16:creationId xmlns:a16="http://schemas.microsoft.com/office/drawing/2014/main" id="{A2510109-E09F-8455-7FBB-0BF74EB6CE34}"/>
              </a:ext>
            </a:extLst>
          </p:cNvPr>
          <p:cNvSpPr>
            <a:spLocks noGrp="1"/>
          </p:cNvSpPr>
          <p:nvPr>
            <p:ph type="sldNum" sz="quarter" idx="12"/>
          </p:nvPr>
        </p:nvSpPr>
        <p:spPr/>
        <p:txBody>
          <a:bodyPr/>
          <a:lstStyle/>
          <a:p>
            <a:r>
              <a:rPr lang="en-US" dirty="0"/>
              <a:t>Rev It Up – </a:t>
            </a:r>
            <a:fld id="{FAE8E2B3-5137-4643-A425-A42DF21A06C6}" type="slidenum">
              <a:rPr lang="en-US" smtClean="0"/>
              <a:pPr/>
              <a:t>16</a:t>
            </a:fld>
            <a:endParaRPr lang="en-US" dirty="0"/>
          </a:p>
        </p:txBody>
      </p:sp>
    </p:spTree>
    <p:extLst>
      <p:ext uri="{BB962C8B-B14F-4D97-AF65-F5344CB8AC3E}">
        <p14:creationId xmlns:p14="http://schemas.microsoft.com/office/powerpoint/2010/main" val="2187624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a:extLst>
              <a:ext uri="{FF2B5EF4-FFF2-40B4-BE49-F238E27FC236}">
                <a16:creationId xmlns:a16="http://schemas.microsoft.com/office/drawing/2014/main" id="{238085D8-8997-CD58-06AF-77F8DBC2BE79}"/>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Spaghetti and Meatballs</a:t>
            </a:r>
            <a:br>
              <a:rPr lang="en-US" altLang="en-US" b="1" dirty="0">
                <a:latin typeface="Arial" panose="020B0604020202020204" pitchFamily="34" charset="0"/>
                <a:cs typeface="Arial" panose="020B0604020202020204" pitchFamily="34" charset="0"/>
              </a:rPr>
            </a:br>
            <a:r>
              <a:rPr lang="en-US" altLang="en-US" b="1" dirty="0">
                <a:solidFill>
                  <a:schemeClr val="bg1"/>
                </a:solidFill>
                <a:latin typeface="Arial" panose="020B0604020202020204" pitchFamily="34" charset="0"/>
                <a:cs typeface="Arial" panose="020B0604020202020204" pitchFamily="34" charset="0"/>
              </a:rPr>
              <a:t> (calories)</a:t>
            </a:r>
            <a:endParaRPr lang="en-US" altLang="en-US" sz="4800" dirty="0">
              <a:solidFill>
                <a:schemeClr val="bg1"/>
              </a:solidFill>
              <a:latin typeface="Arial" panose="020B0604020202020204" pitchFamily="34" charset="0"/>
              <a:cs typeface="Arial" panose="020B0604020202020204" pitchFamily="34" charset="0"/>
            </a:endParaRPr>
          </a:p>
        </p:txBody>
      </p:sp>
      <p:sp>
        <p:nvSpPr>
          <p:cNvPr id="6" name="Rectangle 7">
            <a:extLst>
              <a:ext uri="{FF2B5EF4-FFF2-40B4-BE49-F238E27FC236}">
                <a16:creationId xmlns:a16="http://schemas.microsoft.com/office/drawing/2014/main" id="{9ACD63DB-F221-790A-3C98-C4F2219305B1}"/>
              </a:ext>
            </a:extLst>
          </p:cNvPr>
          <p:cNvSpPr>
            <a:spLocks noChangeArrowheads="1"/>
          </p:cNvSpPr>
          <p:nvPr/>
        </p:nvSpPr>
        <p:spPr bwMode="auto">
          <a:xfrm>
            <a:off x="1362635" y="1756078"/>
            <a:ext cx="4386815"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7" name="Picture 6" descr="spaghetti with 3 meatballs and red sauce on a white plate with a blue edge">
            <a:extLst>
              <a:ext uri="{FF2B5EF4-FFF2-40B4-BE49-F238E27FC236}">
                <a16:creationId xmlns:a16="http://schemas.microsoft.com/office/drawing/2014/main" id="{B71243AC-A11C-5205-8D7F-561EB706F2F4}"/>
              </a:ext>
            </a:extLst>
          </p:cNvPr>
          <p:cNvPicPr>
            <a:picLocks noChangeAspect="1"/>
          </p:cNvPicPr>
          <p:nvPr/>
        </p:nvPicPr>
        <p:blipFill>
          <a:blip r:embed="rId2"/>
          <a:stretch>
            <a:fillRect/>
          </a:stretch>
        </p:blipFill>
        <p:spPr>
          <a:xfrm>
            <a:off x="2281368" y="2696072"/>
            <a:ext cx="2549348" cy="2405774"/>
          </a:xfrm>
          <a:prstGeom prst="rect">
            <a:avLst/>
          </a:prstGeom>
        </p:spPr>
      </p:pic>
      <p:sp>
        <p:nvSpPr>
          <p:cNvPr id="5" name="Rectangle 9">
            <a:extLst>
              <a:ext uri="{FF2B5EF4-FFF2-40B4-BE49-F238E27FC236}">
                <a16:creationId xmlns:a16="http://schemas.microsoft.com/office/drawing/2014/main" id="{ED0BECC0-A383-5EEB-5221-10DE1A3FA026}"/>
              </a:ext>
            </a:extLst>
          </p:cNvPr>
          <p:cNvSpPr>
            <a:spLocks noChangeArrowheads="1"/>
          </p:cNvSpPr>
          <p:nvPr/>
        </p:nvSpPr>
        <p:spPr bwMode="auto">
          <a:xfrm>
            <a:off x="1915501" y="5210843"/>
            <a:ext cx="3281082" cy="1046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nchorCtr="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cs typeface="Arial" panose="020B0604020202020204" pitchFamily="34" charset="0"/>
              </a:rPr>
              <a:t>500 calories</a:t>
            </a:r>
          </a:p>
          <a:p>
            <a:pPr algn="ctr" eaLnBrk="1" hangingPunct="1"/>
            <a:r>
              <a:rPr lang="en-US" altLang="en-US" sz="2000" b="1" dirty="0">
                <a:cs typeface="Arial" panose="020B0604020202020204" pitchFamily="34" charset="0"/>
              </a:rPr>
              <a:t>1 cup spaghetti with sauce and 3 small meatballs</a:t>
            </a:r>
          </a:p>
        </p:txBody>
      </p:sp>
      <p:sp>
        <p:nvSpPr>
          <p:cNvPr id="11" name="Rectangle 8">
            <a:extLst>
              <a:ext uri="{FF2B5EF4-FFF2-40B4-BE49-F238E27FC236}">
                <a16:creationId xmlns:a16="http://schemas.microsoft.com/office/drawing/2014/main" id="{D0423080-46A1-7C4B-E1FC-1EEFB23FD933}"/>
              </a:ext>
            </a:extLst>
          </p:cNvPr>
          <p:cNvSpPr>
            <a:spLocks noChangeArrowheads="1"/>
          </p:cNvSpPr>
          <p:nvPr/>
        </p:nvSpPr>
        <p:spPr bwMode="auto">
          <a:xfrm>
            <a:off x="7685458" y="1942976"/>
            <a:ext cx="2624992"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3" name="Picture 12" descr="spaghetti with 3 large meatballs and red sauce on a white plate with a blue edge">
            <a:extLst>
              <a:ext uri="{FF2B5EF4-FFF2-40B4-BE49-F238E27FC236}">
                <a16:creationId xmlns:a16="http://schemas.microsoft.com/office/drawing/2014/main" id="{E3DA5C96-A891-BC49-B261-882D1FDF3063}"/>
              </a:ext>
            </a:extLst>
          </p:cNvPr>
          <p:cNvPicPr>
            <a:picLocks noChangeAspect="1"/>
          </p:cNvPicPr>
          <p:nvPr/>
        </p:nvPicPr>
        <p:blipFill>
          <a:blip r:embed="rId3"/>
          <a:stretch>
            <a:fillRect/>
          </a:stretch>
        </p:blipFill>
        <p:spPr>
          <a:xfrm>
            <a:off x="7685458" y="2599748"/>
            <a:ext cx="2624992" cy="2405774"/>
          </a:xfrm>
          <a:prstGeom prst="rect">
            <a:avLst/>
          </a:prstGeom>
        </p:spPr>
      </p:pic>
      <p:sp>
        <p:nvSpPr>
          <p:cNvPr id="12" name="Rectangle 15">
            <a:extLst>
              <a:ext uri="{FF2B5EF4-FFF2-40B4-BE49-F238E27FC236}">
                <a16:creationId xmlns:a16="http://schemas.microsoft.com/office/drawing/2014/main" id="{CE91F779-A47C-1B5F-3A01-2D4528A2190E}"/>
              </a:ext>
            </a:extLst>
          </p:cNvPr>
          <p:cNvSpPr>
            <a:spLocks noChangeArrowheads="1"/>
          </p:cNvSpPr>
          <p:nvPr/>
        </p:nvSpPr>
        <p:spPr bwMode="auto">
          <a:xfrm>
            <a:off x="7340438" y="5241620"/>
            <a:ext cx="3315031" cy="1046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nchorCtr="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dirty="0">
                <a:solidFill>
                  <a:srgbClr val="0034A7"/>
                </a:solidFill>
                <a:cs typeface="Arial" panose="020B0604020202020204" pitchFamily="34" charset="0"/>
              </a:rPr>
              <a:t>1,025 calories</a:t>
            </a:r>
          </a:p>
          <a:p>
            <a:pPr algn="ctr" eaLnBrk="1" hangingPunct="1"/>
            <a:r>
              <a:rPr lang="en-US" altLang="en-US" sz="2000" b="1" dirty="0">
                <a:solidFill>
                  <a:srgbClr val="0034A7"/>
                </a:solidFill>
                <a:cs typeface="Arial" panose="020B0604020202020204" pitchFamily="34" charset="0"/>
              </a:rPr>
              <a:t>2 cups of pasta with sauce and 3 large meatballs</a:t>
            </a:r>
          </a:p>
        </p:txBody>
      </p:sp>
      <p:sp>
        <p:nvSpPr>
          <p:cNvPr id="3" name="Slide Number Placeholder 2">
            <a:extLst>
              <a:ext uri="{FF2B5EF4-FFF2-40B4-BE49-F238E27FC236}">
                <a16:creationId xmlns:a16="http://schemas.microsoft.com/office/drawing/2014/main" id="{0FFCC4FB-48D7-8EF1-D3AD-5C2003CC17C9}"/>
              </a:ext>
            </a:extLst>
          </p:cNvPr>
          <p:cNvSpPr>
            <a:spLocks noGrp="1"/>
          </p:cNvSpPr>
          <p:nvPr>
            <p:ph type="sldNum" sz="quarter" idx="12"/>
          </p:nvPr>
        </p:nvSpPr>
        <p:spPr/>
        <p:txBody>
          <a:bodyPr/>
          <a:lstStyle/>
          <a:p>
            <a:r>
              <a:rPr lang="en-US" dirty="0"/>
              <a:t>Rev It Up – </a:t>
            </a:r>
            <a:fld id="{FAE8E2B3-5137-4643-A425-A42DF21A06C6}" type="slidenum">
              <a:rPr lang="en-US" smtClean="0"/>
              <a:pPr/>
              <a:t>17</a:t>
            </a:fld>
            <a:endParaRPr lang="en-US" dirty="0"/>
          </a:p>
        </p:txBody>
      </p:sp>
    </p:spTree>
    <p:extLst>
      <p:ext uri="{BB962C8B-B14F-4D97-AF65-F5344CB8AC3E}">
        <p14:creationId xmlns:p14="http://schemas.microsoft.com/office/powerpoint/2010/main" val="3050094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Spaghetti and Meatballs</a:t>
            </a:r>
            <a:br>
              <a:rPr lang="en-US" altLang="en-US" b="1" dirty="0">
                <a:latin typeface="Arial" panose="020B0604020202020204" pitchFamily="34" charset="0"/>
                <a:cs typeface="Arial" panose="020B0604020202020204" pitchFamily="34" charset="0"/>
              </a:rPr>
            </a:br>
            <a:r>
              <a:rPr lang="en-US" altLang="en-US" sz="4800" b="1" dirty="0">
                <a:solidFill>
                  <a:schemeClr val="bg1"/>
                </a:solidFill>
                <a:latin typeface="Arial" panose="020B0604020202020204" pitchFamily="34" charset="0"/>
                <a:cs typeface="Arial" panose="020B0604020202020204" pitchFamily="34" charset="0"/>
              </a:rPr>
              <a:t> (Answer)</a:t>
            </a:r>
            <a:endParaRPr lang="en-US" alt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608029" y="1909405"/>
            <a:ext cx="51414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0" name="Picture 9" descr="spaghetti with 3 meatballs and red sauce on a white plate with a blue edge">
            <a:extLst>
              <a:ext uri="{FF2B5EF4-FFF2-40B4-BE49-F238E27FC236}">
                <a16:creationId xmlns:a16="http://schemas.microsoft.com/office/drawing/2014/main" id="{FBE117A1-17B0-4B15-A8EC-53B4EB167C03}"/>
              </a:ext>
            </a:extLst>
          </p:cNvPr>
          <p:cNvPicPr>
            <a:picLocks noChangeAspect="1"/>
          </p:cNvPicPr>
          <p:nvPr/>
        </p:nvPicPr>
        <p:blipFill>
          <a:blip r:embed="rId2"/>
          <a:stretch>
            <a:fillRect/>
          </a:stretch>
        </p:blipFill>
        <p:spPr>
          <a:xfrm>
            <a:off x="2068182" y="2757832"/>
            <a:ext cx="2549348" cy="2405774"/>
          </a:xfrm>
          <a:prstGeom prst="rect">
            <a:avLst/>
          </a:prstGeom>
        </p:spPr>
      </p:pic>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6442565" y="2096303"/>
            <a:ext cx="5141406"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3" name="Picture 12" descr="spaghetti with 3 large meatballs and red sauce on a white plate with a blue edge">
            <a:extLst>
              <a:ext uri="{FF2B5EF4-FFF2-40B4-BE49-F238E27FC236}">
                <a16:creationId xmlns:a16="http://schemas.microsoft.com/office/drawing/2014/main" id="{A6D69B2F-E6B4-483A-99AD-AD6C9081799F}"/>
              </a:ext>
            </a:extLst>
          </p:cNvPr>
          <p:cNvPicPr>
            <a:picLocks noChangeAspect="1"/>
          </p:cNvPicPr>
          <p:nvPr/>
        </p:nvPicPr>
        <p:blipFill>
          <a:blip r:embed="rId3"/>
          <a:stretch>
            <a:fillRect/>
          </a:stretch>
        </p:blipFill>
        <p:spPr>
          <a:xfrm>
            <a:off x="7683397" y="2757832"/>
            <a:ext cx="2624992" cy="2405774"/>
          </a:xfrm>
          <a:prstGeom prst="rect">
            <a:avLst/>
          </a:prstGeom>
        </p:spPr>
      </p:pic>
      <p:sp>
        <p:nvSpPr>
          <p:cNvPr id="9" name="Rectangle 15">
            <a:extLst>
              <a:ext uri="{FF2B5EF4-FFF2-40B4-BE49-F238E27FC236}">
                <a16:creationId xmlns:a16="http://schemas.microsoft.com/office/drawing/2014/main" id="{8332BAF9-BDAE-4987-B471-195991310BBD}"/>
              </a:ext>
            </a:extLst>
          </p:cNvPr>
          <p:cNvSpPr>
            <a:spLocks noChangeArrowheads="1"/>
          </p:cNvSpPr>
          <p:nvPr/>
        </p:nvSpPr>
        <p:spPr bwMode="auto">
          <a:xfrm>
            <a:off x="1066800" y="5563823"/>
            <a:ext cx="10058400" cy="646331"/>
          </a:xfrm>
          <a:prstGeom prst="rect">
            <a:avLst/>
          </a:prstGeom>
          <a:solidFill>
            <a:srgbClr val="0C234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a:t>
            </a:r>
            <a:r>
              <a:rPr lang="en-US" altLang="en-US" sz="3200" b="1" dirty="0">
                <a:solidFill>
                  <a:schemeClr val="bg1"/>
                </a:solidFill>
                <a:cs typeface="Arial" panose="020B0604020202020204" pitchFamily="34" charset="0"/>
              </a:rPr>
              <a:t> </a:t>
            </a:r>
            <a:r>
              <a:rPr lang="en-US" altLang="en-US" sz="3600" b="1" dirty="0">
                <a:solidFill>
                  <a:schemeClr val="bg1"/>
                </a:solidFill>
                <a:cs typeface="Arial" panose="020B0604020202020204" pitchFamily="34" charset="0"/>
              </a:rPr>
              <a:t>Difference: 525 calories</a:t>
            </a:r>
          </a:p>
        </p:txBody>
      </p:sp>
      <p:sp>
        <p:nvSpPr>
          <p:cNvPr id="3" name="Slide Number Placeholder 2">
            <a:extLst>
              <a:ext uri="{FF2B5EF4-FFF2-40B4-BE49-F238E27FC236}">
                <a16:creationId xmlns:a16="http://schemas.microsoft.com/office/drawing/2014/main" id="{BC99134C-EDB1-2F79-843C-5ED5D029DB3C}"/>
              </a:ext>
            </a:extLst>
          </p:cNvPr>
          <p:cNvSpPr>
            <a:spLocks noGrp="1"/>
          </p:cNvSpPr>
          <p:nvPr>
            <p:ph type="sldNum" sz="quarter" idx="12"/>
          </p:nvPr>
        </p:nvSpPr>
        <p:spPr/>
        <p:txBody>
          <a:bodyPr/>
          <a:lstStyle/>
          <a:p>
            <a:r>
              <a:rPr lang="en-US" dirty="0"/>
              <a:t>Rev It Up – </a:t>
            </a:r>
            <a:fld id="{FAE8E2B3-5137-4643-A425-A42DF21A06C6}" type="slidenum">
              <a:rPr lang="en-US" smtClean="0"/>
              <a:pPr/>
              <a:t>18</a:t>
            </a:fld>
            <a:endParaRPr lang="en-US" dirty="0"/>
          </a:p>
        </p:txBody>
      </p:sp>
    </p:spTree>
    <p:extLst>
      <p:ext uri="{BB962C8B-B14F-4D97-AF65-F5344CB8AC3E}">
        <p14:creationId xmlns:p14="http://schemas.microsoft.com/office/powerpoint/2010/main" val="1859072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82381-4C6C-1281-FA7E-9FEA6DCE82D1}"/>
              </a:ext>
            </a:extLst>
          </p:cNvPr>
          <p:cNvSpPr>
            <a:spLocks noGrp="1"/>
          </p:cNvSpPr>
          <p:nvPr>
            <p:ph type="title"/>
          </p:nvPr>
        </p:nvSpPr>
        <p:spPr>
          <a:xfrm>
            <a:off x="838200" y="1232696"/>
            <a:ext cx="10515600" cy="707886"/>
          </a:xfrm>
        </p:spPr>
        <p:txBody>
          <a:bodyPr>
            <a:normAutofit fontScale="90000"/>
          </a:bodyPr>
          <a:lstStyle/>
          <a:p>
            <a:r>
              <a:rPr lang="en-US" sz="4800" b="1" dirty="0">
                <a:latin typeface="Arial" panose="020B0604020202020204" pitchFamily="34" charset="0"/>
                <a:cs typeface="Arial" panose="020B0604020202020204" pitchFamily="34" charset="0"/>
              </a:rPr>
              <a:t>Let’s put your skills to the test!</a:t>
            </a:r>
          </a:p>
        </p:txBody>
      </p:sp>
      <p:sp>
        <p:nvSpPr>
          <p:cNvPr id="15" name="Oval 14">
            <a:extLst>
              <a:ext uri="{FF2B5EF4-FFF2-40B4-BE49-F238E27FC236}">
                <a16:creationId xmlns:a16="http://schemas.microsoft.com/office/drawing/2014/main" id="{D4366E0F-0DF0-43FA-A07F-E49CDEBD2D90}"/>
              </a:ext>
              <a:ext uri="{C183D7F6-B498-43B3-948B-1728B52AA6E4}">
                <adec:decorative xmlns:adec="http://schemas.microsoft.com/office/drawing/2017/decorative" val="1"/>
              </a:ext>
            </a:extLst>
          </p:cNvPr>
          <p:cNvSpPr/>
          <p:nvPr/>
        </p:nvSpPr>
        <p:spPr>
          <a:xfrm>
            <a:off x="1031458" y="2241176"/>
            <a:ext cx="2794000" cy="2794000"/>
          </a:xfrm>
          <a:prstGeom prst="ellipse">
            <a:avLst/>
          </a:prstGeom>
          <a:solidFill>
            <a:srgbClr val="0034A7"/>
          </a:solidFill>
          <a:ln w="50800">
            <a:solidFill>
              <a:srgbClr val="5F6A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overed plate with solid fill">
            <a:extLst>
              <a:ext uri="{FF2B5EF4-FFF2-40B4-BE49-F238E27FC236}">
                <a16:creationId xmlns:a16="http://schemas.microsoft.com/office/drawing/2014/main" id="{1C299BA6-8B03-4065-8913-70F362B20D3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19418" y="2250025"/>
            <a:ext cx="2418080" cy="2418080"/>
          </a:xfrm>
          <a:prstGeom prst="rect">
            <a:avLst/>
          </a:prstGeom>
        </p:spPr>
      </p:pic>
      <p:sp>
        <p:nvSpPr>
          <p:cNvPr id="17" name="TextBox 16">
            <a:extLst>
              <a:ext uri="{FF2B5EF4-FFF2-40B4-BE49-F238E27FC236}">
                <a16:creationId xmlns:a16="http://schemas.microsoft.com/office/drawing/2014/main" id="{4539680C-8199-498B-9A08-C8CA0FF80E24}"/>
              </a:ext>
            </a:extLst>
          </p:cNvPr>
          <p:cNvSpPr txBox="1"/>
          <p:nvPr/>
        </p:nvSpPr>
        <p:spPr>
          <a:xfrm>
            <a:off x="576056" y="5035176"/>
            <a:ext cx="3704803" cy="707886"/>
          </a:xfrm>
          <a:prstGeom prst="rect">
            <a:avLst/>
          </a:prstGeom>
          <a:noFill/>
        </p:spPr>
        <p:txBody>
          <a:bodyPr wrap="square" rtlCol="0">
            <a:spAutoFit/>
          </a:bodyPr>
          <a:lstStyle/>
          <a:p>
            <a:pPr algn="ctr"/>
            <a:r>
              <a:rPr lang="en-US" sz="4000" b="1" i="1" dirty="0">
                <a:solidFill>
                  <a:srgbClr val="0034A7"/>
                </a:solidFill>
                <a:latin typeface="Arial" panose="020B0604020202020204" pitchFamily="34" charset="0"/>
                <a:cs typeface="Arial" panose="020B0604020202020204" pitchFamily="34" charset="0"/>
              </a:rPr>
              <a:t>plate</a:t>
            </a:r>
            <a:r>
              <a:rPr lang="en-US" sz="4000" b="1" i="1" dirty="0">
                <a:solidFill>
                  <a:srgbClr val="5F6A6D"/>
                </a:solidFill>
                <a:latin typeface="Arial" panose="020B0604020202020204" pitchFamily="34" charset="0"/>
                <a:cs typeface="Arial" panose="020B0604020202020204" pitchFamily="34" charset="0"/>
              </a:rPr>
              <a:t>tune</a:t>
            </a:r>
          </a:p>
        </p:txBody>
      </p:sp>
      <p:sp>
        <p:nvSpPr>
          <p:cNvPr id="3" name="Content Placeholder 2">
            <a:extLst>
              <a:ext uri="{FF2B5EF4-FFF2-40B4-BE49-F238E27FC236}">
                <a16:creationId xmlns:a16="http://schemas.microsoft.com/office/drawing/2014/main" id="{395B0C40-C6C2-764B-387B-EED016A42A46}"/>
              </a:ext>
            </a:extLst>
          </p:cNvPr>
          <p:cNvSpPr>
            <a:spLocks noGrp="1"/>
          </p:cNvSpPr>
          <p:nvPr>
            <p:ph idx="1"/>
          </p:nvPr>
        </p:nvSpPr>
        <p:spPr>
          <a:xfrm>
            <a:off x="4607859" y="2241176"/>
            <a:ext cx="7008085" cy="3958012"/>
          </a:xfrm>
        </p:spPr>
        <p:txBody>
          <a:bodyPr>
            <a:normAutofit/>
          </a:bodyPr>
          <a:lstStyle/>
          <a:p>
            <a:pPr marL="0" indent="0">
              <a:spcBef>
                <a:spcPts val="3600"/>
              </a:spcBef>
              <a:buNone/>
            </a:pPr>
            <a:r>
              <a:rPr lang="en-US" sz="3200" b="1" dirty="0">
                <a:latin typeface="Arial" panose="020B0604020202020204" pitchFamily="34" charset="0"/>
                <a:cs typeface="Arial" panose="020B0604020202020204" pitchFamily="34" charset="0"/>
              </a:rPr>
              <a:t>My new app, </a:t>
            </a:r>
            <a:r>
              <a:rPr lang="en-US" sz="3200" b="1" i="1" dirty="0" err="1">
                <a:solidFill>
                  <a:srgbClr val="0034A7"/>
                </a:solidFill>
              </a:rPr>
              <a:t>plate</a:t>
            </a:r>
            <a:r>
              <a:rPr lang="en-US" sz="3200" b="1" i="1" dirty="0" err="1">
                <a:solidFill>
                  <a:srgbClr val="5F6A6D"/>
                </a:solidFill>
              </a:rPr>
              <a:t>tune</a:t>
            </a:r>
            <a:r>
              <a:rPr lang="en-US" sz="3200" b="1" dirty="0">
                <a:latin typeface="Arial" panose="020B0604020202020204" pitchFamily="34" charset="0"/>
                <a:cs typeface="Arial" panose="020B0604020202020204" pitchFamily="34" charset="0"/>
              </a:rPr>
              <a:t>, takes drab, unhealthy plates and turns them into yummy, healthy ones!</a:t>
            </a:r>
          </a:p>
          <a:p>
            <a:pPr marL="0" indent="0">
              <a:spcBef>
                <a:spcPts val="3600"/>
              </a:spcBef>
              <a:buNone/>
            </a:pPr>
            <a:r>
              <a:rPr lang="en-US" sz="3200" b="1" dirty="0">
                <a:latin typeface="Arial" panose="020B0604020202020204" pitchFamily="34" charset="0"/>
                <a:cs typeface="Arial" panose="020B0604020202020204" pitchFamily="34" charset="0"/>
              </a:rPr>
              <a:t>It’s still in beta, so I need </a:t>
            </a:r>
            <a:r>
              <a:rPr lang="en-US" sz="3200" b="1" u="sng" dirty="0">
                <a:latin typeface="Arial" panose="020B0604020202020204" pitchFamily="34" charset="0"/>
                <a:cs typeface="Arial" panose="020B0604020202020204" pitchFamily="34" charset="0"/>
              </a:rPr>
              <a:t>your help</a:t>
            </a:r>
            <a:r>
              <a:rPr lang="en-US" sz="3200" b="1" dirty="0">
                <a:latin typeface="Arial" panose="020B0604020202020204" pitchFamily="34" charset="0"/>
                <a:cs typeface="Arial" panose="020B0604020202020204" pitchFamily="34" charset="0"/>
              </a:rPr>
              <a:t> to come up with tips </a:t>
            </a:r>
            <a:r>
              <a:rPr lang="en-US" sz="3200" b="1" i="1" dirty="0" err="1">
                <a:solidFill>
                  <a:srgbClr val="0034A7"/>
                </a:solidFill>
              </a:rPr>
              <a:t>plate</a:t>
            </a:r>
            <a:r>
              <a:rPr lang="en-US" sz="3200" b="1" i="1" dirty="0" err="1">
                <a:solidFill>
                  <a:srgbClr val="5F6A6D"/>
                </a:solidFill>
              </a:rPr>
              <a:t>tune</a:t>
            </a:r>
            <a:r>
              <a:rPr lang="en-US" sz="3200" b="1" dirty="0">
                <a:latin typeface="Arial" panose="020B0604020202020204" pitchFamily="34" charset="0"/>
                <a:cs typeface="Arial" panose="020B0604020202020204" pitchFamily="34" charset="0"/>
              </a:rPr>
              <a:t> can give its users!</a:t>
            </a:r>
          </a:p>
        </p:txBody>
      </p:sp>
      <p:sp>
        <p:nvSpPr>
          <p:cNvPr id="5" name="Slide Number Placeholder 4">
            <a:extLst>
              <a:ext uri="{FF2B5EF4-FFF2-40B4-BE49-F238E27FC236}">
                <a16:creationId xmlns:a16="http://schemas.microsoft.com/office/drawing/2014/main" id="{CB8E8C91-A5D4-39F2-64F0-61EDB09EA453}"/>
              </a:ext>
            </a:extLst>
          </p:cNvPr>
          <p:cNvSpPr>
            <a:spLocks noGrp="1"/>
          </p:cNvSpPr>
          <p:nvPr>
            <p:ph type="sldNum" sz="quarter" idx="12"/>
          </p:nvPr>
        </p:nvSpPr>
        <p:spPr/>
        <p:txBody>
          <a:bodyPr/>
          <a:lstStyle/>
          <a:p>
            <a:r>
              <a:rPr lang="en-US" dirty="0"/>
              <a:t>Rev It Up – </a:t>
            </a:r>
            <a:fld id="{FAE8E2B3-5137-4643-A425-A42DF21A06C6}" type="slidenum">
              <a:rPr lang="en-US" smtClean="0"/>
              <a:pPr/>
              <a:t>19</a:t>
            </a:fld>
            <a:endParaRPr lang="en-US" dirty="0"/>
          </a:p>
        </p:txBody>
      </p:sp>
    </p:spTree>
    <p:extLst>
      <p:ext uri="{BB962C8B-B14F-4D97-AF65-F5344CB8AC3E}">
        <p14:creationId xmlns:p14="http://schemas.microsoft.com/office/powerpoint/2010/main" val="215090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21325"/>
            <a:ext cx="5788231" cy="5153844"/>
          </a:xfrm>
        </p:spPr>
        <p:txBody>
          <a:bodyPr>
            <a:normAutofit/>
          </a:bodyPr>
          <a:lstStyle/>
          <a:p>
            <a:r>
              <a:rPr lang="en-US" altLang="en-US" sz="4800" b="1" dirty="0">
                <a:latin typeface="Arial" panose="020B0604020202020204" pitchFamily="34" charset="0"/>
                <a:cs typeface="Arial" panose="020B0604020202020204" pitchFamily="34" charset="0"/>
              </a:rPr>
              <a:t>How much of this </a:t>
            </a:r>
            <a:r>
              <a:rPr lang="en-US" altLang="en-US" sz="4800" b="1" dirty="0">
                <a:solidFill>
                  <a:srgbClr val="0034A7"/>
                </a:solidFill>
                <a:latin typeface="Arial" panose="020B0604020202020204" pitchFamily="34" charset="0"/>
                <a:cs typeface="Arial" panose="020B0604020202020204" pitchFamily="34" charset="0"/>
              </a:rPr>
              <a:t>PARTY SIZE</a:t>
            </a:r>
            <a:r>
              <a:rPr lang="en-US" altLang="en-US" sz="4800" b="1" dirty="0">
                <a:latin typeface="Arial" panose="020B0604020202020204" pitchFamily="34" charset="0"/>
                <a:cs typeface="Arial" panose="020B0604020202020204" pitchFamily="34" charset="0"/>
              </a:rPr>
              <a:t> bag can you eat while watching TV or a movie? </a:t>
            </a:r>
            <a:endParaRPr lang="en-US" sz="4800" dirty="0">
              <a:latin typeface="Arial" panose="020B0604020202020204" pitchFamily="34" charset="0"/>
              <a:cs typeface="Arial" panose="020B0604020202020204" pitchFamily="34" charset="0"/>
            </a:endParaRPr>
          </a:p>
        </p:txBody>
      </p:sp>
      <p:pic>
        <p:nvPicPr>
          <p:cNvPr id="5" name="Picture 4" descr="party sized bag of chips on a table">
            <a:extLst>
              <a:ext uri="{FF2B5EF4-FFF2-40B4-BE49-F238E27FC236}">
                <a16:creationId xmlns:a16="http://schemas.microsoft.com/office/drawing/2014/main" id="{C8A309B3-E4C3-408D-8271-1B898059B92D}"/>
              </a:ext>
            </a:extLst>
          </p:cNvPr>
          <p:cNvPicPr>
            <a:picLocks noChangeAspect="1"/>
          </p:cNvPicPr>
          <p:nvPr/>
        </p:nvPicPr>
        <p:blipFill>
          <a:blip r:embed="rId2"/>
          <a:stretch>
            <a:fillRect/>
          </a:stretch>
        </p:blipFill>
        <p:spPr>
          <a:xfrm>
            <a:off x="7749482" y="1330037"/>
            <a:ext cx="3211443" cy="4767410"/>
          </a:xfrm>
          <a:prstGeom prst="rect">
            <a:avLst/>
          </a:prstGeom>
        </p:spPr>
      </p:pic>
      <p:sp>
        <p:nvSpPr>
          <p:cNvPr id="4" name="Slide Number Placeholder 3">
            <a:extLst>
              <a:ext uri="{FF2B5EF4-FFF2-40B4-BE49-F238E27FC236}">
                <a16:creationId xmlns:a16="http://schemas.microsoft.com/office/drawing/2014/main" id="{E3538C42-76F0-31FD-0841-89F97485F263}"/>
              </a:ext>
            </a:extLst>
          </p:cNvPr>
          <p:cNvSpPr>
            <a:spLocks noGrp="1"/>
          </p:cNvSpPr>
          <p:nvPr>
            <p:ph type="sldNum" sz="quarter" idx="12"/>
          </p:nvPr>
        </p:nvSpPr>
        <p:spPr/>
        <p:txBody>
          <a:bodyPr/>
          <a:lstStyle/>
          <a:p>
            <a:r>
              <a:rPr lang="en-US" dirty="0"/>
              <a:t>Rev It Up – </a:t>
            </a:r>
            <a:fld id="{FAE8E2B3-5137-4643-A425-A42DF21A06C6}" type="slidenum">
              <a:rPr lang="en-US" smtClean="0"/>
              <a:pPr/>
              <a:t>2</a:t>
            </a:fld>
            <a:endParaRPr lang="en-US" dirty="0"/>
          </a:p>
        </p:txBody>
      </p:sp>
    </p:spTree>
    <p:extLst>
      <p:ext uri="{BB962C8B-B14F-4D97-AF65-F5344CB8AC3E}">
        <p14:creationId xmlns:p14="http://schemas.microsoft.com/office/powerpoint/2010/main" val="301696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21D9E51D-EB70-46BC-A340-AB212473964E}"/>
              </a:ext>
            </a:extLst>
          </p:cNvPr>
          <p:cNvSpPr>
            <a:spLocks noGrp="1" noChangeArrowheads="1"/>
          </p:cNvSpPr>
          <p:nvPr>
            <p:ph type="title"/>
          </p:nvPr>
        </p:nvSpPr>
        <p:spPr>
          <a:noFill/>
        </p:spPr>
        <p:txBody>
          <a:bodyPr anchor="ctr">
            <a:noAutofit/>
          </a:bodyPr>
          <a:lstStyle/>
          <a:p>
            <a:r>
              <a:rPr lang="en-US" altLang="en-US" sz="4000" b="1" dirty="0">
                <a:latin typeface="Arial" panose="020B0604020202020204" pitchFamily="34" charset="0"/>
                <a:cs typeface="Arial" panose="020B0604020202020204" pitchFamily="34" charset="0"/>
              </a:rPr>
              <a:t>Example: Lo Mein Meal</a:t>
            </a:r>
            <a:endParaRPr lang="en-US" altLang="en-US" dirty="0">
              <a:latin typeface="Arial" panose="020B0604020202020204" pitchFamily="34" charset="0"/>
              <a:cs typeface="Arial" panose="020B0604020202020204" pitchFamily="34" charset="0"/>
            </a:endParaRPr>
          </a:p>
        </p:txBody>
      </p:sp>
      <p:pic>
        <p:nvPicPr>
          <p:cNvPr id="7" name="Picture 6" descr="Lo Mein Meal on a white plate with a blue edge and 2 fortune cookies sitting on the table">
            <a:extLst>
              <a:ext uri="{FF2B5EF4-FFF2-40B4-BE49-F238E27FC236}">
                <a16:creationId xmlns:a16="http://schemas.microsoft.com/office/drawing/2014/main" id="{B49F20E7-EA09-48DD-8A80-382A73A791A7}"/>
              </a:ext>
            </a:extLst>
          </p:cNvPr>
          <p:cNvPicPr>
            <a:picLocks noChangeAspect="1"/>
          </p:cNvPicPr>
          <p:nvPr/>
        </p:nvPicPr>
        <p:blipFill>
          <a:blip r:embed="rId2"/>
          <a:stretch>
            <a:fillRect/>
          </a:stretch>
        </p:blipFill>
        <p:spPr>
          <a:xfrm>
            <a:off x="699302" y="2270958"/>
            <a:ext cx="5038111" cy="3460673"/>
          </a:xfrm>
          <a:prstGeom prst="rect">
            <a:avLst/>
          </a:prstGeom>
        </p:spPr>
      </p:pic>
      <p:sp>
        <p:nvSpPr>
          <p:cNvPr id="2" name="Content Placeholder 1">
            <a:extLst>
              <a:ext uri="{FF2B5EF4-FFF2-40B4-BE49-F238E27FC236}">
                <a16:creationId xmlns:a16="http://schemas.microsoft.com/office/drawing/2014/main" id="{BB95DB41-6FDB-F170-3E21-02304F02EBF2}"/>
              </a:ext>
            </a:extLst>
          </p:cNvPr>
          <p:cNvSpPr>
            <a:spLocks noGrp="1"/>
          </p:cNvSpPr>
          <p:nvPr>
            <p:ph idx="1"/>
          </p:nvPr>
        </p:nvSpPr>
        <p:spPr>
          <a:xfrm>
            <a:off x="6454588" y="1825625"/>
            <a:ext cx="4899212" cy="4351338"/>
          </a:xfrm>
        </p:spPr>
        <p:txBody>
          <a:bodyPr>
            <a:normAutofit fontScale="85000" lnSpcReduction="10000"/>
          </a:bodyPr>
          <a:lstStyle/>
          <a:p>
            <a:pPr marL="0" indent="0">
              <a:spcAft>
                <a:spcPts val="1200"/>
              </a:spcAft>
              <a:buNone/>
            </a:pPr>
            <a:r>
              <a:rPr lang="en-US" sz="3200" b="1" dirty="0">
                <a:latin typeface="Arial" panose="020B0604020202020204" pitchFamily="34" charset="0"/>
                <a:cs typeface="Arial" panose="020B0604020202020204" pitchFamily="34" charset="0"/>
              </a:rPr>
              <a:t>Ways to </a:t>
            </a:r>
            <a:r>
              <a:rPr lang="en-US" sz="3200" b="1" i="1" dirty="0" err="1">
                <a:solidFill>
                  <a:srgbClr val="0034A7"/>
                </a:solidFill>
              </a:rPr>
              <a:t>plate</a:t>
            </a:r>
            <a:r>
              <a:rPr lang="en-US" sz="3200" b="1" i="1" dirty="0" err="1">
                <a:solidFill>
                  <a:srgbClr val="5F6A6D"/>
                </a:solidFill>
              </a:rPr>
              <a:t>tune</a:t>
            </a:r>
            <a:r>
              <a:rPr lang="en-US" sz="3200" b="1" dirty="0">
                <a:latin typeface="Arial" panose="020B0604020202020204" pitchFamily="34" charset="0"/>
                <a:cs typeface="Arial" panose="020B0604020202020204" pitchFamily="34" charset="0"/>
              </a:rPr>
              <a:t> this dish:</a:t>
            </a:r>
          </a:p>
          <a:p>
            <a:pPr marL="514350" indent="-514350">
              <a:buAutoNum type="arabicPeriod"/>
            </a:pPr>
            <a:r>
              <a:rPr lang="en-US" sz="3200" b="1" dirty="0">
                <a:latin typeface="Arial" panose="020B0604020202020204" pitchFamily="34" charset="0"/>
                <a:cs typeface="Arial" panose="020B0604020202020204" pitchFamily="34" charset="0"/>
              </a:rPr>
              <a:t>Split the portion in half and save some for later</a:t>
            </a:r>
          </a:p>
          <a:p>
            <a:pPr marL="514350" indent="-514350">
              <a:buAutoNum type="arabicPeriod"/>
            </a:pPr>
            <a:r>
              <a:rPr lang="en-US" sz="3200" b="1" dirty="0">
                <a:latin typeface="Arial" panose="020B0604020202020204" pitchFamily="34" charset="0"/>
                <a:cs typeface="Arial" panose="020B0604020202020204" pitchFamily="34" charset="0"/>
              </a:rPr>
              <a:t>Swap the spring roll for a piece of fruit</a:t>
            </a:r>
          </a:p>
          <a:p>
            <a:pPr marL="514350" indent="-514350">
              <a:buAutoNum type="arabicPeriod"/>
            </a:pPr>
            <a:r>
              <a:rPr lang="en-US" sz="3200" b="1" dirty="0">
                <a:latin typeface="Arial" panose="020B0604020202020204" pitchFamily="34" charset="0"/>
                <a:cs typeface="Arial" panose="020B0604020202020204" pitchFamily="34" charset="0"/>
              </a:rPr>
              <a:t>Order steamed noodles instead of fried noodles</a:t>
            </a:r>
          </a:p>
          <a:p>
            <a:pPr marL="0" indent="0">
              <a:spcBef>
                <a:spcPts val="1200"/>
              </a:spcBef>
              <a:buNone/>
            </a:pPr>
            <a:r>
              <a:rPr lang="en-US" sz="3200" b="1" dirty="0">
                <a:latin typeface="Arial" panose="020B0604020202020204" pitchFamily="34" charset="0"/>
                <a:cs typeface="Arial" panose="020B0604020202020204" pitchFamily="34" charset="0"/>
              </a:rPr>
              <a:t>You can reduce the portions, reduce the calories, </a:t>
            </a:r>
            <a:r>
              <a:rPr lang="en-US" sz="3200" b="1" u="sng" dirty="0">
                <a:latin typeface="Arial" panose="020B0604020202020204" pitchFamily="34" charset="0"/>
                <a:cs typeface="Arial" panose="020B0604020202020204" pitchFamily="34" charset="0"/>
              </a:rPr>
              <a:t>and/or</a:t>
            </a:r>
            <a:r>
              <a:rPr lang="en-US" sz="3200" b="1" dirty="0">
                <a:latin typeface="Arial" panose="020B0604020202020204" pitchFamily="34" charset="0"/>
                <a:cs typeface="Arial" panose="020B0604020202020204" pitchFamily="34" charset="0"/>
              </a:rPr>
              <a:t> make it more like MyPlate</a:t>
            </a:r>
          </a:p>
        </p:txBody>
      </p:sp>
      <p:sp>
        <p:nvSpPr>
          <p:cNvPr id="3" name="Slide Number Placeholder 2">
            <a:extLst>
              <a:ext uri="{FF2B5EF4-FFF2-40B4-BE49-F238E27FC236}">
                <a16:creationId xmlns:a16="http://schemas.microsoft.com/office/drawing/2014/main" id="{0660BADC-0BD0-4C7A-4066-E1131954D532}"/>
              </a:ext>
            </a:extLst>
          </p:cNvPr>
          <p:cNvSpPr>
            <a:spLocks noGrp="1"/>
          </p:cNvSpPr>
          <p:nvPr>
            <p:ph type="sldNum" sz="quarter" idx="12"/>
          </p:nvPr>
        </p:nvSpPr>
        <p:spPr/>
        <p:txBody>
          <a:bodyPr/>
          <a:lstStyle/>
          <a:p>
            <a:r>
              <a:rPr lang="en-US" dirty="0"/>
              <a:t>Rev It Up – </a:t>
            </a:r>
            <a:fld id="{FAE8E2B3-5137-4643-A425-A42DF21A06C6}" type="slidenum">
              <a:rPr lang="en-US" smtClean="0"/>
              <a:pPr/>
              <a:t>20</a:t>
            </a:fld>
            <a:endParaRPr lang="en-US" dirty="0"/>
          </a:p>
        </p:txBody>
      </p:sp>
    </p:spTree>
    <p:extLst>
      <p:ext uri="{BB962C8B-B14F-4D97-AF65-F5344CB8AC3E}">
        <p14:creationId xmlns:p14="http://schemas.microsoft.com/office/powerpoint/2010/main" val="570742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21325"/>
            <a:ext cx="10515600" cy="2658827"/>
          </a:xfrm>
        </p:spPr>
        <p:txBody>
          <a:bodyPr lIns="0" tIns="0" rIns="0" bIns="0">
            <a:noAutofit/>
          </a:bodyPr>
          <a:lstStyle/>
          <a:p>
            <a:pPr>
              <a:spcBef>
                <a:spcPts val="3600"/>
              </a:spcBef>
            </a:pPr>
            <a:r>
              <a:rPr lang="en-US" sz="4000" b="1" dirty="0">
                <a:solidFill>
                  <a:schemeClr val="tx1"/>
                </a:solidFill>
                <a:latin typeface="Arial" panose="020B0604020202020204" pitchFamily="34" charset="0"/>
                <a:cs typeface="Arial" panose="020B0604020202020204" pitchFamily="34" charset="0"/>
              </a:rPr>
              <a:t>In your groups, come up with as many ways to </a:t>
            </a:r>
            <a:r>
              <a:rPr lang="en-US" sz="4000" b="1" i="1" dirty="0" err="1">
                <a:solidFill>
                  <a:srgbClr val="0034A7"/>
                </a:solidFill>
              </a:rPr>
              <a:t>plate</a:t>
            </a:r>
            <a:r>
              <a:rPr lang="en-US" sz="4000" b="1" i="1" dirty="0" err="1">
                <a:solidFill>
                  <a:srgbClr val="5F6A6D"/>
                </a:solidFill>
              </a:rPr>
              <a:t>tune</a:t>
            </a:r>
            <a:r>
              <a:rPr lang="en-US" sz="4000" b="1" dirty="0">
                <a:solidFill>
                  <a:schemeClr val="tx1"/>
                </a:solidFill>
                <a:latin typeface="Arial" panose="020B0604020202020204" pitchFamily="34" charset="0"/>
                <a:cs typeface="Arial" panose="020B0604020202020204" pitchFamily="34" charset="0"/>
              </a:rPr>
              <a:t> your dish as you can. The team with the most answers will win!</a:t>
            </a:r>
          </a:p>
        </p:txBody>
      </p:sp>
      <p:sp>
        <p:nvSpPr>
          <p:cNvPr id="3" name="Content Placeholder 2">
            <a:extLst>
              <a:ext uri="{FF2B5EF4-FFF2-40B4-BE49-F238E27FC236}">
                <a16:creationId xmlns:a16="http://schemas.microsoft.com/office/drawing/2014/main" id="{B896144B-DA8F-E56F-C9AA-3DE9E1713BEC}"/>
              </a:ext>
            </a:extLst>
          </p:cNvPr>
          <p:cNvSpPr>
            <a:spLocks noGrp="1"/>
          </p:cNvSpPr>
          <p:nvPr>
            <p:ph idx="1"/>
          </p:nvPr>
        </p:nvSpPr>
        <p:spPr>
          <a:xfrm>
            <a:off x="838200" y="3521991"/>
            <a:ext cx="10515600" cy="669363"/>
          </a:xfrm>
        </p:spPr>
        <p:txBody>
          <a:bodyPr lIns="0" tIns="0" rIns="0" bIns="0" anchor="ctr" anchorCtr="0"/>
          <a:lstStyle/>
          <a:p>
            <a:pPr marL="0" indent="0" algn="ctr">
              <a:buNone/>
            </a:pPr>
            <a:r>
              <a:rPr lang="en-US" b="1" dirty="0">
                <a:solidFill>
                  <a:srgbClr val="0034A7"/>
                </a:solidFill>
                <a:latin typeface="Arial" panose="020B0604020202020204" pitchFamily="34" charset="0"/>
                <a:cs typeface="Arial" panose="020B0604020202020204" pitchFamily="34" charset="0"/>
              </a:rPr>
              <a:t>You have 5 minutes!</a:t>
            </a:r>
            <a:endParaRPr lang="en-US" dirty="0">
              <a:solidFill>
                <a:srgbClr val="0034A7"/>
              </a:solidFill>
            </a:endParaRP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281789" y="4265136"/>
            <a:ext cx="1628422" cy="2229932"/>
          </a:xfrm>
          <a:prstGeom prst="rect">
            <a:avLst/>
          </a:prstGeom>
        </p:spPr>
      </p:pic>
      <p:sp>
        <p:nvSpPr>
          <p:cNvPr id="5" name="Slide Number Placeholder 4">
            <a:extLst>
              <a:ext uri="{FF2B5EF4-FFF2-40B4-BE49-F238E27FC236}">
                <a16:creationId xmlns:a16="http://schemas.microsoft.com/office/drawing/2014/main" id="{9FEE5E87-F29B-0CF7-E507-BEBF51200508}"/>
              </a:ext>
            </a:extLst>
          </p:cNvPr>
          <p:cNvSpPr>
            <a:spLocks noGrp="1"/>
          </p:cNvSpPr>
          <p:nvPr>
            <p:ph type="sldNum" sz="quarter" idx="12"/>
          </p:nvPr>
        </p:nvSpPr>
        <p:spPr/>
        <p:txBody>
          <a:bodyPr/>
          <a:lstStyle/>
          <a:p>
            <a:r>
              <a:rPr lang="en-US" dirty="0"/>
              <a:t>Rev It Up – </a:t>
            </a:r>
            <a:fld id="{FAE8E2B3-5137-4643-A425-A42DF21A06C6}" type="slidenum">
              <a:rPr lang="en-US" smtClean="0"/>
              <a:pPr/>
              <a:t>21</a:t>
            </a:fld>
            <a:endParaRPr lang="en-US" dirty="0"/>
          </a:p>
        </p:txBody>
      </p:sp>
    </p:spTree>
    <p:extLst>
      <p:ext uri="{BB962C8B-B14F-4D97-AF65-F5344CB8AC3E}">
        <p14:creationId xmlns:p14="http://schemas.microsoft.com/office/powerpoint/2010/main" val="1703803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1F70ECE-D403-603E-A259-ECC50F57700C}"/>
              </a:ext>
            </a:extLst>
          </p:cNvPr>
          <p:cNvSpPr txBox="1"/>
          <p:nvPr/>
        </p:nvSpPr>
        <p:spPr>
          <a:xfrm>
            <a:off x="855171" y="1039471"/>
            <a:ext cx="4091233" cy="276999"/>
          </a:xfrm>
          <a:prstGeom prst="rect">
            <a:avLst/>
          </a:prstGeom>
          <a:noFill/>
        </p:spPr>
        <p:txBody>
          <a:bodyPr wrap="square" lIns="0" tIns="0" rIns="0" bIns="0" rtlCol="0">
            <a:spAutoFit/>
          </a:bodyPr>
          <a:lstStyle/>
          <a:p>
            <a:r>
              <a:rPr lang="en-US" dirty="0">
                <a:latin typeface="Arial" panose="020B0604020202020204" pitchFamily="34" charset="0"/>
                <a:cs typeface="Arial" panose="020B0604020202020204" pitchFamily="34" charset="0"/>
              </a:rPr>
              <a:t>Don’t be a victim of</a:t>
            </a:r>
          </a:p>
        </p:txBody>
      </p:sp>
      <p:sp>
        <p:nvSpPr>
          <p:cNvPr id="2" name="Title 1">
            <a:extLst>
              <a:ext uri="{FF2B5EF4-FFF2-40B4-BE49-F238E27FC236}">
                <a16:creationId xmlns:a16="http://schemas.microsoft.com/office/drawing/2014/main" id="{7C0D86B9-C897-58AA-0307-DFE64679B24B}"/>
              </a:ext>
            </a:extLst>
          </p:cNvPr>
          <p:cNvSpPr>
            <a:spLocks noGrp="1"/>
          </p:cNvSpPr>
          <p:nvPr>
            <p:ph type="title"/>
          </p:nvPr>
        </p:nvSpPr>
        <p:spPr>
          <a:xfrm>
            <a:off x="838200" y="1182686"/>
            <a:ext cx="5482930" cy="669363"/>
          </a:xfrm>
        </p:spPr>
        <p:txBody>
          <a:bodyPr lIns="0" tIns="0" rIns="0" bIns="0">
            <a:normAutofit fontScale="90000"/>
          </a:bodyPr>
          <a:lstStyle/>
          <a:p>
            <a:pPr algn="l"/>
            <a:r>
              <a:rPr lang="en-US" b="1" dirty="0" err="1">
                <a:latin typeface="Arial" panose="020B0604020202020204" pitchFamily="34" charset="0"/>
                <a:cs typeface="Arial" panose="020B0604020202020204" pitchFamily="34" charset="0"/>
              </a:rPr>
              <a:t>PoRTiOn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DiStORtiOn</a:t>
            </a:r>
            <a:endParaRPr lang="en-US"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852B7736-295D-FC24-B98E-C61E03F4CFBF}"/>
              </a:ext>
            </a:extLst>
          </p:cNvPr>
          <p:cNvSpPr>
            <a:spLocks noGrp="1"/>
          </p:cNvSpPr>
          <p:nvPr>
            <p:ph idx="1"/>
          </p:nvPr>
        </p:nvSpPr>
        <p:spPr>
          <a:xfrm>
            <a:off x="838200" y="1771260"/>
            <a:ext cx="6139344" cy="651366"/>
          </a:xfrm>
        </p:spPr>
        <p:txBody>
          <a:bodyPr>
            <a:normAutofit lnSpcReduction="10000"/>
          </a:bodyPr>
          <a:lstStyle/>
          <a:p>
            <a:pPr marL="0" indent="0">
              <a:buNone/>
            </a:pPr>
            <a:r>
              <a:rPr lang="en-US" sz="4000" dirty="0">
                <a:latin typeface="Arial" panose="020B0604020202020204" pitchFamily="34" charset="0"/>
                <a:cs typeface="Arial" panose="020B0604020202020204" pitchFamily="34" charset="0"/>
              </a:rPr>
              <a:t>Use These Tips Now!</a:t>
            </a:r>
          </a:p>
        </p:txBody>
      </p:sp>
      <p:sp>
        <p:nvSpPr>
          <p:cNvPr id="23" name="Extract 22">
            <a:extLst>
              <a:ext uri="{FF2B5EF4-FFF2-40B4-BE49-F238E27FC236}">
                <a16:creationId xmlns:a16="http://schemas.microsoft.com/office/drawing/2014/main" id="{E24C2F04-3C58-1D2B-AE9E-5A3C5950EB20}"/>
              </a:ext>
              <a:ext uri="{C183D7F6-B498-43B3-948B-1728B52AA6E4}">
                <adec:decorative xmlns:adec="http://schemas.microsoft.com/office/drawing/2017/decorative" val="1"/>
              </a:ext>
            </a:extLst>
          </p:cNvPr>
          <p:cNvSpPr/>
          <p:nvPr/>
        </p:nvSpPr>
        <p:spPr>
          <a:xfrm rot="10800000">
            <a:off x="1617357" y="4051475"/>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BBD7E67-A24F-DE3E-582F-02B1951D2449}"/>
              </a:ext>
            </a:extLst>
          </p:cNvPr>
          <p:cNvSpPr/>
          <p:nvPr/>
        </p:nvSpPr>
        <p:spPr>
          <a:xfrm>
            <a:off x="1006970" y="2609171"/>
            <a:ext cx="1437589" cy="1437589"/>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Don’t eat out of the bag</a:t>
            </a:r>
          </a:p>
        </p:txBody>
      </p:sp>
      <p:sp>
        <p:nvSpPr>
          <p:cNvPr id="52" name="Extract 51">
            <a:extLst>
              <a:ext uri="{FF2B5EF4-FFF2-40B4-BE49-F238E27FC236}">
                <a16:creationId xmlns:a16="http://schemas.microsoft.com/office/drawing/2014/main" id="{16186731-5965-01FC-C437-B5D84032D9CB}"/>
              </a:ext>
              <a:ext uri="{C183D7F6-B498-43B3-948B-1728B52AA6E4}">
                <adec:decorative xmlns:adec="http://schemas.microsoft.com/office/drawing/2017/decorative" val="1"/>
              </a:ext>
            </a:extLst>
          </p:cNvPr>
          <p:cNvSpPr/>
          <p:nvPr/>
        </p:nvSpPr>
        <p:spPr>
          <a:xfrm rot="10800000">
            <a:off x="3537409" y="3817967"/>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B7DE82F-1F36-E484-A569-D223BE9807A5}"/>
              </a:ext>
            </a:extLst>
          </p:cNvPr>
          <p:cNvSpPr/>
          <p:nvPr/>
        </p:nvSpPr>
        <p:spPr>
          <a:xfrm>
            <a:off x="2934594" y="2700602"/>
            <a:ext cx="1422444" cy="1422444"/>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Eat veggies first</a:t>
            </a:r>
          </a:p>
        </p:txBody>
      </p:sp>
      <p:sp>
        <p:nvSpPr>
          <p:cNvPr id="28" name="Extract 27">
            <a:extLst>
              <a:ext uri="{FF2B5EF4-FFF2-40B4-BE49-F238E27FC236}">
                <a16:creationId xmlns:a16="http://schemas.microsoft.com/office/drawing/2014/main" id="{F6754F66-774F-A4E9-A242-86E6FB33A1D2}"/>
              </a:ext>
              <a:ext uri="{C183D7F6-B498-43B3-948B-1728B52AA6E4}">
                <adec:decorative xmlns:adec="http://schemas.microsoft.com/office/drawing/2017/decorative" val="1"/>
              </a:ext>
            </a:extLst>
          </p:cNvPr>
          <p:cNvSpPr/>
          <p:nvPr/>
        </p:nvSpPr>
        <p:spPr>
          <a:xfrm rot="10800000">
            <a:off x="5190295" y="3672993"/>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ACC7664-4D49-BEF4-CA1F-C4BC5BC32142}"/>
              </a:ext>
            </a:extLst>
          </p:cNvPr>
          <p:cNvSpPr/>
          <p:nvPr/>
        </p:nvSpPr>
        <p:spPr>
          <a:xfrm>
            <a:off x="4626504" y="2493143"/>
            <a:ext cx="1344397" cy="134439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Eat whole grains</a:t>
            </a:r>
          </a:p>
        </p:txBody>
      </p:sp>
      <p:sp>
        <p:nvSpPr>
          <p:cNvPr id="37" name="Extract 36">
            <a:extLst>
              <a:ext uri="{FF2B5EF4-FFF2-40B4-BE49-F238E27FC236}">
                <a16:creationId xmlns:a16="http://schemas.microsoft.com/office/drawing/2014/main" id="{722D780E-4C3B-7EF2-A8D3-F32845CD1B1F}"/>
              </a:ext>
              <a:ext uri="{C183D7F6-B498-43B3-948B-1728B52AA6E4}">
                <adec:decorative xmlns:adec="http://schemas.microsoft.com/office/drawing/2017/decorative" val="1"/>
              </a:ext>
            </a:extLst>
          </p:cNvPr>
          <p:cNvSpPr/>
          <p:nvPr/>
        </p:nvSpPr>
        <p:spPr>
          <a:xfrm rot="10800000">
            <a:off x="6786533" y="3972672"/>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8C7C9DD-55CF-F645-0BB7-422EB9638D60}"/>
              </a:ext>
            </a:extLst>
          </p:cNvPr>
          <p:cNvSpPr/>
          <p:nvPr/>
        </p:nvSpPr>
        <p:spPr>
          <a:xfrm>
            <a:off x="6165450" y="2773892"/>
            <a:ext cx="1458980" cy="1458980"/>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Follow nutrition label</a:t>
            </a:r>
          </a:p>
        </p:txBody>
      </p:sp>
      <p:sp>
        <p:nvSpPr>
          <p:cNvPr id="38" name="Extract 37">
            <a:extLst>
              <a:ext uri="{FF2B5EF4-FFF2-40B4-BE49-F238E27FC236}">
                <a16:creationId xmlns:a16="http://schemas.microsoft.com/office/drawing/2014/main" id="{611E3071-7643-71EB-931D-7C6CA2C91124}"/>
              </a:ext>
              <a:ext uri="{C183D7F6-B498-43B3-948B-1728B52AA6E4}">
                <adec:decorative xmlns:adec="http://schemas.microsoft.com/office/drawing/2017/decorative" val="1"/>
              </a:ext>
            </a:extLst>
          </p:cNvPr>
          <p:cNvSpPr/>
          <p:nvPr/>
        </p:nvSpPr>
        <p:spPr>
          <a:xfrm rot="10800000">
            <a:off x="8182679" y="2860243"/>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44C59235-AE4D-C0B4-B49F-E0C1FCB00510}"/>
              </a:ext>
            </a:extLst>
          </p:cNvPr>
          <p:cNvSpPr/>
          <p:nvPr/>
        </p:nvSpPr>
        <p:spPr>
          <a:xfrm>
            <a:off x="7400254" y="1387759"/>
            <a:ext cx="1781666" cy="1781666"/>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Drink water in between meals</a:t>
            </a:r>
          </a:p>
        </p:txBody>
      </p:sp>
      <p:sp>
        <p:nvSpPr>
          <p:cNvPr id="17" name="Oval 16">
            <a:extLst>
              <a:ext uri="{FF2B5EF4-FFF2-40B4-BE49-F238E27FC236}">
                <a16:creationId xmlns:a16="http://schemas.microsoft.com/office/drawing/2014/main" id="{FC551B4B-F602-D902-7614-80B7B7772129}"/>
              </a:ext>
            </a:extLst>
          </p:cNvPr>
          <p:cNvSpPr/>
          <p:nvPr/>
        </p:nvSpPr>
        <p:spPr>
          <a:xfrm>
            <a:off x="9271972" y="845794"/>
            <a:ext cx="1659118" cy="1659118"/>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Lean proteins and greens</a:t>
            </a:r>
          </a:p>
        </p:txBody>
      </p:sp>
      <p:sp>
        <p:nvSpPr>
          <p:cNvPr id="36" name="Extract 35">
            <a:extLst>
              <a:ext uri="{FF2B5EF4-FFF2-40B4-BE49-F238E27FC236}">
                <a16:creationId xmlns:a16="http://schemas.microsoft.com/office/drawing/2014/main" id="{62FBF212-F8D6-9140-C6DF-2266B07BC87A}"/>
              </a:ext>
              <a:ext uri="{C183D7F6-B498-43B3-948B-1728B52AA6E4}">
                <adec:decorative xmlns:adec="http://schemas.microsoft.com/office/drawing/2017/decorative" val="1"/>
              </a:ext>
            </a:extLst>
          </p:cNvPr>
          <p:cNvSpPr/>
          <p:nvPr/>
        </p:nvSpPr>
        <p:spPr>
          <a:xfrm rot="10800000">
            <a:off x="9993124" y="2486625"/>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Extract 30">
            <a:extLst>
              <a:ext uri="{FF2B5EF4-FFF2-40B4-BE49-F238E27FC236}">
                <a16:creationId xmlns:a16="http://schemas.microsoft.com/office/drawing/2014/main" id="{3C805EFE-69B4-58E2-0C49-7F6FDAE4BE1F}"/>
              </a:ext>
              <a:ext uri="{C183D7F6-B498-43B3-948B-1728B52AA6E4}">
                <adec:decorative xmlns:adec="http://schemas.microsoft.com/office/drawing/2017/decorative" val="1"/>
              </a:ext>
            </a:extLst>
          </p:cNvPr>
          <p:cNvSpPr/>
          <p:nvPr/>
        </p:nvSpPr>
        <p:spPr>
          <a:xfrm rot="10800000">
            <a:off x="11209126" y="3140229"/>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831E3-5CCA-9512-4FD9-7CB1E2856AC8}"/>
              </a:ext>
            </a:extLst>
          </p:cNvPr>
          <p:cNvSpPr/>
          <p:nvPr/>
        </p:nvSpPr>
        <p:spPr>
          <a:xfrm>
            <a:off x="10624854" y="2067186"/>
            <a:ext cx="1385360" cy="1385360"/>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Drink water or low-fat milk</a:t>
            </a:r>
          </a:p>
        </p:txBody>
      </p:sp>
      <p:sp>
        <p:nvSpPr>
          <p:cNvPr id="35" name="Extract 34">
            <a:extLst>
              <a:ext uri="{FF2B5EF4-FFF2-40B4-BE49-F238E27FC236}">
                <a16:creationId xmlns:a16="http://schemas.microsoft.com/office/drawing/2014/main" id="{7C3CA844-FFF5-6E0D-75E5-8AB81DEC70EB}"/>
              </a:ext>
              <a:ext uri="{C183D7F6-B498-43B3-948B-1728B52AA6E4}">
                <adec:decorative xmlns:adec="http://schemas.microsoft.com/office/drawing/2017/decorative" val="1"/>
              </a:ext>
            </a:extLst>
          </p:cNvPr>
          <p:cNvSpPr/>
          <p:nvPr/>
        </p:nvSpPr>
        <p:spPr>
          <a:xfrm rot="10800000">
            <a:off x="9354130" y="3956888"/>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F8EC4DE9-BD92-7900-AD39-3D12A073E52B}"/>
              </a:ext>
            </a:extLst>
          </p:cNvPr>
          <p:cNvSpPr/>
          <p:nvPr/>
        </p:nvSpPr>
        <p:spPr>
          <a:xfrm>
            <a:off x="8507451" y="3110446"/>
            <a:ext cx="1910175" cy="147107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Don’t eat in front of TV/Computer</a:t>
            </a:r>
          </a:p>
        </p:txBody>
      </p:sp>
      <p:sp>
        <p:nvSpPr>
          <p:cNvPr id="29" name="Extract 28">
            <a:extLst>
              <a:ext uri="{FF2B5EF4-FFF2-40B4-BE49-F238E27FC236}">
                <a16:creationId xmlns:a16="http://schemas.microsoft.com/office/drawing/2014/main" id="{11A7DCDE-C7DD-C8F3-7350-168F596B1FB5}"/>
              </a:ext>
              <a:ext uri="{C183D7F6-B498-43B3-948B-1728B52AA6E4}">
                <adec:decorative xmlns:adec="http://schemas.microsoft.com/office/drawing/2017/decorative" val="1"/>
              </a:ext>
            </a:extLst>
          </p:cNvPr>
          <p:cNvSpPr/>
          <p:nvPr/>
        </p:nvSpPr>
        <p:spPr>
          <a:xfrm rot="10800000">
            <a:off x="767272" y="5830762"/>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6228CA1-A5F8-672F-5B6A-52F3178F4CF3}"/>
              </a:ext>
            </a:extLst>
          </p:cNvPr>
          <p:cNvSpPr/>
          <p:nvPr/>
        </p:nvSpPr>
        <p:spPr>
          <a:xfrm>
            <a:off x="102301" y="4511500"/>
            <a:ext cx="1546759" cy="1546759"/>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Choose the kid size or value size</a:t>
            </a:r>
          </a:p>
        </p:txBody>
      </p:sp>
      <p:sp>
        <p:nvSpPr>
          <p:cNvPr id="24" name="Extract 23">
            <a:extLst>
              <a:ext uri="{FF2B5EF4-FFF2-40B4-BE49-F238E27FC236}">
                <a16:creationId xmlns:a16="http://schemas.microsoft.com/office/drawing/2014/main" id="{9AA3A489-603D-EB06-C935-11CC0902530E}"/>
              </a:ext>
              <a:ext uri="{C183D7F6-B498-43B3-948B-1728B52AA6E4}">
                <adec:decorative xmlns:adec="http://schemas.microsoft.com/office/drawing/2017/decorative" val="1"/>
              </a:ext>
            </a:extLst>
          </p:cNvPr>
          <p:cNvSpPr/>
          <p:nvPr/>
        </p:nvSpPr>
        <p:spPr>
          <a:xfrm rot="10800000">
            <a:off x="2504949" y="6052301"/>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332F7E4-E97E-B1C3-078A-B23B5032BDDB}"/>
              </a:ext>
            </a:extLst>
          </p:cNvPr>
          <p:cNvSpPr/>
          <p:nvPr/>
        </p:nvSpPr>
        <p:spPr>
          <a:xfrm>
            <a:off x="1915774" y="4680519"/>
            <a:ext cx="1395167" cy="139516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Eat slowly</a:t>
            </a:r>
          </a:p>
        </p:txBody>
      </p:sp>
      <p:sp>
        <p:nvSpPr>
          <p:cNvPr id="27" name="Extract 26">
            <a:extLst>
              <a:ext uri="{FF2B5EF4-FFF2-40B4-BE49-F238E27FC236}">
                <a16:creationId xmlns:a16="http://schemas.microsoft.com/office/drawing/2014/main" id="{75288562-41F9-964B-CD82-ABCB2773D804}"/>
              </a:ext>
              <a:ext uri="{C183D7F6-B498-43B3-948B-1728B52AA6E4}">
                <adec:decorative xmlns:adec="http://schemas.microsoft.com/office/drawing/2017/decorative" val="1"/>
              </a:ext>
            </a:extLst>
          </p:cNvPr>
          <p:cNvSpPr/>
          <p:nvPr/>
        </p:nvSpPr>
        <p:spPr>
          <a:xfrm rot="10800000">
            <a:off x="4198648" y="6432731"/>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83E995A-34A8-4B08-42E6-AC0D91CC48C6}"/>
              </a:ext>
            </a:extLst>
          </p:cNvPr>
          <p:cNvSpPr/>
          <p:nvPr/>
        </p:nvSpPr>
        <p:spPr>
          <a:xfrm>
            <a:off x="3609473" y="5040928"/>
            <a:ext cx="1395167" cy="139516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Chew gum</a:t>
            </a:r>
          </a:p>
        </p:txBody>
      </p:sp>
      <p:sp>
        <p:nvSpPr>
          <p:cNvPr id="54" name="Extract 53">
            <a:extLst>
              <a:ext uri="{FF2B5EF4-FFF2-40B4-BE49-F238E27FC236}">
                <a16:creationId xmlns:a16="http://schemas.microsoft.com/office/drawing/2014/main" id="{0EAEEBCC-CF82-EFBA-6C6F-B4284DA35FDA}"/>
              </a:ext>
              <a:ext uri="{C183D7F6-B498-43B3-948B-1728B52AA6E4}">
                <adec:decorative xmlns:adec="http://schemas.microsoft.com/office/drawing/2017/decorative" val="1"/>
              </a:ext>
            </a:extLst>
          </p:cNvPr>
          <p:cNvSpPr/>
          <p:nvPr/>
        </p:nvSpPr>
        <p:spPr>
          <a:xfrm rot="10800000">
            <a:off x="5779095" y="5722492"/>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1956E35-BB75-7092-2BB9-1CA21DAFD174}"/>
              </a:ext>
            </a:extLst>
          </p:cNvPr>
          <p:cNvSpPr/>
          <p:nvPr/>
        </p:nvSpPr>
        <p:spPr>
          <a:xfrm>
            <a:off x="5142464" y="4621113"/>
            <a:ext cx="1490077" cy="149007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Appetizer instead of entree</a:t>
            </a:r>
          </a:p>
        </p:txBody>
      </p:sp>
      <p:sp>
        <p:nvSpPr>
          <p:cNvPr id="30" name="Extract 29">
            <a:extLst>
              <a:ext uri="{FF2B5EF4-FFF2-40B4-BE49-F238E27FC236}">
                <a16:creationId xmlns:a16="http://schemas.microsoft.com/office/drawing/2014/main" id="{119AA9EB-44FA-A7F3-76C9-88D065578350}"/>
              </a:ext>
              <a:ext uri="{C183D7F6-B498-43B3-948B-1728B52AA6E4}">
                <adec:decorative xmlns:adec="http://schemas.microsoft.com/office/drawing/2017/decorative" val="1"/>
              </a:ext>
            </a:extLst>
          </p:cNvPr>
          <p:cNvSpPr/>
          <p:nvPr/>
        </p:nvSpPr>
        <p:spPr>
          <a:xfrm rot="10800000">
            <a:off x="7311552" y="6258264"/>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9B1D6CA-0F3A-C825-07E9-35E704EF730D}"/>
              </a:ext>
            </a:extLst>
          </p:cNvPr>
          <p:cNvSpPr/>
          <p:nvPr/>
        </p:nvSpPr>
        <p:spPr>
          <a:xfrm>
            <a:off x="6716791" y="5270103"/>
            <a:ext cx="1406337" cy="1406337"/>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Eat breakfast</a:t>
            </a:r>
          </a:p>
        </p:txBody>
      </p:sp>
      <p:sp>
        <p:nvSpPr>
          <p:cNvPr id="34" name="Extract 33">
            <a:extLst>
              <a:ext uri="{FF2B5EF4-FFF2-40B4-BE49-F238E27FC236}">
                <a16:creationId xmlns:a16="http://schemas.microsoft.com/office/drawing/2014/main" id="{C17C76EC-572D-5EFF-A326-77C0D7869182}"/>
              </a:ext>
              <a:ext uri="{C183D7F6-B498-43B3-948B-1728B52AA6E4}">
                <adec:decorative xmlns:adec="http://schemas.microsoft.com/office/drawing/2017/decorative" val="1"/>
              </a:ext>
            </a:extLst>
          </p:cNvPr>
          <p:cNvSpPr/>
          <p:nvPr/>
        </p:nvSpPr>
        <p:spPr>
          <a:xfrm rot="10800000">
            <a:off x="8584712" y="5532807"/>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AFC27E7A-F940-3E9B-20D1-A1BA1C89A72E}"/>
              </a:ext>
            </a:extLst>
          </p:cNvPr>
          <p:cNvSpPr/>
          <p:nvPr/>
        </p:nvSpPr>
        <p:spPr>
          <a:xfrm>
            <a:off x="8000091" y="4518454"/>
            <a:ext cx="1386059" cy="1386059"/>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Use smaller plates</a:t>
            </a:r>
          </a:p>
        </p:txBody>
      </p:sp>
      <p:sp>
        <p:nvSpPr>
          <p:cNvPr id="32" name="Extract 31">
            <a:extLst>
              <a:ext uri="{FF2B5EF4-FFF2-40B4-BE49-F238E27FC236}">
                <a16:creationId xmlns:a16="http://schemas.microsoft.com/office/drawing/2014/main" id="{9FB475EA-7CE9-1A8C-ADB1-67F9BD3D19EF}"/>
              </a:ext>
              <a:ext uri="{C183D7F6-B498-43B3-948B-1728B52AA6E4}">
                <adec:decorative xmlns:adec="http://schemas.microsoft.com/office/drawing/2017/decorative" val="1"/>
              </a:ext>
            </a:extLst>
          </p:cNvPr>
          <p:cNvSpPr/>
          <p:nvPr/>
        </p:nvSpPr>
        <p:spPr>
          <a:xfrm rot="10800000">
            <a:off x="10015090" y="5326764"/>
            <a:ext cx="225918" cy="1625633"/>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7F63763-6D46-3E77-4540-06E46267C7A5}"/>
              </a:ext>
            </a:extLst>
          </p:cNvPr>
          <p:cNvSpPr/>
          <p:nvPr/>
        </p:nvSpPr>
        <p:spPr>
          <a:xfrm>
            <a:off x="9521504" y="4720953"/>
            <a:ext cx="1213088" cy="1213088"/>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Snack size</a:t>
            </a:r>
          </a:p>
        </p:txBody>
      </p:sp>
      <p:sp>
        <p:nvSpPr>
          <p:cNvPr id="33" name="Extract 32">
            <a:extLst>
              <a:ext uri="{FF2B5EF4-FFF2-40B4-BE49-F238E27FC236}">
                <a16:creationId xmlns:a16="http://schemas.microsoft.com/office/drawing/2014/main" id="{9B9C8F83-FC06-3242-2945-7750F3CBE676}"/>
              </a:ext>
              <a:ext uri="{C183D7F6-B498-43B3-948B-1728B52AA6E4}">
                <adec:decorative xmlns:adec="http://schemas.microsoft.com/office/drawing/2017/decorative" val="1"/>
              </a:ext>
            </a:extLst>
          </p:cNvPr>
          <p:cNvSpPr/>
          <p:nvPr/>
        </p:nvSpPr>
        <p:spPr>
          <a:xfrm rot="10800000">
            <a:off x="11500705" y="5257067"/>
            <a:ext cx="216816" cy="1560135"/>
          </a:xfrm>
          <a:prstGeom prst="flowChartExtract">
            <a:avLst/>
          </a:prstGeom>
          <a:solidFill>
            <a:srgbClr val="0034A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9C412CA3-69B0-F95E-4D6B-80D0D862307D}"/>
              </a:ext>
            </a:extLst>
          </p:cNvPr>
          <p:cNvSpPr/>
          <p:nvPr/>
        </p:nvSpPr>
        <p:spPr>
          <a:xfrm>
            <a:off x="10911212" y="4381032"/>
            <a:ext cx="1403214" cy="1403214"/>
          </a:xfrm>
          <a:prstGeom prst="ellipse">
            <a:avLst/>
          </a:prstGeom>
          <a:solidFill>
            <a:srgbClr val="5F6A6D"/>
          </a:solidFill>
          <a:ln w="57150">
            <a:solidFill>
              <a:srgbClr val="0034A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Share big meals</a:t>
            </a:r>
          </a:p>
        </p:txBody>
      </p:sp>
      <p:sp>
        <p:nvSpPr>
          <p:cNvPr id="4" name="Slide Number Placeholder 3">
            <a:extLst>
              <a:ext uri="{FF2B5EF4-FFF2-40B4-BE49-F238E27FC236}">
                <a16:creationId xmlns:a16="http://schemas.microsoft.com/office/drawing/2014/main" id="{64B9FF7B-45D5-7751-709B-4BB7936639C7}"/>
              </a:ext>
            </a:extLst>
          </p:cNvPr>
          <p:cNvSpPr>
            <a:spLocks noGrp="1"/>
          </p:cNvSpPr>
          <p:nvPr>
            <p:ph type="sldNum" sz="quarter" idx="12"/>
          </p:nvPr>
        </p:nvSpPr>
        <p:spPr/>
        <p:txBody>
          <a:bodyPr/>
          <a:lstStyle/>
          <a:p>
            <a:r>
              <a:rPr lang="en-US" dirty="0"/>
              <a:t>Rev It Up – </a:t>
            </a:r>
            <a:fld id="{FAE8E2B3-5137-4643-A425-A42DF21A06C6}" type="slidenum">
              <a:rPr lang="en-US" smtClean="0"/>
              <a:pPr/>
              <a:t>22</a:t>
            </a:fld>
            <a:endParaRPr lang="en-US" dirty="0"/>
          </a:p>
        </p:txBody>
      </p:sp>
    </p:spTree>
    <p:extLst>
      <p:ext uri="{BB962C8B-B14F-4D97-AF65-F5344CB8AC3E}">
        <p14:creationId xmlns:p14="http://schemas.microsoft.com/office/powerpoint/2010/main" val="2827603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utrition facts on the back side of a bag of chips">
            <a:extLst>
              <a:ext uri="{FF2B5EF4-FFF2-40B4-BE49-F238E27FC236}">
                <a16:creationId xmlns:a16="http://schemas.microsoft.com/office/drawing/2014/main" id="{2ADF0BCD-F5EA-4F4A-A578-BDE3EA7F78FC}"/>
              </a:ext>
            </a:extLst>
          </p:cNvPr>
          <p:cNvPicPr>
            <a:picLocks noChangeAspect="1"/>
          </p:cNvPicPr>
          <p:nvPr/>
        </p:nvPicPr>
        <p:blipFill>
          <a:blip r:embed="rId2"/>
          <a:stretch>
            <a:fillRect/>
          </a:stretch>
        </p:blipFill>
        <p:spPr>
          <a:xfrm>
            <a:off x="8340712" y="1179393"/>
            <a:ext cx="3013088" cy="4997570"/>
          </a:xfrm>
          <a:prstGeom prst="rect">
            <a:avLst/>
          </a:prstGeom>
        </p:spPr>
      </p:pic>
      <p:sp>
        <p:nvSpPr>
          <p:cNvPr id="2" name="Title 1">
            <a:extLst>
              <a:ext uri="{FF2B5EF4-FFF2-40B4-BE49-F238E27FC236}">
                <a16:creationId xmlns:a16="http://schemas.microsoft.com/office/drawing/2014/main" id="{86589BFE-A6E3-2042-6273-4D96B50712D4}"/>
              </a:ext>
            </a:extLst>
          </p:cNvPr>
          <p:cNvSpPr>
            <a:spLocks noGrp="1"/>
          </p:cNvSpPr>
          <p:nvPr>
            <p:ph type="title"/>
          </p:nvPr>
        </p:nvSpPr>
        <p:spPr>
          <a:xfrm>
            <a:off x="838200" y="1289255"/>
            <a:ext cx="10515600" cy="804300"/>
          </a:xfrm>
        </p:spPr>
        <p:txBody>
          <a:bodyPr>
            <a:normAutofit/>
          </a:bodyPr>
          <a:lstStyle/>
          <a:p>
            <a:pPr algn="l"/>
            <a:r>
              <a:rPr lang="en-US" sz="4400" b="1" kern="0" dirty="0">
                <a:latin typeface="Arial" panose="020B0604020202020204" pitchFamily="34" charset="0"/>
                <a:cs typeface="Arial" panose="020B0604020202020204" pitchFamily="34" charset="0"/>
              </a:rPr>
              <a:t>Check this out!</a:t>
            </a:r>
            <a:endParaRPr lang="en-US" dirty="0"/>
          </a:p>
        </p:txBody>
      </p:sp>
      <p:sp>
        <p:nvSpPr>
          <p:cNvPr id="3" name="Content Placeholder 2">
            <a:extLst>
              <a:ext uri="{FF2B5EF4-FFF2-40B4-BE49-F238E27FC236}">
                <a16:creationId xmlns:a16="http://schemas.microsoft.com/office/drawing/2014/main" id="{1641393C-CEFC-00AE-7FED-C26361B39B63}"/>
              </a:ext>
            </a:extLst>
          </p:cNvPr>
          <p:cNvSpPr>
            <a:spLocks noGrp="1"/>
          </p:cNvSpPr>
          <p:nvPr>
            <p:ph idx="1"/>
          </p:nvPr>
        </p:nvSpPr>
        <p:spPr>
          <a:xfrm>
            <a:off x="838200" y="2352363"/>
            <a:ext cx="6772202" cy="3824600"/>
          </a:xfrm>
        </p:spPr>
        <p:txBody>
          <a:bodyPr/>
          <a:lstStyle/>
          <a:p>
            <a:pPr marL="0" indent="0">
              <a:buNone/>
              <a:defRPr/>
            </a:pPr>
            <a:r>
              <a:rPr lang="en-US" b="1" kern="0" dirty="0">
                <a:solidFill>
                  <a:srgbClr val="0034A7"/>
                </a:solidFill>
                <a:latin typeface="Arial" panose="020B0604020202020204" pitchFamily="34" charset="0"/>
                <a:cs typeface="Arial" panose="020B0604020202020204" pitchFamily="34" charset="0"/>
              </a:rPr>
              <a:t>Calories</a:t>
            </a:r>
            <a:r>
              <a:rPr lang="en-US" b="1" kern="0" dirty="0">
                <a:solidFill>
                  <a:schemeClr val="accent2"/>
                </a:solidFill>
                <a:latin typeface="Arial" panose="020B0604020202020204" pitchFamily="34" charset="0"/>
                <a:cs typeface="Arial" panose="020B0604020202020204" pitchFamily="34" charset="0"/>
              </a:rPr>
              <a:t> </a:t>
            </a:r>
            <a:r>
              <a:rPr lang="en-US" b="1" kern="0" dirty="0">
                <a:latin typeface="Arial" panose="020B0604020202020204" pitchFamily="34" charset="0"/>
                <a:cs typeface="Arial" panose="020B0604020202020204" pitchFamily="34" charset="0"/>
              </a:rPr>
              <a:t>= 150</a:t>
            </a:r>
          </a:p>
          <a:p>
            <a:pPr marL="0" indent="0">
              <a:buNone/>
              <a:defRPr/>
            </a:pPr>
            <a:r>
              <a:rPr lang="en-US" b="1" kern="0" dirty="0">
                <a:solidFill>
                  <a:srgbClr val="0034A7"/>
                </a:solidFill>
                <a:latin typeface="Arial" panose="020B0604020202020204" pitchFamily="34" charset="0"/>
                <a:cs typeface="Arial" panose="020B0604020202020204" pitchFamily="34" charset="0"/>
              </a:rPr>
              <a:t>Servings</a:t>
            </a:r>
            <a:r>
              <a:rPr lang="en-US" b="1" kern="0" dirty="0">
                <a:solidFill>
                  <a:schemeClr val="accent2"/>
                </a:solidFill>
                <a:latin typeface="Arial" panose="020B0604020202020204" pitchFamily="34" charset="0"/>
                <a:cs typeface="Arial" panose="020B0604020202020204" pitchFamily="34" charset="0"/>
              </a:rPr>
              <a:t> </a:t>
            </a:r>
            <a:r>
              <a:rPr lang="en-US" b="1" kern="0" dirty="0">
                <a:latin typeface="Arial" panose="020B0604020202020204" pitchFamily="34" charset="0"/>
                <a:cs typeface="Arial" panose="020B0604020202020204" pitchFamily="34" charset="0"/>
              </a:rPr>
              <a:t>= </a:t>
            </a:r>
            <a:r>
              <a:rPr lang="en-US" b="1" kern="0" dirty="0">
                <a:solidFill>
                  <a:srgbClr val="000000"/>
                </a:solidFill>
                <a:latin typeface="Arial" panose="020B0604020202020204" pitchFamily="34" charset="0"/>
                <a:cs typeface="Arial" panose="020B0604020202020204" pitchFamily="34" charset="0"/>
              </a:rPr>
              <a:t>About 15 </a:t>
            </a:r>
          </a:p>
          <a:p>
            <a:pPr marL="0" indent="0">
              <a:buNone/>
              <a:defRPr/>
            </a:pPr>
            <a:r>
              <a:rPr lang="en-US" b="1" kern="0" dirty="0">
                <a:solidFill>
                  <a:srgbClr val="0034A7"/>
                </a:solidFill>
                <a:latin typeface="Arial" panose="020B0604020202020204" pitchFamily="34" charset="0"/>
                <a:cs typeface="Arial" panose="020B0604020202020204" pitchFamily="34" charset="0"/>
              </a:rPr>
              <a:t>1 Serving </a:t>
            </a:r>
            <a:r>
              <a:rPr lang="en-US" b="1" kern="0" dirty="0">
                <a:latin typeface="Arial" panose="020B0604020202020204" pitchFamily="34" charset="0"/>
                <a:cs typeface="Arial" panose="020B0604020202020204" pitchFamily="34" charset="0"/>
              </a:rPr>
              <a:t>=</a:t>
            </a:r>
            <a:r>
              <a:rPr lang="en-US" b="1" kern="0" dirty="0">
                <a:solidFill>
                  <a:schemeClr val="accent2"/>
                </a:solidFill>
                <a:latin typeface="Arial" panose="020B0604020202020204" pitchFamily="34" charset="0"/>
                <a:cs typeface="Arial" panose="020B0604020202020204" pitchFamily="34" charset="0"/>
              </a:rPr>
              <a:t> </a:t>
            </a:r>
            <a:r>
              <a:rPr lang="en-US" b="1" kern="0" dirty="0">
                <a:solidFill>
                  <a:srgbClr val="000000"/>
                </a:solidFill>
                <a:latin typeface="Arial" panose="020B0604020202020204" pitchFamily="34" charset="0"/>
                <a:cs typeface="Arial" panose="020B0604020202020204" pitchFamily="34" charset="0"/>
              </a:rPr>
              <a:t>1 oz. (About 12 chips)</a:t>
            </a:r>
          </a:p>
          <a:p>
            <a:pPr marL="0" indent="0">
              <a:spcBef>
                <a:spcPts val="2400"/>
              </a:spcBef>
              <a:buNone/>
              <a:defRPr/>
            </a:pPr>
            <a:r>
              <a:rPr lang="en-US" b="1" kern="0" dirty="0">
                <a:solidFill>
                  <a:srgbClr val="000000"/>
                </a:solidFill>
                <a:latin typeface="Arial" panose="020B0604020202020204" pitchFamily="34" charset="0"/>
                <a:cs typeface="Arial" panose="020B0604020202020204" pitchFamily="34" charset="0"/>
              </a:rPr>
              <a:t>How many calories are in this bag of chips?  Try to figure it out …</a:t>
            </a:r>
            <a:endParaRPr lang="en-US" sz="7200" b="1" kern="0" dirty="0">
              <a:solidFill>
                <a:schemeClr val="accent2"/>
              </a:solidFill>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F90A365-C156-365E-384D-D6E520E076A2}"/>
              </a:ext>
            </a:extLst>
          </p:cNvPr>
          <p:cNvSpPr>
            <a:spLocks noGrp="1"/>
          </p:cNvSpPr>
          <p:nvPr>
            <p:ph type="sldNum" sz="quarter" idx="12"/>
          </p:nvPr>
        </p:nvSpPr>
        <p:spPr/>
        <p:txBody>
          <a:bodyPr/>
          <a:lstStyle/>
          <a:p>
            <a:r>
              <a:rPr lang="en-US" dirty="0"/>
              <a:t>Rev It Up – </a:t>
            </a:r>
            <a:fld id="{FAE8E2B3-5137-4643-A425-A42DF21A06C6}" type="slidenum">
              <a:rPr lang="en-US" smtClean="0"/>
              <a:pPr/>
              <a:t>3</a:t>
            </a:fld>
            <a:endParaRPr lang="en-US" dirty="0"/>
          </a:p>
        </p:txBody>
      </p:sp>
    </p:spTree>
    <p:extLst>
      <p:ext uri="{BB962C8B-B14F-4D97-AF65-F5344CB8AC3E}">
        <p14:creationId xmlns:p14="http://schemas.microsoft.com/office/powerpoint/2010/main" val="3894798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205BE-2A63-FB64-CE08-5EF6F9048D3E}"/>
              </a:ext>
            </a:extLst>
          </p:cNvPr>
          <p:cNvSpPr>
            <a:spLocks noGrp="1"/>
          </p:cNvSpPr>
          <p:nvPr>
            <p:ph type="title"/>
          </p:nvPr>
        </p:nvSpPr>
        <p:spPr>
          <a:xfrm>
            <a:off x="838200" y="1021325"/>
            <a:ext cx="7149474" cy="1746927"/>
          </a:xfrm>
        </p:spPr>
        <p:txBody>
          <a:bodyPr>
            <a:normAutofit/>
          </a:bodyPr>
          <a:lstStyle/>
          <a:p>
            <a:r>
              <a:rPr lang="en-US" sz="4400" b="1" kern="0" dirty="0">
                <a:solidFill>
                  <a:srgbClr val="0034A7"/>
                </a:solidFill>
                <a:latin typeface="Arial" panose="020B0604020202020204" pitchFamily="34" charset="0"/>
                <a:cs typeface="Arial" panose="020B0604020202020204" pitchFamily="34" charset="0"/>
              </a:rPr>
              <a:t>If you guessed 2250 calories… you’re right!!!</a:t>
            </a:r>
            <a:endParaRPr lang="en-US" dirty="0"/>
          </a:p>
        </p:txBody>
      </p:sp>
      <p:sp>
        <p:nvSpPr>
          <p:cNvPr id="3" name="Content Placeholder 2">
            <a:extLst>
              <a:ext uri="{FF2B5EF4-FFF2-40B4-BE49-F238E27FC236}">
                <a16:creationId xmlns:a16="http://schemas.microsoft.com/office/drawing/2014/main" id="{C6F76C02-E469-CCA0-92EE-6AEB609D222E}"/>
              </a:ext>
            </a:extLst>
          </p:cNvPr>
          <p:cNvSpPr>
            <a:spLocks noGrp="1"/>
          </p:cNvSpPr>
          <p:nvPr>
            <p:ph idx="1"/>
          </p:nvPr>
        </p:nvSpPr>
        <p:spPr>
          <a:xfrm>
            <a:off x="838200" y="2868460"/>
            <a:ext cx="7149474" cy="3308503"/>
          </a:xfrm>
        </p:spPr>
        <p:txBody>
          <a:bodyPr>
            <a:normAutofit/>
          </a:bodyPr>
          <a:lstStyle/>
          <a:p>
            <a:pPr marL="0" indent="0" algn="ctr">
              <a:buNone/>
              <a:defRPr/>
            </a:pPr>
            <a:r>
              <a:rPr lang="en-US" sz="3200" b="1" kern="0" dirty="0">
                <a:latin typeface="Arial" panose="020B0604020202020204" pitchFamily="34" charset="0"/>
                <a:cs typeface="Arial" panose="020B0604020202020204" pitchFamily="34" charset="0"/>
              </a:rPr>
              <a:t>150 </a:t>
            </a:r>
            <a:r>
              <a:rPr lang="en-US" sz="3200" b="1" kern="0" dirty="0" err="1">
                <a:latin typeface="Arial" panose="020B0604020202020204" pitchFamily="34" charset="0"/>
                <a:cs typeface="Arial" panose="020B0604020202020204" pitchFamily="34" charset="0"/>
              </a:rPr>
              <a:t>cal</a:t>
            </a:r>
            <a:r>
              <a:rPr lang="en-US" sz="3200" b="1" kern="0" dirty="0">
                <a:latin typeface="Arial" panose="020B0604020202020204" pitchFamily="34" charset="0"/>
                <a:cs typeface="Arial" panose="020B0604020202020204" pitchFamily="34" charset="0"/>
              </a:rPr>
              <a:t> x 15 servings = </a:t>
            </a:r>
          </a:p>
          <a:p>
            <a:pPr marL="0" indent="0" algn="ctr">
              <a:buNone/>
              <a:defRPr/>
            </a:pPr>
            <a:r>
              <a:rPr lang="en-US" sz="3200" b="1" kern="0" dirty="0">
                <a:solidFill>
                  <a:srgbClr val="000000"/>
                </a:solidFill>
                <a:latin typeface="Arial" panose="020B0604020202020204" pitchFamily="34" charset="0"/>
                <a:cs typeface="Arial" panose="020B0604020202020204" pitchFamily="34" charset="0"/>
              </a:rPr>
              <a:t>2250 calories!!!</a:t>
            </a:r>
          </a:p>
          <a:p>
            <a:pPr marL="0" indent="0" algn="ctr">
              <a:buNone/>
              <a:defRPr/>
            </a:pPr>
            <a:r>
              <a:rPr lang="en-US" sz="3200" b="1" kern="0" dirty="0">
                <a:latin typeface="Arial" panose="020B0604020202020204" pitchFamily="34" charset="0"/>
                <a:cs typeface="Arial" panose="020B0604020202020204" pitchFamily="34" charset="0"/>
              </a:rPr>
              <a:t>That’s more calories than most people need in 1 day!!</a:t>
            </a:r>
            <a:endParaRPr lang="en-US" sz="3200" b="1" kern="0" dirty="0">
              <a:solidFill>
                <a:srgbClr val="000000"/>
              </a:solidFill>
              <a:latin typeface="Arial" panose="020B0604020202020204" pitchFamily="34" charset="0"/>
              <a:cs typeface="Arial" panose="020B0604020202020204" pitchFamily="34" charset="0"/>
            </a:endParaRPr>
          </a:p>
          <a:p>
            <a:pPr marL="0" indent="0">
              <a:buNone/>
            </a:pPr>
            <a:endParaRPr lang="en-US" dirty="0"/>
          </a:p>
        </p:txBody>
      </p:sp>
      <p:pic>
        <p:nvPicPr>
          <p:cNvPr id="6" name="Picture 5" descr="nutrition facts on the back side of a bag of chips">
            <a:extLst>
              <a:ext uri="{FF2B5EF4-FFF2-40B4-BE49-F238E27FC236}">
                <a16:creationId xmlns:a16="http://schemas.microsoft.com/office/drawing/2014/main" id="{3A13545F-73F4-4DC4-8803-B78E34CD1B0A}"/>
              </a:ext>
            </a:extLst>
          </p:cNvPr>
          <p:cNvPicPr>
            <a:picLocks noChangeAspect="1"/>
          </p:cNvPicPr>
          <p:nvPr/>
        </p:nvPicPr>
        <p:blipFill>
          <a:blip r:embed="rId2"/>
          <a:stretch>
            <a:fillRect/>
          </a:stretch>
        </p:blipFill>
        <p:spPr>
          <a:xfrm>
            <a:off x="8461612" y="1250391"/>
            <a:ext cx="2892188" cy="4797043"/>
          </a:xfrm>
          <a:prstGeom prst="rect">
            <a:avLst/>
          </a:prstGeom>
        </p:spPr>
      </p:pic>
      <p:sp>
        <p:nvSpPr>
          <p:cNvPr id="4" name="Slide Number Placeholder 3">
            <a:extLst>
              <a:ext uri="{FF2B5EF4-FFF2-40B4-BE49-F238E27FC236}">
                <a16:creationId xmlns:a16="http://schemas.microsoft.com/office/drawing/2014/main" id="{87CFCD1E-615C-648E-C1C4-3F6C3EB82EA7}"/>
              </a:ext>
            </a:extLst>
          </p:cNvPr>
          <p:cNvSpPr>
            <a:spLocks noGrp="1"/>
          </p:cNvSpPr>
          <p:nvPr>
            <p:ph type="sldNum" sz="quarter" idx="12"/>
          </p:nvPr>
        </p:nvSpPr>
        <p:spPr/>
        <p:txBody>
          <a:bodyPr/>
          <a:lstStyle/>
          <a:p>
            <a:r>
              <a:rPr lang="en-US" dirty="0"/>
              <a:t>Rev It Up – </a:t>
            </a:r>
            <a:fld id="{FAE8E2B3-5137-4643-A425-A42DF21A06C6}" type="slidenum">
              <a:rPr lang="en-US" smtClean="0"/>
              <a:pPr/>
              <a:t>4</a:t>
            </a:fld>
            <a:endParaRPr lang="en-US" dirty="0"/>
          </a:p>
        </p:txBody>
      </p:sp>
    </p:spTree>
    <p:extLst>
      <p:ext uri="{BB962C8B-B14F-4D97-AF65-F5344CB8AC3E}">
        <p14:creationId xmlns:p14="http://schemas.microsoft.com/office/powerpoint/2010/main" val="1490568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C9EB9-A57E-3F26-2634-00A4F1D774E7}"/>
              </a:ext>
            </a:extLst>
          </p:cNvPr>
          <p:cNvSpPr>
            <a:spLocks noGrp="1"/>
          </p:cNvSpPr>
          <p:nvPr>
            <p:ph type="title"/>
          </p:nvPr>
        </p:nvSpPr>
        <p:spPr>
          <a:xfrm>
            <a:off x="838200" y="1340285"/>
            <a:ext cx="10515600" cy="4860099"/>
          </a:xfrm>
        </p:spPr>
        <p:txBody>
          <a:bodyPr>
            <a:noAutofit/>
          </a:bodyPr>
          <a:lstStyle/>
          <a:p>
            <a:pPr marL="0" indent="0"/>
            <a:r>
              <a:rPr lang="en-US" altLang="en-US" sz="6000" b="1" dirty="0">
                <a:latin typeface="Arial" panose="020B0604020202020204" pitchFamily="34" charset="0"/>
                <a:cs typeface="Arial" panose="020B0604020202020204" pitchFamily="34" charset="0"/>
              </a:rPr>
              <a:t>How have food portions changed in 30-40 years?</a:t>
            </a:r>
            <a:endParaRPr lang="en-US" sz="6000" dirty="0"/>
          </a:p>
        </p:txBody>
      </p:sp>
      <p:sp>
        <p:nvSpPr>
          <p:cNvPr id="4" name="Slide Number Placeholder 3">
            <a:extLst>
              <a:ext uri="{FF2B5EF4-FFF2-40B4-BE49-F238E27FC236}">
                <a16:creationId xmlns:a16="http://schemas.microsoft.com/office/drawing/2014/main" id="{734EE31B-0674-7FF5-44FD-3B9B39D49E9A}"/>
              </a:ext>
            </a:extLst>
          </p:cNvPr>
          <p:cNvSpPr>
            <a:spLocks noGrp="1"/>
          </p:cNvSpPr>
          <p:nvPr>
            <p:ph type="sldNum" sz="quarter" idx="12"/>
          </p:nvPr>
        </p:nvSpPr>
        <p:spPr/>
        <p:txBody>
          <a:bodyPr/>
          <a:lstStyle/>
          <a:p>
            <a:r>
              <a:rPr lang="en-US" dirty="0"/>
              <a:t>Rev It Up – </a:t>
            </a:r>
            <a:fld id="{FAE8E2B3-5137-4643-A425-A42DF21A06C6}" type="slidenum">
              <a:rPr lang="en-US" smtClean="0"/>
              <a:pPr/>
              <a:t>5</a:t>
            </a:fld>
            <a:endParaRPr lang="en-US" dirty="0"/>
          </a:p>
        </p:txBody>
      </p:sp>
    </p:spTree>
    <p:extLst>
      <p:ext uri="{BB962C8B-B14F-4D97-AF65-F5344CB8AC3E}">
        <p14:creationId xmlns:p14="http://schemas.microsoft.com/office/powerpoint/2010/main" val="2825115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lIns="0" tIns="0" rIns="0" bIns="0" anchor="t">
            <a:normAutofit fontScale="90000"/>
          </a:bodyPr>
          <a:lstStyle/>
          <a:p>
            <a:r>
              <a:rPr lang="en-US" altLang="en-US" b="1" dirty="0">
                <a:latin typeface="Arial" panose="020B0604020202020204" pitchFamily="34" charset="0"/>
                <a:cs typeface="Arial" panose="020B0604020202020204" pitchFamily="34" charset="0"/>
              </a:rPr>
              <a:t>Bagel</a:t>
            </a:r>
            <a:endParaRPr lang="en-US" altLang="en-US" sz="4800"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1390389" y="1690688"/>
            <a:ext cx="4408831"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4" name="Picture 13" descr="3-inch diameter bagel on a plate">
            <a:extLst>
              <a:ext uri="{FF2B5EF4-FFF2-40B4-BE49-F238E27FC236}">
                <a16:creationId xmlns:a16="http://schemas.microsoft.com/office/drawing/2014/main" id="{C7727100-9573-4CAE-8E6C-D967459994AE}"/>
              </a:ext>
            </a:extLst>
          </p:cNvPr>
          <p:cNvPicPr>
            <a:picLocks noChangeAspect="1"/>
          </p:cNvPicPr>
          <p:nvPr/>
        </p:nvPicPr>
        <p:blipFill>
          <a:blip r:embed="rId2"/>
          <a:stretch>
            <a:fillRect/>
          </a:stretch>
        </p:blipFill>
        <p:spPr>
          <a:xfrm>
            <a:off x="2395812" y="2544323"/>
            <a:ext cx="2397984" cy="2391113"/>
          </a:xfrm>
          <a:prstGeom prst="rect">
            <a:avLst/>
          </a:prstGeom>
        </p:spPr>
      </p:pic>
      <p:sp>
        <p:nvSpPr>
          <p:cNvPr id="15" name="TextBox 14">
            <a:extLst>
              <a:ext uri="{FF2B5EF4-FFF2-40B4-BE49-F238E27FC236}">
                <a16:creationId xmlns:a16="http://schemas.microsoft.com/office/drawing/2014/main" id="{5ADE795E-F2BD-4685-864C-44F2F61F08C9}"/>
              </a:ext>
            </a:extLst>
          </p:cNvPr>
          <p:cNvSpPr txBox="1"/>
          <p:nvPr/>
        </p:nvSpPr>
        <p:spPr>
          <a:xfrm>
            <a:off x="2395813" y="5043529"/>
            <a:ext cx="2397983" cy="707886"/>
          </a:xfrm>
          <a:prstGeom prst="rect">
            <a:avLst/>
          </a:prstGeom>
          <a:noFill/>
        </p:spPr>
        <p:txBody>
          <a:bodyPr wrap="square" lIns="0" tIns="0" rIns="0" bIns="0" rtlCol="0">
            <a:spAutoFit/>
          </a:bodyPr>
          <a:lstStyle/>
          <a:p>
            <a:pPr algn="ctr"/>
            <a:r>
              <a:rPr lang="en-US" altLang="en-US" b="1" dirty="0">
                <a:latin typeface="Arial" panose="020B0604020202020204" pitchFamily="34" charset="0"/>
                <a:cs typeface="Arial" panose="020B0604020202020204" pitchFamily="34" charset="0"/>
              </a:rPr>
              <a:t>3-inch diameter</a:t>
            </a:r>
          </a:p>
          <a:p>
            <a:pPr algn="ctr"/>
            <a:r>
              <a:rPr lang="en-US" altLang="en-US" sz="2800" b="1" dirty="0">
                <a:latin typeface="Arial" panose="020B0604020202020204" pitchFamily="34" charset="0"/>
                <a:cs typeface="Arial" panose="020B0604020202020204" pitchFamily="34" charset="0"/>
              </a:rPr>
              <a:t>140 calories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401713" y="1875354"/>
            <a:ext cx="24177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9" name="Picture 8" descr="6-inch diameter bagel on a plate">
            <a:extLst>
              <a:ext uri="{FF2B5EF4-FFF2-40B4-BE49-F238E27FC236}">
                <a16:creationId xmlns:a16="http://schemas.microsoft.com/office/drawing/2014/main" id="{978E2CD6-1454-4204-8B38-751F8241F16F}"/>
              </a:ext>
            </a:extLst>
          </p:cNvPr>
          <p:cNvPicPr>
            <a:picLocks noChangeAspect="1"/>
          </p:cNvPicPr>
          <p:nvPr/>
        </p:nvPicPr>
        <p:blipFill>
          <a:blip r:embed="rId3"/>
          <a:stretch>
            <a:fillRect/>
          </a:stretch>
        </p:blipFill>
        <p:spPr>
          <a:xfrm>
            <a:off x="7401713" y="2544323"/>
            <a:ext cx="2417773" cy="2391113"/>
          </a:xfrm>
          <a:prstGeom prst="rect">
            <a:avLst/>
          </a:prstGeom>
        </p:spPr>
      </p:pic>
      <p:sp>
        <p:nvSpPr>
          <p:cNvPr id="16" name="TextBox 15">
            <a:extLst>
              <a:ext uri="{FF2B5EF4-FFF2-40B4-BE49-F238E27FC236}">
                <a16:creationId xmlns:a16="http://schemas.microsoft.com/office/drawing/2014/main" id="{BF9039F3-CF1C-4BA1-8D93-0D262F2F0551}"/>
              </a:ext>
            </a:extLst>
          </p:cNvPr>
          <p:cNvSpPr txBox="1"/>
          <p:nvPr/>
        </p:nvSpPr>
        <p:spPr>
          <a:xfrm>
            <a:off x="7401713" y="5043529"/>
            <a:ext cx="2417772" cy="276999"/>
          </a:xfrm>
          <a:prstGeom prst="rect">
            <a:avLst/>
          </a:prstGeom>
          <a:noFill/>
        </p:spPr>
        <p:txBody>
          <a:bodyPr wrap="square" lIns="0" tIns="0" rIns="0" bIns="0" rtlCol="0">
            <a:spAutoFit/>
          </a:bodyPr>
          <a:lstStyle/>
          <a:p>
            <a:pPr algn="ctr"/>
            <a:r>
              <a:rPr lang="en-US" altLang="en-US" b="1" dirty="0">
                <a:latin typeface="Arial" panose="020B0604020202020204" pitchFamily="34" charset="0"/>
                <a:cs typeface="Arial" panose="020B0604020202020204" pitchFamily="34" charset="0"/>
              </a:rPr>
              <a:t>6-inch diameter </a:t>
            </a:r>
          </a:p>
        </p:txBody>
      </p:sp>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6392781" y="5419739"/>
            <a:ext cx="5257800" cy="984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solidFill>
                  <a:srgbClr val="0034A7"/>
                </a:solidFill>
                <a:cs typeface="Arial" panose="020B0604020202020204" pitchFamily="34" charset="0"/>
              </a:rPr>
              <a:t>How many calories do you think are in this bagel?</a:t>
            </a:r>
          </a:p>
        </p:txBody>
      </p:sp>
      <p:sp>
        <p:nvSpPr>
          <p:cNvPr id="3" name="Slide Number Placeholder 2">
            <a:extLst>
              <a:ext uri="{FF2B5EF4-FFF2-40B4-BE49-F238E27FC236}">
                <a16:creationId xmlns:a16="http://schemas.microsoft.com/office/drawing/2014/main" id="{524FC4F3-ED1A-CB7E-7156-62C014DD8C8A}"/>
              </a:ext>
            </a:extLst>
          </p:cNvPr>
          <p:cNvSpPr>
            <a:spLocks noGrp="1"/>
          </p:cNvSpPr>
          <p:nvPr>
            <p:ph type="sldNum" sz="quarter" idx="12"/>
          </p:nvPr>
        </p:nvSpPr>
        <p:spPr/>
        <p:txBody>
          <a:bodyPr/>
          <a:lstStyle/>
          <a:p>
            <a:r>
              <a:rPr lang="en-US" dirty="0"/>
              <a:t>Rev It Up – </a:t>
            </a:r>
            <a:fld id="{FAE8E2B3-5137-4643-A425-A42DF21A06C6}" type="slidenum">
              <a:rPr lang="en-US" smtClean="0"/>
              <a:pPr/>
              <a:t>6</a:t>
            </a:fld>
            <a:endParaRPr lang="en-US" dirty="0"/>
          </a:p>
        </p:txBody>
      </p:sp>
    </p:spTree>
    <p:extLst>
      <p:ext uri="{BB962C8B-B14F-4D97-AF65-F5344CB8AC3E}">
        <p14:creationId xmlns:p14="http://schemas.microsoft.com/office/powerpoint/2010/main" val="674984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E0A1428A-3D15-A9BF-1B91-4ADDCA7FB2BD}"/>
              </a:ext>
            </a:extLst>
          </p:cNvPr>
          <p:cNvSpPr>
            <a:spLocks noGrp="1" noChangeArrowheads="1"/>
          </p:cNvSpPr>
          <p:nvPr>
            <p:ph type="title"/>
          </p:nvPr>
        </p:nvSpPr>
        <p:spPr>
          <a:noFill/>
        </p:spPr>
        <p:txBody>
          <a:bodyPr lIns="0" tIns="0" rIns="0" bIns="0" anchor="t">
            <a:normAutofit fontScale="90000"/>
          </a:bodyPr>
          <a:lstStyle/>
          <a:p>
            <a:r>
              <a:rPr lang="en-US" altLang="en-US" b="1" dirty="0">
                <a:latin typeface="Arial" panose="020B0604020202020204" pitchFamily="34" charset="0"/>
                <a:cs typeface="Arial" panose="020B0604020202020204" pitchFamily="34" charset="0"/>
              </a:rPr>
              <a:t>Bagel</a:t>
            </a:r>
            <a:br>
              <a:rPr lang="en-US" altLang="en-US" b="1" dirty="0">
                <a:latin typeface="Arial" panose="020B0604020202020204" pitchFamily="34" charset="0"/>
                <a:cs typeface="Arial" panose="020B0604020202020204" pitchFamily="34" charset="0"/>
              </a:rPr>
            </a:br>
            <a:r>
              <a:rPr lang="en-US" altLang="en-US" b="1" dirty="0">
                <a:solidFill>
                  <a:schemeClr val="bg1"/>
                </a:solidFill>
                <a:latin typeface="Arial" panose="020B0604020202020204" pitchFamily="34" charset="0"/>
                <a:cs typeface="Arial" panose="020B0604020202020204" pitchFamily="34" charset="0"/>
              </a:rPr>
              <a:t> (Answer)</a:t>
            </a:r>
            <a:endParaRPr lang="en-US" altLang="en-US" sz="4800" dirty="0">
              <a:solidFill>
                <a:schemeClr val="bg1"/>
              </a:solidFill>
              <a:latin typeface="Arial" panose="020B0604020202020204" pitchFamily="34" charset="0"/>
              <a:cs typeface="Arial" panose="020B0604020202020204" pitchFamily="34" charset="0"/>
            </a:endParaRPr>
          </a:p>
        </p:txBody>
      </p:sp>
      <p:sp>
        <p:nvSpPr>
          <p:cNvPr id="17" name="Rectangle 7">
            <a:extLst>
              <a:ext uri="{FF2B5EF4-FFF2-40B4-BE49-F238E27FC236}">
                <a16:creationId xmlns:a16="http://schemas.microsoft.com/office/drawing/2014/main" id="{8D70BE45-BC20-BC58-D964-8630B232B6EE}"/>
              </a:ext>
            </a:extLst>
          </p:cNvPr>
          <p:cNvSpPr>
            <a:spLocks noChangeArrowheads="1"/>
          </p:cNvSpPr>
          <p:nvPr/>
        </p:nvSpPr>
        <p:spPr bwMode="auto">
          <a:xfrm>
            <a:off x="1066279" y="1731576"/>
            <a:ext cx="4433883"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9" name="Picture 18" descr="3-inch diameter bagel on a plate">
            <a:extLst>
              <a:ext uri="{FF2B5EF4-FFF2-40B4-BE49-F238E27FC236}">
                <a16:creationId xmlns:a16="http://schemas.microsoft.com/office/drawing/2014/main" id="{B5E25395-4AC5-9B63-2CEC-7A6129925964}"/>
              </a:ext>
            </a:extLst>
          </p:cNvPr>
          <p:cNvPicPr>
            <a:picLocks noChangeAspect="1"/>
          </p:cNvPicPr>
          <p:nvPr/>
        </p:nvPicPr>
        <p:blipFill>
          <a:blip r:embed="rId2"/>
          <a:stretch>
            <a:fillRect/>
          </a:stretch>
        </p:blipFill>
        <p:spPr>
          <a:xfrm>
            <a:off x="2084228" y="2585211"/>
            <a:ext cx="2397984" cy="2391113"/>
          </a:xfrm>
          <a:prstGeom prst="rect">
            <a:avLst/>
          </a:prstGeom>
        </p:spPr>
      </p:pic>
      <p:sp>
        <p:nvSpPr>
          <p:cNvPr id="20" name="TextBox 19">
            <a:extLst>
              <a:ext uri="{FF2B5EF4-FFF2-40B4-BE49-F238E27FC236}">
                <a16:creationId xmlns:a16="http://schemas.microsoft.com/office/drawing/2014/main" id="{7126E93E-D734-20FD-DE10-8333C5AAFA8C}"/>
              </a:ext>
            </a:extLst>
          </p:cNvPr>
          <p:cNvSpPr txBox="1"/>
          <p:nvPr/>
        </p:nvSpPr>
        <p:spPr>
          <a:xfrm>
            <a:off x="2084229" y="5065985"/>
            <a:ext cx="2397983" cy="707886"/>
          </a:xfrm>
          <a:prstGeom prst="rect">
            <a:avLst/>
          </a:prstGeom>
          <a:noFill/>
        </p:spPr>
        <p:txBody>
          <a:bodyPr wrap="square" lIns="0" tIns="0" rIns="0" bIns="0" rtlCol="0">
            <a:spAutoFit/>
          </a:bodyPr>
          <a:lstStyle/>
          <a:p>
            <a:pPr algn="ctr"/>
            <a:r>
              <a:rPr lang="en-US" altLang="en-US" b="1" dirty="0">
                <a:latin typeface="Arial" panose="020B0604020202020204" pitchFamily="34" charset="0"/>
                <a:cs typeface="Arial" panose="020B0604020202020204" pitchFamily="34" charset="0"/>
              </a:rPr>
              <a:t>3-inch diameter</a:t>
            </a:r>
          </a:p>
          <a:p>
            <a:pPr algn="ctr"/>
            <a:r>
              <a:rPr lang="en-US" altLang="en-US" sz="2800" b="1" dirty="0">
                <a:latin typeface="Arial" panose="020B0604020202020204" pitchFamily="34" charset="0"/>
                <a:cs typeface="Arial" panose="020B0604020202020204" pitchFamily="34" charset="0"/>
              </a:rPr>
              <a:t>140 calories</a:t>
            </a:r>
          </a:p>
        </p:txBody>
      </p:sp>
      <p:sp>
        <p:nvSpPr>
          <p:cNvPr id="8" name="Rectangle 8">
            <a:extLst>
              <a:ext uri="{FF2B5EF4-FFF2-40B4-BE49-F238E27FC236}">
                <a16:creationId xmlns:a16="http://schemas.microsoft.com/office/drawing/2014/main" id="{9B0AD4B6-92E0-B181-0838-0E1298DEAFB1}"/>
              </a:ext>
            </a:extLst>
          </p:cNvPr>
          <p:cNvSpPr>
            <a:spLocks noChangeArrowheads="1"/>
          </p:cNvSpPr>
          <p:nvPr/>
        </p:nvSpPr>
        <p:spPr bwMode="auto">
          <a:xfrm>
            <a:off x="7709790" y="1916242"/>
            <a:ext cx="24177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8" name="Picture 17" descr="6-inch diameter bagel on a plate">
            <a:extLst>
              <a:ext uri="{FF2B5EF4-FFF2-40B4-BE49-F238E27FC236}">
                <a16:creationId xmlns:a16="http://schemas.microsoft.com/office/drawing/2014/main" id="{642860FB-16FE-5981-0067-6E610A806B07}"/>
              </a:ext>
            </a:extLst>
          </p:cNvPr>
          <p:cNvPicPr>
            <a:picLocks noChangeAspect="1"/>
          </p:cNvPicPr>
          <p:nvPr/>
        </p:nvPicPr>
        <p:blipFill>
          <a:blip r:embed="rId3"/>
          <a:stretch>
            <a:fillRect/>
          </a:stretch>
        </p:blipFill>
        <p:spPr>
          <a:xfrm>
            <a:off x="7709790" y="2585211"/>
            <a:ext cx="2417773" cy="2391113"/>
          </a:xfrm>
          <a:prstGeom prst="rect">
            <a:avLst/>
          </a:prstGeom>
        </p:spPr>
      </p:pic>
      <p:sp>
        <p:nvSpPr>
          <p:cNvPr id="21" name="TextBox 20">
            <a:extLst>
              <a:ext uri="{FF2B5EF4-FFF2-40B4-BE49-F238E27FC236}">
                <a16:creationId xmlns:a16="http://schemas.microsoft.com/office/drawing/2014/main" id="{7F80CE9B-24CC-DFF0-FCF0-D33BDAD67663}"/>
              </a:ext>
            </a:extLst>
          </p:cNvPr>
          <p:cNvSpPr txBox="1"/>
          <p:nvPr/>
        </p:nvSpPr>
        <p:spPr>
          <a:xfrm>
            <a:off x="7709790" y="5065985"/>
            <a:ext cx="2417772" cy="707886"/>
          </a:xfrm>
          <a:prstGeom prst="rect">
            <a:avLst/>
          </a:prstGeom>
          <a:noFill/>
        </p:spPr>
        <p:txBody>
          <a:bodyPr wrap="square" lIns="0" tIns="0" rIns="0" bIns="0" rtlCol="0">
            <a:spAutoFit/>
          </a:bodyPr>
          <a:lstStyle/>
          <a:p>
            <a:pPr algn="ctr"/>
            <a:r>
              <a:rPr lang="en-US" altLang="en-US" b="1" dirty="0">
                <a:latin typeface="Arial" panose="020B0604020202020204" pitchFamily="34" charset="0"/>
                <a:cs typeface="Arial" panose="020B0604020202020204" pitchFamily="34" charset="0"/>
              </a:rPr>
              <a:t>6-inch diameter</a:t>
            </a:r>
          </a:p>
          <a:p>
            <a:pPr algn="ctr"/>
            <a:r>
              <a:rPr lang="en-US" altLang="en-US" sz="2800" b="1" dirty="0">
                <a:solidFill>
                  <a:srgbClr val="0034A7"/>
                </a:solidFill>
                <a:latin typeface="Arial" panose="020B0604020202020204" pitchFamily="34" charset="0"/>
                <a:cs typeface="Arial" panose="020B0604020202020204" pitchFamily="34" charset="0"/>
              </a:rPr>
              <a:t>350 calories </a:t>
            </a:r>
          </a:p>
        </p:txBody>
      </p:sp>
      <p:sp>
        <p:nvSpPr>
          <p:cNvPr id="13" name="Text Box 7">
            <a:extLst>
              <a:ext uri="{FF2B5EF4-FFF2-40B4-BE49-F238E27FC236}">
                <a16:creationId xmlns:a16="http://schemas.microsoft.com/office/drawing/2014/main" id="{47057D3D-33AD-483B-98C1-AD0A7EA08587}"/>
              </a:ext>
            </a:extLst>
          </p:cNvPr>
          <p:cNvSpPr txBox="1">
            <a:spLocks noChangeArrowheads="1"/>
          </p:cNvSpPr>
          <p:nvPr/>
        </p:nvSpPr>
        <p:spPr bwMode="auto">
          <a:xfrm>
            <a:off x="1066279" y="5909304"/>
            <a:ext cx="10059443" cy="553998"/>
          </a:xfrm>
          <a:prstGeom prst="rect">
            <a:avLst/>
          </a:prstGeom>
          <a:solidFill>
            <a:srgbClr val="0C234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 Difference: 210 calories</a:t>
            </a:r>
            <a:endParaRPr lang="en-US" altLang="en-US" sz="4000" dirty="0">
              <a:solidFill>
                <a:schemeClr val="bg1"/>
              </a:solidFill>
              <a:cs typeface="Arial" panose="020B0604020202020204" pitchFamily="34" charset="0"/>
            </a:endParaRPr>
          </a:p>
        </p:txBody>
      </p:sp>
      <p:sp>
        <p:nvSpPr>
          <p:cNvPr id="3" name="Slide Number Placeholder 2">
            <a:extLst>
              <a:ext uri="{FF2B5EF4-FFF2-40B4-BE49-F238E27FC236}">
                <a16:creationId xmlns:a16="http://schemas.microsoft.com/office/drawing/2014/main" id="{A1B93135-9585-F5BA-F2CC-A092CE822C9C}"/>
              </a:ext>
            </a:extLst>
          </p:cNvPr>
          <p:cNvSpPr>
            <a:spLocks noGrp="1"/>
          </p:cNvSpPr>
          <p:nvPr>
            <p:ph type="sldNum" sz="quarter" idx="12"/>
          </p:nvPr>
        </p:nvSpPr>
        <p:spPr>
          <a:xfrm>
            <a:off x="8610600" y="6463302"/>
            <a:ext cx="2743200" cy="365125"/>
          </a:xfrm>
        </p:spPr>
        <p:txBody>
          <a:bodyPr/>
          <a:lstStyle/>
          <a:p>
            <a:r>
              <a:rPr lang="en-US" dirty="0"/>
              <a:t>Rev It Up – </a:t>
            </a:r>
            <a:fld id="{FAE8E2B3-5137-4643-A425-A42DF21A06C6}" type="slidenum">
              <a:rPr lang="en-US" smtClean="0"/>
              <a:pPr/>
              <a:t>7</a:t>
            </a:fld>
            <a:endParaRPr lang="en-US" dirty="0"/>
          </a:p>
        </p:txBody>
      </p:sp>
    </p:spTree>
    <p:extLst>
      <p:ext uri="{BB962C8B-B14F-4D97-AF65-F5344CB8AC3E}">
        <p14:creationId xmlns:p14="http://schemas.microsoft.com/office/powerpoint/2010/main" val="1187423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DB3F46AE-BA5B-4BF1-B91D-8A0448FA37C0}"/>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Cheeseburger</a:t>
            </a:r>
            <a:endParaRPr lang="en-US" dirty="0">
              <a:latin typeface="Arial" panose="020B0604020202020204" pitchFamily="34" charset="0"/>
              <a:cs typeface="Arial" panose="020B0604020202020204" pitchFamily="34" charset="0"/>
            </a:endParaRPr>
          </a:p>
        </p:txBody>
      </p:sp>
      <p:sp>
        <p:nvSpPr>
          <p:cNvPr id="12" name="Rectangle 7">
            <a:extLst>
              <a:ext uri="{FF2B5EF4-FFF2-40B4-BE49-F238E27FC236}">
                <a16:creationId xmlns:a16="http://schemas.microsoft.com/office/drawing/2014/main" id="{C3150486-33E7-4AC5-A61E-27821C81C4EF}"/>
              </a:ext>
            </a:extLst>
          </p:cNvPr>
          <p:cNvSpPr>
            <a:spLocks noChangeArrowheads="1"/>
          </p:cNvSpPr>
          <p:nvPr/>
        </p:nvSpPr>
        <p:spPr bwMode="auto">
          <a:xfrm>
            <a:off x="1064712" y="1900080"/>
            <a:ext cx="4396639"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nchorCtr="0">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2" name="Picture 2" descr="A piece of cake on a plate&#10;&#10;Description generated with very high confidence">
            <a:extLst>
              <a:ext uri="{FF2B5EF4-FFF2-40B4-BE49-F238E27FC236}">
                <a16:creationId xmlns:a16="http://schemas.microsoft.com/office/drawing/2014/main" id="{F6922433-47D3-4B8C-85CC-0EB2AF784672}"/>
              </a:ext>
            </a:extLst>
          </p:cNvPr>
          <p:cNvPicPr>
            <a:picLocks noChangeAspect="1"/>
          </p:cNvPicPr>
          <p:nvPr/>
        </p:nvPicPr>
        <p:blipFill>
          <a:blip r:embed="rId2"/>
          <a:stretch>
            <a:fillRect/>
          </a:stretch>
        </p:blipFill>
        <p:spPr>
          <a:xfrm>
            <a:off x="1730067" y="2685935"/>
            <a:ext cx="3065929" cy="2397364"/>
          </a:xfrm>
          <a:prstGeom prst="rect">
            <a:avLst/>
          </a:prstGeom>
        </p:spPr>
      </p:pic>
      <p:sp>
        <p:nvSpPr>
          <p:cNvPr id="6" name="Rectangle 9">
            <a:extLst>
              <a:ext uri="{FF2B5EF4-FFF2-40B4-BE49-F238E27FC236}">
                <a16:creationId xmlns:a16="http://schemas.microsoft.com/office/drawing/2014/main" id="{FE0FA71F-E5AB-4F7D-A5ED-366CBDF16C99}"/>
              </a:ext>
            </a:extLst>
          </p:cNvPr>
          <p:cNvSpPr>
            <a:spLocks noChangeArrowheads="1"/>
          </p:cNvSpPr>
          <p:nvPr/>
        </p:nvSpPr>
        <p:spPr bwMode="auto">
          <a:xfrm>
            <a:off x="1730067" y="5194707"/>
            <a:ext cx="3065929"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cs typeface="Arial" panose="020B0604020202020204" pitchFamily="34" charset="0"/>
              </a:rPr>
              <a:t>300 calories</a:t>
            </a:r>
          </a:p>
        </p:txBody>
      </p:sp>
      <p:sp>
        <p:nvSpPr>
          <p:cNvPr id="5" name="Rectangle 8">
            <a:extLst>
              <a:ext uri="{FF2B5EF4-FFF2-40B4-BE49-F238E27FC236}">
                <a16:creationId xmlns:a16="http://schemas.microsoft.com/office/drawing/2014/main" id="{FB2BEC0E-B16E-4895-94EA-30C45CC28536}"/>
              </a:ext>
            </a:extLst>
          </p:cNvPr>
          <p:cNvSpPr>
            <a:spLocks noChangeArrowheads="1"/>
          </p:cNvSpPr>
          <p:nvPr/>
        </p:nvSpPr>
        <p:spPr bwMode="auto">
          <a:xfrm>
            <a:off x="7407610" y="2050351"/>
            <a:ext cx="3092823" cy="4381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4" name="Picture 7" descr="A piece of cake on a plate&#10;&#10;Description generated with very high confidence">
            <a:extLst>
              <a:ext uri="{FF2B5EF4-FFF2-40B4-BE49-F238E27FC236}">
                <a16:creationId xmlns:a16="http://schemas.microsoft.com/office/drawing/2014/main" id="{42698393-B6AE-44B3-BA75-4B00793C7A6B}"/>
              </a:ext>
            </a:extLst>
          </p:cNvPr>
          <p:cNvPicPr>
            <a:picLocks noChangeAspect="1"/>
          </p:cNvPicPr>
          <p:nvPr/>
        </p:nvPicPr>
        <p:blipFill>
          <a:blip r:embed="rId3"/>
          <a:stretch>
            <a:fillRect/>
          </a:stretch>
        </p:blipFill>
        <p:spPr>
          <a:xfrm>
            <a:off x="7407610" y="2685935"/>
            <a:ext cx="3092823" cy="2398040"/>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6096000" y="5194708"/>
            <a:ext cx="5716043" cy="11040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000" b="1" dirty="0">
                <a:solidFill>
                  <a:srgbClr val="0034A7"/>
                </a:solidFill>
                <a:cs typeface="Arial" panose="020B0604020202020204" pitchFamily="34" charset="0"/>
              </a:rPr>
              <a:t>How many calories do you think are in this cheeseburger?</a:t>
            </a:r>
          </a:p>
        </p:txBody>
      </p:sp>
      <p:sp>
        <p:nvSpPr>
          <p:cNvPr id="8" name="Slide Number Placeholder 7">
            <a:extLst>
              <a:ext uri="{FF2B5EF4-FFF2-40B4-BE49-F238E27FC236}">
                <a16:creationId xmlns:a16="http://schemas.microsoft.com/office/drawing/2014/main" id="{A69417C4-BFD8-726F-AC4F-D8D246EF1AD8}"/>
              </a:ext>
            </a:extLst>
          </p:cNvPr>
          <p:cNvSpPr>
            <a:spLocks noGrp="1"/>
          </p:cNvSpPr>
          <p:nvPr>
            <p:ph type="sldNum" sz="quarter" idx="12"/>
          </p:nvPr>
        </p:nvSpPr>
        <p:spPr/>
        <p:txBody>
          <a:bodyPr/>
          <a:lstStyle/>
          <a:p>
            <a:r>
              <a:rPr lang="en-US" dirty="0"/>
              <a:t>Rev It Up – </a:t>
            </a:r>
            <a:fld id="{FAE8E2B3-5137-4643-A425-A42DF21A06C6}" type="slidenum">
              <a:rPr lang="en-US" smtClean="0"/>
              <a:pPr/>
              <a:t>8</a:t>
            </a:fld>
            <a:endParaRPr lang="en-US" dirty="0"/>
          </a:p>
        </p:txBody>
      </p:sp>
    </p:spTree>
    <p:extLst>
      <p:ext uri="{BB962C8B-B14F-4D97-AF65-F5344CB8AC3E}">
        <p14:creationId xmlns:p14="http://schemas.microsoft.com/office/powerpoint/2010/main" val="312717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a:extLst>
              <a:ext uri="{FF2B5EF4-FFF2-40B4-BE49-F238E27FC236}">
                <a16:creationId xmlns:a16="http://schemas.microsoft.com/office/drawing/2014/main" id="{8147E3CC-63E8-A84C-E005-D220EACC732F}"/>
              </a:ext>
            </a:extLst>
          </p:cNvPr>
          <p:cNvSpPr>
            <a:spLocks noGrp="1" noChangeArrowheads="1"/>
          </p:cNvSpPr>
          <p:nvPr>
            <p:ph type="title"/>
          </p:nvPr>
        </p:nvSpPr>
        <p:spPr>
          <a:noFill/>
        </p:spPr>
        <p:txBody>
          <a:bodyPr anchor="t">
            <a:normAutofit fontScale="90000"/>
          </a:bodyPr>
          <a:lstStyle/>
          <a:p>
            <a:r>
              <a:rPr lang="en-US" altLang="en-US" b="1" dirty="0">
                <a:latin typeface="Arial" panose="020B0604020202020204" pitchFamily="34" charset="0"/>
                <a:cs typeface="Arial" panose="020B0604020202020204" pitchFamily="34" charset="0"/>
              </a:rPr>
              <a:t>Cheeseburger</a:t>
            </a:r>
            <a:br>
              <a:rPr lang="en-US" altLang="en-US" b="1" dirty="0">
                <a:latin typeface="Arial" panose="020B0604020202020204" pitchFamily="34" charset="0"/>
                <a:cs typeface="Arial" panose="020B0604020202020204" pitchFamily="34" charset="0"/>
              </a:rPr>
            </a:br>
            <a:r>
              <a:rPr lang="en-US" altLang="en-US" b="1" dirty="0">
                <a:solidFill>
                  <a:schemeClr val="bg1"/>
                </a:solidFill>
                <a:latin typeface="Arial" panose="020B0604020202020204" pitchFamily="34" charset="0"/>
                <a:cs typeface="Arial" panose="020B0604020202020204" pitchFamily="34" charset="0"/>
              </a:rPr>
              <a:t> (Answer)</a:t>
            </a:r>
            <a:endParaRPr lang="en-US" dirty="0">
              <a:latin typeface="Arial" panose="020B0604020202020204" pitchFamily="34" charset="0"/>
              <a:cs typeface="Arial" panose="020B0604020202020204" pitchFamily="34" charset="0"/>
            </a:endParaRPr>
          </a:p>
        </p:txBody>
      </p:sp>
      <p:sp>
        <p:nvSpPr>
          <p:cNvPr id="16" name="Rectangle 7">
            <a:extLst>
              <a:ext uri="{FF2B5EF4-FFF2-40B4-BE49-F238E27FC236}">
                <a16:creationId xmlns:a16="http://schemas.microsoft.com/office/drawing/2014/main" id="{61ED7B08-292B-8854-FB60-B539B6509867}"/>
              </a:ext>
            </a:extLst>
          </p:cNvPr>
          <p:cNvSpPr>
            <a:spLocks noChangeArrowheads="1"/>
          </p:cNvSpPr>
          <p:nvPr/>
        </p:nvSpPr>
        <p:spPr bwMode="auto">
          <a:xfrm>
            <a:off x="1218648" y="1731576"/>
            <a:ext cx="443525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nchorCtr="0">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When your parents or grandparents were your age…</a:t>
            </a:r>
          </a:p>
        </p:txBody>
      </p:sp>
      <p:pic>
        <p:nvPicPr>
          <p:cNvPr id="17" name="Picture 2" descr="A piece of cake on a plate&#10;&#10;Description generated with very high confidence">
            <a:extLst>
              <a:ext uri="{FF2B5EF4-FFF2-40B4-BE49-F238E27FC236}">
                <a16:creationId xmlns:a16="http://schemas.microsoft.com/office/drawing/2014/main" id="{0AFDC8B6-C603-2A50-F9E7-23D845732951}"/>
              </a:ext>
            </a:extLst>
          </p:cNvPr>
          <p:cNvPicPr>
            <a:picLocks noChangeAspect="1"/>
          </p:cNvPicPr>
          <p:nvPr/>
        </p:nvPicPr>
        <p:blipFill>
          <a:blip r:embed="rId2"/>
          <a:stretch>
            <a:fillRect/>
          </a:stretch>
        </p:blipFill>
        <p:spPr>
          <a:xfrm>
            <a:off x="1903313" y="2517431"/>
            <a:ext cx="3065929" cy="2397364"/>
          </a:xfrm>
          <a:prstGeom prst="rect">
            <a:avLst/>
          </a:prstGeom>
        </p:spPr>
      </p:pic>
      <p:sp>
        <p:nvSpPr>
          <p:cNvPr id="14" name="Rectangle 9">
            <a:extLst>
              <a:ext uri="{FF2B5EF4-FFF2-40B4-BE49-F238E27FC236}">
                <a16:creationId xmlns:a16="http://schemas.microsoft.com/office/drawing/2014/main" id="{B3D15C7F-63DA-67D3-2B8A-AF5713F92F84}"/>
              </a:ext>
            </a:extLst>
          </p:cNvPr>
          <p:cNvSpPr>
            <a:spLocks noChangeArrowheads="1"/>
          </p:cNvSpPr>
          <p:nvPr/>
        </p:nvSpPr>
        <p:spPr bwMode="auto">
          <a:xfrm>
            <a:off x="1889866" y="4983975"/>
            <a:ext cx="3092823"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cs typeface="Arial" panose="020B0604020202020204" pitchFamily="34" charset="0"/>
              </a:rPr>
              <a:t>300 calories</a:t>
            </a:r>
          </a:p>
        </p:txBody>
      </p:sp>
      <p:sp>
        <p:nvSpPr>
          <p:cNvPr id="13" name="Rectangle 8">
            <a:extLst>
              <a:ext uri="{FF2B5EF4-FFF2-40B4-BE49-F238E27FC236}">
                <a16:creationId xmlns:a16="http://schemas.microsoft.com/office/drawing/2014/main" id="{7969DA7C-7DE2-A170-4917-717ACB12ED2C}"/>
              </a:ext>
            </a:extLst>
          </p:cNvPr>
          <p:cNvSpPr>
            <a:spLocks noChangeArrowheads="1"/>
          </p:cNvSpPr>
          <p:nvPr/>
        </p:nvSpPr>
        <p:spPr bwMode="auto">
          <a:xfrm>
            <a:off x="7222760" y="1731576"/>
            <a:ext cx="3092823" cy="4381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dirty="0">
                <a:cs typeface="Arial" panose="020B0604020202020204" pitchFamily="34" charset="0"/>
              </a:rPr>
              <a:t>Today</a:t>
            </a:r>
          </a:p>
        </p:txBody>
      </p:sp>
      <p:pic>
        <p:nvPicPr>
          <p:cNvPr id="18" name="Picture 7" descr="A piece of cake on a plate&#10;&#10;Description generated with very high confidence">
            <a:extLst>
              <a:ext uri="{FF2B5EF4-FFF2-40B4-BE49-F238E27FC236}">
                <a16:creationId xmlns:a16="http://schemas.microsoft.com/office/drawing/2014/main" id="{48A68A8A-0250-18B2-B3F6-809AC07734AF}"/>
              </a:ext>
            </a:extLst>
          </p:cNvPr>
          <p:cNvPicPr>
            <a:picLocks noChangeAspect="1"/>
          </p:cNvPicPr>
          <p:nvPr/>
        </p:nvPicPr>
        <p:blipFill>
          <a:blip r:embed="rId3"/>
          <a:stretch>
            <a:fillRect/>
          </a:stretch>
        </p:blipFill>
        <p:spPr>
          <a:xfrm>
            <a:off x="7222760" y="2517431"/>
            <a:ext cx="3092823" cy="2398040"/>
          </a:xfrm>
          <a:prstGeom prst="rect">
            <a:avLst/>
          </a:prstGeom>
        </p:spPr>
      </p:pic>
      <p:sp>
        <p:nvSpPr>
          <p:cNvPr id="7" name="Rectangle 15">
            <a:extLst>
              <a:ext uri="{FF2B5EF4-FFF2-40B4-BE49-F238E27FC236}">
                <a16:creationId xmlns:a16="http://schemas.microsoft.com/office/drawing/2014/main" id="{A5DB92AA-DE94-4AA1-A3AE-737F4010D2AF}"/>
              </a:ext>
            </a:extLst>
          </p:cNvPr>
          <p:cNvSpPr>
            <a:spLocks noChangeArrowheads="1"/>
          </p:cNvSpPr>
          <p:nvPr/>
        </p:nvSpPr>
        <p:spPr bwMode="auto">
          <a:xfrm>
            <a:off x="7222760" y="4983975"/>
            <a:ext cx="3092823"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dirty="0">
                <a:solidFill>
                  <a:srgbClr val="0034A7"/>
                </a:solidFill>
                <a:cs typeface="Arial" panose="020B0604020202020204" pitchFamily="34" charset="0"/>
              </a:rPr>
              <a:t>540 calories</a:t>
            </a:r>
            <a:endParaRPr lang="en-US" sz="3200" dirty="0">
              <a:solidFill>
                <a:srgbClr val="0034A7"/>
              </a:solidFill>
              <a:cs typeface="Arial" panose="020B0604020202020204" pitchFamily="34" charset="0"/>
            </a:endParaRPr>
          </a:p>
        </p:txBody>
      </p:sp>
      <p:sp>
        <p:nvSpPr>
          <p:cNvPr id="3" name="Text Box 7">
            <a:extLst>
              <a:ext uri="{FF2B5EF4-FFF2-40B4-BE49-F238E27FC236}">
                <a16:creationId xmlns:a16="http://schemas.microsoft.com/office/drawing/2014/main" id="{0B627623-381C-450D-9811-A4E0A71CD463}"/>
              </a:ext>
            </a:extLst>
          </p:cNvPr>
          <p:cNvSpPr txBox="1">
            <a:spLocks noChangeArrowheads="1"/>
          </p:cNvSpPr>
          <p:nvPr/>
        </p:nvSpPr>
        <p:spPr bwMode="auto">
          <a:xfrm>
            <a:off x="838200" y="5614938"/>
            <a:ext cx="10515600" cy="646331"/>
          </a:xfrm>
          <a:prstGeom prst="rect">
            <a:avLst/>
          </a:prstGeom>
          <a:solidFill>
            <a:srgbClr val="0C234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600" b="1" dirty="0">
                <a:solidFill>
                  <a:schemeClr val="bg1"/>
                </a:solidFill>
                <a:cs typeface="Arial" panose="020B0604020202020204" pitchFamily="34" charset="0"/>
              </a:rPr>
              <a:t>Calorie Difference: 240 calories</a:t>
            </a:r>
            <a:endParaRPr lang="en-US" altLang="en-US" sz="4000" dirty="0">
              <a:solidFill>
                <a:schemeClr val="bg1"/>
              </a:solidFill>
              <a:cs typeface="Arial" panose="020B0604020202020204" pitchFamily="34" charset="0"/>
            </a:endParaRPr>
          </a:p>
        </p:txBody>
      </p:sp>
      <p:sp>
        <p:nvSpPr>
          <p:cNvPr id="4" name="Slide Number Placeholder 3">
            <a:extLst>
              <a:ext uri="{FF2B5EF4-FFF2-40B4-BE49-F238E27FC236}">
                <a16:creationId xmlns:a16="http://schemas.microsoft.com/office/drawing/2014/main" id="{5A24C4E0-4646-C065-9FF0-34C46935E7A5}"/>
              </a:ext>
            </a:extLst>
          </p:cNvPr>
          <p:cNvSpPr>
            <a:spLocks noGrp="1"/>
          </p:cNvSpPr>
          <p:nvPr>
            <p:ph type="sldNum" sz="quarter" idx="12"/>
          </p:nvPr>
        </p:nvSpPr>
        <p:spPr/>
        <p:txBody>
          <a:bodyPr/>
          <a:lstStyle/>
          <a:p>
            <a:r>
              <a:rPr lang="en-US" dirty="0"/>
              <a:t>Rev It Up – </a:t>
            </a:r>
            <a:fld id="{FAE8E2B3-5137-4643-A425-A42DF21A06C6}" type="slidenum">
              <a:rPr lang="en-US" smtClean="0"/>
              <a:pPr/>
              <a:t>9</a:t>
            </a:fld>
            <a:endParaRPr lang="en-US" dirty="0"/>
          </a:p>
        </p:txBody>
      </p:sp>
    </p:spTree>
    <p:extLst>
      <p:ext uri="{BB962C8B-B14F-4D97-AF65-F5344CB8AC3E}">
        <p14:creationId xmlns:p14="http://schemas.microsoft.com/office/powerpoint/2010/main" val="1920532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77EEBFDE2ACB640BD48191D055CB736" ma:contentTypeVersion="12" ma:contentTypeDescription="Create a new document." ma:contentTypeScope="" ma:versionID="636a4f6b143f9ce47b5e91f464bac6cc">
  <xsd:schema xmlns:xsd="http://www.w3.org/2001/XMLSchema" xmlns:xs="http://www.w3.org/2001/XMLSchema" xmlns:p="http://schemas.microsoft.com/office/2006/metadata/properties" xmlns:ns2="20b61137-d890-4967-8a0b-c5694ce450b9" xmlns:ns3="7b963326-7f8f-4710-b917-d58fc4d12621" targetNamespace="http://schemas.microsoft.com/office/2006/metadata/properties" ma:root="true" ma:fieldsID="2636c70942579ff028b9ec2f3a669b72" ns2:_="" ns3:_="">
    <xsd:import namespace="20b61137-d890-4967-8a0b-c5694ce450b9"/>
    <xsd:import namespace="7b963326-7f8f-4710-b917-d58fc4d126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b61137-d890-4967-8a0b-c5694ce450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963326-7f8f-4710-b917-d58fc4d126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b963326-7f8f-4710-b917-d58fc4d12621">
      <UserInfo>
        <DisplayName>Sonia Godinho</DisplayName>
        <AccountId>52</AccountId>
        <AccountType/>
      </UserInfo>
      <UserInfo>
        <DisplayName>Miriam Banks</DisplayName>
        <AccountId>53</AccountId>
        <AccountType/>
      </UserInfo>
      <UserInfo>
        <DisplayName>Luz Santana</DisplayName>
        <AccountId>54</AccountId>
        <AccountType/>
      </UserInfo>
      <UserInfo>
        <DisplayName>Carmen Oriol-Robledo</DisplayName>
        <AccountId>55</AccountId>
        <AccountType/>
      </UserInfo>
      <UserInfo>
        <DisplayName>Marisol Gutierrez</DisplayName>
        <AccountId>56</AccountId>
        <AccountType/>
      </UserInfo>
      <UserInfo>
        <DisplayName>Katherine Arce-Payano</DisplayName>
        <AccountId>57</AccountId>
        <AccountType/>
      </UserInfo>
      <UserInfo>
        <DisplayName>Beatriz Piper</DisplayName>
        <AccountId>58</AccountId>
        <AccountType/>
      </UserInfo>
      <UserInfo>
        <DisplayName>Johanny Casillas</DisplayName>
        <AccountId>48</AccountId>
        <AccountType/>
      </UserInfo>
    </SharedWithUsers>
  </documentManagement>
</p:properties>
</file>

<file path=customXml/itemProps1.xml><?xml version="1.0" encoding="utf-8"?>
<ds:datastoreItem xmlns:ds="http://schemas.openxmlformats.org/officeDocument/2006/customXml" ds:itemID="{91298715-9205-4405-9E4F-1A2977F10D4A}">
  <ds:schemaRefs>
    <ds:schemaRef ds:uri="http://schemas.microsoft.com/sharepoint/v3/contenttype/forms"/>
  </ds:schemaRefs>
</ds:datastoreItem>
</file>

<file path=customXml/itemProps2.xml><?xml version="1.0" encoding="utf-8"?>
<ds:datastoreItem xmlns:ds="http://schemas.openxmlformats.org/officeDocument/2006/customXml" ds:itemID="{A322D0FA-3A07-42C3-AD67-60D91FDA17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b61137-d890-4967-8a0b-c5694ce450b9"/>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817B5B4-91A4-498F-ABE8-172D3B829009}">
  <ds:schemaRefs>
    <ds:schemaRef ds:uri="http://schemas.microsoft.com/office/2006/metadata/propertie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infopath/2007/PartnerControls"/>
    <ds:schemaRef ds:uri="http://purl.org/dc/terms/"/>
    <ds:schemaRef ds:uri="http://purl.org/dc/dcmitype/"/>
    <ds:schemaRef ds:uri="7b963326-7f8f-4710-b917-d58fc4d12621"/>
    <ds:schemaRef ds:uri="20b61137-d890-4967-8a0b-c5694ce450b9"/>
  </ds:schemaRefs>
</ds:datastoreItem>
</file>

<file path=docProps/app.xml><?xml version="1.0" encoding="utf-8"?>
<Properties xmlns="http://schemas.openxmlformats.org/officeDocument/2006/extended-properties" xmlns:vt="http://schemas.openxmlformats.org/officeDocument/2006/docPropsVTypes">
  <TotalTime>1762</TotalTime>
  <Words>820</Words>
  <Application>Microsoft Macintosh PowerPoint</Application>
  <PresentationFormat>Widescreen</PresentationFormat>
  <Paragraphs>148</Paragraphs>
  <Slides>22</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NimbusSanLig</vt:lpstr>
      <vt:lpstr>Office Theme</vt:lpstr>
      <vt:lpstr>revitup and Take Control of Your Portions!</vt:lpstr>
      <vt:lpstr>How much of this PARTY SIZE bag can you eat while watching TV or a movie? </vt:lpstr>
      <vt:lpstr>Check this out!</vt:lpstr>
      <vt:lpstr>If you guessed 2250 calories… you’re right!!!</vt:lpstr>
      <vt:lpstr>How have food portions changed in 30-40 years?</vt:lpstr>
      <vt:lpstr>Bagel</vt:lpstr>
      <vt:lpstr>Bagel  (Answer)</vt:lpstr>
      <vt:lpstr>Cheeseburger</vt:lpstr>
      <vt:lpstr>Cheeseburger  (Answer)</vt:lpstr>
      <vt:lpstr>French Fries</vt:lpstr>
      <vt:lpstr>French Fries  (Answer)</vt:lpstr>
      <vt:lpstr>Juice</vt:lpstr>
      <vt:lpstr>Juice  (Answer)</vt:lpstr>
      <vt:lpstr>Turkey Sandwich</vt:lpstr>
      <vt:lpstr>Turkey Sandwich  (Answer)</vt:lpstr>
      <vt:lpstr>Spaghetti and Meatballs</vt:lpstr>
      <vt:lpstr>Spaghetti and Meatballs  (calories)</vt:lpstr>
      <vt:lpstr>Spaghetti and Meatballs  (Answer)</vt:lpstr>
      <vt:lpstr>Let’s put your skills to the test!</vt:lpstr>
      <vt:lpstr>Example: Lo Mein Meal</vt:lpstr>
      <vt:lpstr>In your groups, come up with as many ways to platetune your dish as you can. The team with the most answers will win!</vt:lpstr>
      <vt:lpstr>PoRTiOn DiStORtiOn</vt:lpstr>
    </vt:vector>
  </TitlesOfParts>
  <Company>rutgers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Portion Distortion</dc:title>
  <dc:creator>Het shah</dc:creator>
  <cp:lastModifiedBy>Cartney, Shelly</cp:lastModifiedBy>
  <cp:revision>38</cp:revision>
  <dcterms:created xsi:type="dcterms:W3CDTF">2018-09-17T17:02:02Z</dcterms:created>
  <dcterms:modified xsi:type="dcterms:W3CDTF">2024-04-08T16:03:52Z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0x010100277EEBFDE2ACB640BD48191D055CB736</vt:lpwstr>
  </property>
  <property fmtid="{D5CDD505-2E9C-101B-9397-08002B2CF9AE}" pid="3" name="AuthorIds_UIVersion_512">
    <vt:lpwstr>14</vt:lpwstr>
  </property>
</Properties>
</file>